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443" r:id="rId2"/>
    <p:sldId id="534" r:id="rId3"/>
    <p:sldId id="441" r:id="rId4"/>
    <p:sldId id="511" r:id="rId5"/>
    <p:sldId id="449" r:id="rId6"/>
    <p:sldId id="451" r:id="rId7"/>
    <p:sldId id="452" r:id="rId8"/>
    <p:sldId id="453" r:id="rId9"/>
    <p:sldId id="480" r:id="rId10"/>
    <p:sldId id="487" r:id="rId11"/>
    <p:sldId id="535" r:id="rId12"/>
    <p:sldId id="537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4" r:id="rId23"/>
    <p:sldId id="565" r:id="rId24"/>
    <p:sldId id="566" r:id="rId25"/>
    <p:sldId id="567" r:id="rId26"/>
    <p:sldId id="563" r:id="rId27"/>
  </p:sldIdLst>
  <p:sldSz cx="9144000" cy="6858000" type="screen4x3"/>
  <p:notesSz cx="9383713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99"/>
    <a:srgbClr val="FFFFCC"/>
    <a:srgbClr val="0033CC"/>
    <a:srgbClr val="0066FF"/>
    <a:srgbClr val="FF6600"/>
    <a:srgbClr val="FF7C80"/>
    <a:srgbClr val="FF0000"/>
    <a:srgbClr val="0A5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0" autoAdjust="0"/>
    <p:restoredTop sz="95007" autoAdjust="0"/>
  </p:normalViewPr>
  <p:slideViewPr>
    <p:cSldViewPr>
      <p:cViewPr>
        <p:scale>
          <a:sx n="84" d="100"/>
          <a:sy n="84" d="100"/>
        </p:scale>
        <p:origin x="-213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6538" y="0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475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6538" y="6721475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1C8B2689-8071-428A-817D-405AD5B0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6538" y="0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2588" y="530225"/>
            <a:ext cx="3540125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3362325"/>
            <a:ext cx="7507287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1475"/>
            <a:ext cx="40655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6538" y="6721475"/>
            <a:ext cx="4065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261FC3B8-3BA2-4728-9599-D6A3A5D2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23E7E-A505-4276-B734-AE5EF415A091}" type="slidenum">
              <a:rPr lang="en-US"/>
              <a:pPr/>
              <a:t>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12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23E7E-A505-4276-B734-AE5EF415A091}" type="slidenum">
              <a:rPr lang="en-US"/>
              <a:pPr/>
              <a:t>13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23E7E-A505-4276-B734-AE5EF415A091}" type="slidenum">
              <a:rPr lang="en-US"/>
              <a:pPr/>
              <a:t>14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16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17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19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22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23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24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4274-0F8C-49D8-BE45-6F984B15D2A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23E7E-A505-4276-B734-AE5EF415A091}" type="slidenum">
              <a:rPr lang="en-US"/>
              <a:pPr/>
              <a:t>26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3870 Writing Reports Fall 2015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3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4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6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7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9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PHYX 2710 Powerpoint background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Getting Your Feet Wet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 userDrawn="1"/>
        </p:nvSpPr>
        <p:spPr bwMode="auto">
          <a:xfrm>
            <a:off x="3505200" y="6400800"/>
            <a:ext cx="29718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aseline="-25000" dirty="0" smtClean="0">
                <a:solidFill>
                  <a:schemeClr val="bg1"/>
                </a:solidFill>
              </a:rPr>
              <a:t>WRITING REPORTS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0" y="6400800"/>
            <a:ext cx="1219200" cy="381000"/>
            <a:chOff x="-48" y="0"/>
            <a:chExt cx="768" cy="240"/>
          </a:xfrm>
        </p:grpSpPr>
        <p:sp>
          <p:nvSpPr>
            <p:cNvPr id="29711" name="Rectangle 15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6" name="Picture 16" descr="USU logo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143000" y="4724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>
                <a:solidFill>
                  <a:schemeClr val="bg1"/>
                </a:solidFill>
              </a:rPr>
              <a:t>Introduction    Section 0     Lecture  1     Slide  </a:t>
            </a:r>
            <a:fld id="{F0679E40-323C-469C-BE81-0B5FD3769970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324600" y="64008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 dirty="0">
                <a:solidFill>
                  <a:schemeClr val="bg1"/>
                </a:solidFill>
              </a:rPr>
              <a:t>Lecture  </a:t>
            </a:r>
            <a:r>
              <a:rPr lang="en-US" baseline="-25000" dirty="0" smtClean="0">
                <a:solidFill>
                  <a:schemeClr val="bg1"/>
                </a:solidFill>
              </a:rPr>
              <a:t>6   </a:t>
            </a:r>
            <a:r>
              <a:rPr lang="en-US" baseline="-25000" dirty="0">
                <a:solidFill>
                  <a:schemeClr val="bg1"/>
                </a:solidFill>
              </a:rPr>
              <a:t>Slide  </a:t>
            </a:r>
            <a:fld id="{C3E8E897-1EBA-455B-A023-6411CA98D7CD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151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534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 userDrawn="1"/>
        </p:nvSpPr>
        <p:spPr bwMode="auto">
          <a:xfrm>
            <a:off x="381000" y="5562600"/>
            <a:ext cx="441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INTRODUCTION TO Modern Physics PHYX 2710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Fall 2004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 userDrawn="1"/>
        </p:nvSpPr>
        <p:spPr bwMode="auto">
          <a:xfrm>
            <a:off x="1295400" y="6400800"/>
            <a:ext cx="228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Intermediate  3870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Fall </a:t>
            </a:r>
            <a:r>
              <a:rPr lang="en-US" sz="1000" baseline="-25000" dirty="0" smtClean="0">
                <a:solidFill>
                  <a:schemeClr val="bg1"/>
                </a:solidFill>
              </a:rPr>
              <a:t>2015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A52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ibguides.usu.edu/endnote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ibguides.usu.edu/EndNoteBasic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dnoteweb.com/trainin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libguides.usu.edu/endnot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usu.edu/dennison/3870-3880/IntermediateLab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libguides.usu.edu/content.php?pid=24616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library2.usu.edu/howto/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2.usu.edu/howto/sitemap.php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library2.usu.edu/howto/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bguides.usu.edu/content.php?pid=24616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libguides.usu.edu/c.php?g=52461&amp;p=3384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scholar.google.com/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library2.usu.edu/howto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35t9RB8G55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yendnoteweb.com/EndNoteWeb.htm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endnoteweb.com/EndNoteWeb.html" TargetMode="External"/><Relationship Id="rId4" Type="http://schemas.openxmlformats.org/officeDocument/2006/relationships/hyperlink" Target="http://libguides.usu.edu/c.php?g=52841&amp;p=339445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2.usu.edu/howto/sitemap.php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library2.usu.edu/howto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usu.edu/content.php?pid=2461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libguides.usu.edu/c.php?g=52461&amp;p=3384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scholar.google.com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9800"/>
            <a:ext cx="8305800" cy="1752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CONVEYING INFORMATION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endParaRPr lang="en-US" sz="11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Gathering Information</a:t>
            </a:r>
          </a:p>
          <a:p>
            <a:pPr eaLnBrk="1" hangingPunct="1"/>
            <a:endParaRPr lang="en-US" b="1" dirty="0" smtClean="0"/>
          </a:p>
          <a:p>
            <a:pPr algn="l" eaLnBrk="1" hangingPunct="1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</a:rPr>
              <a:t>References:  PHYS 3870 Web Site</a:t>
            </a:r>
          </a:p>
          <a:p>
            <a:pPr algn="l" eaLnBrk="1" hangingPunct="1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</a:rPr>
              <a:t>	      USU Library</a:t>
            </a:r>
          </a:p>
          <a:p>
            <a:pPr eaLnBrk="1" hangingPunct="1"/>
            <a:endParaRPr lang="en-US" b="1" dirty="0" smtClean="0"/>
          </a:p>
        </p:txBody>
      </p:sp>
      <p:pic>
        <p:nvPicPr>
          <p:cNvPr id="314370" name="Picture 2" descr="http://www.physics.usu.edu/dennison/3870-3880/IntermediateLab_files/image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4191000"/>
            <a:ext cx="3200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 bwMode="auto">
          <a:xfrm>
            <a:off x="5638800" y="5257800"/>
            <a:ext cx="28956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296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Articles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Google Scholar to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990600"/>
            <a:ext cx="686858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10800000">
            <a:off x="4419600" y="3581400"/>
            <a:ext cx="312420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5867400" y="5410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Import into Endnote</a:t>
            </a:r>
          </a:p>
          <a:p>
            <a:r>
              <a:rPr lang="en-US" b="1" dirty="0" smtClean="0">
                <a:solidFill>
                  <a:srgbClr val="FF33CC"/>
                </a:solidFill>
              </a:rPr>
              <a:t>Import to </a:t>
            </a:r>
            <a:r>
              <a:rPr lang="en-US" b="1" dirty="0" err="1" smtClean="0">
                <a:solidFill>
                  <a:srgbClr val="FF33CC"/>
                </a:solidFill>
              </a:rPr>
              <a:t>RefMan</a:t>
            </a:r>
            <a:endParaRPr lang="en-US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40386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Articles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Google Scholar to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16764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Saving into </a:t>
            </a:r>
            <a:r>
              <a:rPr lang="en-US" b="1" dirty="0" err="1" smtClean="0">
                <a:solidFill>
                  <a:srgbClr val="FF33CC"/>
                </a:solidFill>
              </a:rPr>
              <a:t>EndNoteWeb</a:t>
            </a:r>
            <a:r>
              <a:rPr lang="en-US" b="1" dirty="0" smtClean="0">
                <a:solidFill>
                  <a:srgbClr val="FF33CC"/>
                </a:solidFill>
              </a:rPr>
              <a:t> </a:t>
            </a:r>
            <a:endParaRPr lang="en-US" b="1" dirty="0">
              <a:solidFill>
                <a:srgbClr val="FF33CC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304800"/>
            <a:ext cx="4343400" cy="57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4038600" y="228600"/>
            <a:ext cx="4572000" cy="59436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2514600"/>
            <a:ext cx="3738744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57200" y="3733800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http://libguides.usu.edu/endnote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89916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Articles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Google Scholar to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6096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Citations on </a:t>
            </a:r>
            <a:r>
              <a:rPr lang="en-US" b="1" dirty="0" err="1" smtClean="0">
                <a:solidFill>
                  <a:srgbClr val="FF33CC"/>
                </a:solidFill>
              </a:rPr>
              <a:t>EndNoteWeb</a:t>
            </a:r>
            <a:r>
              <a:rPr lang="en-US" b="1" dirty="0" smtClean="0">
                <a:solidFill>
                  <a:srgbClr val="FF33CC"/>
                </a:solidFill>
              </a:rPr>
              <a:t> </a:t>
            </a:r>
            <a:endParaRPr lang="en-US" b="1" dirty="0">
              <a:solidFill>
                <a:srgbClr val="FF33CC"/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4876800"/>
            <a:ext cx="464970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953000" y="4800600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http://libguides.usu.edu/endnote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0" y="1432192"/>
            <a:ext cx="6019800" cy="261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53000" y="5334000"/>
            <a:ext cx="395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http://www.endnoteweb.com/training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00800" y="762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876800" y="415799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  <a:hlinkClick r:id="rId8"/>
              </a:rPr>
              <a:t>http://libguides.usu.edu/EndNoteBasic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83058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An Exercise in Reference Management and Use</a:t>
            </a:r>
          </a:p>
          <a:p>
            <a:pPr eaLnBrk="1" hangingPunct="1"/>
            <a:endParaRPr lang="en-US" b="1" dirty="0" smtClean="0"/>
          </a:p>
          <a:p>
            <a:pPr algn="l" eaLnBrk="1" hangingPunct="1"/>
            <a:r>
              <a:rPr lang="en-US" sz="2000" u="sng" dirty="0" smtClean="0">
                <a:solidFill>
                  <a:srgbClr val="FF00FF"/>
                </a:solidFill>
                <a:latin typeface="Times New Roman" pitchFamily="18" charset="0"/>
              </a:rPr>
              <a:t>Use Google Scholar to find: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</a:rPr>
              <a:t>  A physics related article by an author with your last name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</a:rPr>
              <a:t>  An article in American Journal of Physics related to this topic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</a:rPr>
              <a:t>  An article from within the last 2 years related to this topic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</a:rPr>
              <a:t>  An article from before you were born related to this topic</a:t>
            </a:r>
          </a:p>
          <a:p>
            <a:pPr algn="l" eaLnBrk="1" hangingPunct="1"/>
            <a:endParaRPr lang="en-US" sz="18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sz="2000" u="sng" dirty="0" smtClean="0">
                <a:solidFill>
                  <a:srgbClr val="FF00FF"/>
                </a:solidFill>
                <a:latin typeface="Times New Roman" pitchFamily="18" charset="0"/>
              </a:rPr>
              <a:t>Use Google Scholar and </a:t>
            </a:r>
            <a:r>
              <a:rPr lang="en-US" sz="2000" u="sng" dirty="0" err="1" smtClean="0">
                <a:solidFill>
                  <a:srgbClr val="FF00FF"/>
                </a:solidFill>
                <a:latin typeface="Times New Roman" pitchFamily="18" charset="0"/>
              </a:rPr>
              <a:t>EndNote</a:t>
            </a:r>
            <a:r>
              <a:rPr lang="en-US" sz="2000" u="sng" dirty="0" smtClean="0">
                <a:solidFill>
                  <a:srgbClr val="FF00FF"/>
                </a:solidFill>
                <a:latin typeface="Times New Roman" pitchFamily="18" charset="0"/>
              </a:rPr>
              <a:t> to: </a:t>
            </a:r>
          </a:p>
          <a:p>
            <a:pPr algn="l" eaLnBrk="1" hangingPunct="1"/>
            <a:r>
              <a:rPr lang="en-US" sz="1800" dirty="0" smtClean="0">
                <a:solidFill>
                  <a:srgbClr val="FF00FF"/>
                </a:solidFill>
                <a:latin typeface="Times New Roman" pitchFamily="18" charset="0"/>
              </a:rPr>
              <a:t>Use Google Scholar to save citations to these 4 articles in </a:t>
            </a:r>
            <a:r>
              <a:rPr lang="en-US" sz="1800" dirty="0" err="1" smtClean="0">
                <a:solidFill>
                  <a:srgbClr val="FF00FF"/>
                </a:solidFill>
                <a:latin typeface="Times New Roman" pitchFamily="18" charset="0"/>
              </a:rPr>
              <a:t>EndNote</a:t>
            </a:r>
            <a:r>
              <a:rPr lang="en-US" sz="1800" dirty="0" smtClean="0">
                <a:solidFill>
                  <a:srgbClr val="FF00FF"/>
                </a:solidFill>
                <a:latin typeface="Times New Roman" pitchFamily="18" charset="0"/>
              </a:rPr>
              <a:t> format</a:t>
            </a:r>
          </a:p>
          <a:p>
            <a:pPr algn="l" eaLnBrk="1" hangingPunct="1"/>
            <a:r>
              <a:rPr lang="en-US" sz="1800" dirty="0" smtClean="0">
                <a:solidFill>
                  <a:srgbClr val="FF00FF"/>
                </a:solidFill>
                <a:latin typeface="Times New Roman" pitchFamily="18" charset="0"/>
              </a:rPr>
              <a:t>Write a sort paragraph about the physics topic.  </a:t>
            </a:r>
          </a:p>
          <a:p>
            <a:pPr algn="l" eaLnBrk="1" hangingPunct="1"/>
            <a:r>
              <a:rPr lang="en-US" sz="1800" dirty="0" smtClean="0">
                <a:solidFill>
                  <a:srgbClr val="FF00FF"/>
                </a:solidFill>
                <a:latin typeface="Times New Roman" pitchFamily="18" charset="0"/>
              </a:rPr>
              <a:t>Use </a:t>
            </a:r>
            <a:r>
              <a:rPr lang="en-US" sz="1800" dirty="0" err="1" smtClean="0">
                <a:solidFill>
                  <a:srgbClr val="FF00FF"/>
                </a:solidFill>
                <a:latin typeface="Times New Roman" pitchFamily="18" charset="0"/>
              </a:rPr>
              <a:t>EndNote</a:t>
            </a:r>
            <a:r>
              <a:rPr lang="en-US" sz="1800" dirty="0" smtClean="0">
                <a:solidFill>
                  <a:srgbClr val="FF00FF"/>
                </a:solidFill>
                <a:latin typeface="Times New Roman" pitchFamily="18" charset="0"/>
              </a:rPr>
              <a:t> Cite-While-You-Write to provide citations for your paragraph.</a:t>
            </a:r>
          </a:p>
          <a:p>
            <a:pPr algn="l" eaLnBrk="1" hangingPunct="1"/>
            <a:r>
              <a:rPr lang="en-US" sz="1800" dirty="0" smtClean="0">
                <a:solidFill>
                  <a:srgbClr val="FF00FF"/>
                </a:solidFill>
                <a:latin typeface="Times New Roman" pitchFamily="18" charset="0"/>
              </a:rPr>
              <a:t>Use </a:t>
            </a:r>
            <a:r>
              <a:rPr lang="en-US" sz="1800" dirty="0" err="1" smtClean="0">
                <a:solidFill>
                  <a:srgbClr val="FF00FF"/>
                </a:solidFill>
                <a:latin typeface="Times New Roman" pitchFamily="18" charset="0"/>
              </a:rPr>
              <a:t>EndNote</a:t>
            </a:r>
            <a:r>
              <a:rPr lang="en-US" sz="1800" dirty="0" smtClean="0">
                <a:solidFill>
                  <a:srgbClr val="FF00FF"/>
                </a:solidFill>
                <a:latin typeface="Times New Roman" pitchFamily="18" charset="0"/>
              </a:rPr>
              <a:t> to create a bibliography for your paragraph using the AIP Style</a:t>
            </a:r>
          </a:p>
          <a:p>
            <a:pPr algn="l" eaLnBrk="1" hangingPunct="1"/>
            <a:endParaRPr lang="en-US" sz="16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09800"/>
            <a:ext cx="8305800" cy="1752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CONVEYING INFORMATION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endParaRPr lang="en-US" sz="11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Gathering Information</a:t>
            </a:r>
          </a:p>
          <a:p>
            <a:pPr eaLnBrk="1" hangingPunct="1"/>
            <a:endParaRPr lang="en-US" b="1" dirty="0" smtClean="0"/>
          </a:p>
          <a:p>
            <a:pPr algn="l" eaLnBrk="1" hangingPunct="1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</a:rPr>
              <a:t>References:  </a:t>
            </a:r>
          </a:p>
          <a:p>
            <a:pPr algn="l" eaLnBrk="1" hangingPunct="1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</a:rPr>
              <a:t>PHYS 3870 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hlinkClick r:id="rId3"/>
              </a:rPr>
              <a:t>Web Site </a:t>
            </a:r>
            <a:endParaRPr lang="en-US" sz="2000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</a:rPr>
              <a:t>USU 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hlinkClick r:id="rId4"/>
              </a:rPr>
              <a:t>Library Class Web Site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eaLnBrk="1" hangingPunct="1"/>
            <a:endParaRPr lang="en-US" b="1" dirty="0" smtClean="0"/>
          </a:p>
        </p:txBody>
      </p:sp>
      <p:pic>
        <p:nvPicPr>
          <p:cNvPr id="314370" name="Picture 2" descr="http://www.physics.usu.edu/dennison/3870-3880/IntermediateLab_files/image0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5400" y="4191000"/>
            <a:ext cx="3200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057400"/>
            <a:ext cx="5181600" cy="188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the USU Library Home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 Page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eft Arrow 4"/>
          <p:cNvSpPr/>
          <p:nvPr/>
        </p:nvSpPr>
        <p:spPr bwMode="auto">
          <a:xfrm rot="2201940">
            <a:off x="2004512" y="3390332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838200"/>
            <a:ext cx="51691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28600" y="487680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http://library2.usu.edu/howto/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74357" y="1905000"/>
            <a:ext cx="566964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urved Connector 9"/>
          <p:cNvCxnSpPr/>
          <p:nvPr/>
        </p:nvCxnSpPr>
        <p:spPr bwMode="auto">
          <a:xfrm>
            <a:off x="2286000" y="3352800"/>
            <a:ext cx="3200400" cy="762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553200" y="5257800"/>
            <a:ext cx="1066800" cy="9144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Curved Connector 11"/>
          <p:cNvCxnSpPr/>
          <p:nvPr/>
        </p:nvCxnSpPr>
        <p:spPr bwMode="auto">
          <a:xfrm rot="10800000">
            <a:off x="3352800" y="5105400"/>
            <a:ext cx="3200400" cy="533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Left Arrow 6"/>
          <p:cNvSpPr/>
          <p:nvPr/>
        </p:nvSpPr>
        <p:spPr bwMode="auto">
          <a:xfrm rot="2201940">
            <a:off x="7567111" y="5828732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2201940">
            <a:off x="6500311" y="4228532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the USU Library How-</a:t>
            </a:r>
            <a:r>
              <a:rPr kumimoji="0" 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Tos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5791200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http://library2.usu.edu/howto/sitemap.php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60844" y="685800"/>
            <a:ext cx="2783156" cy="539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447800" y="91440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http://library2.usu.edu/howto/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1600200"/>
            <a:ext cx="5596661" cy="406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609600"/>
            <a:ext cx="1447800" cy="89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 bwMode="auto">
          <a:xfrm rot="8321809">
            <a:off x="476130" y="3779788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Curved Connector 11"/>
          <p:cNvCxnSpPr/>
          <p:nvPr/>
        </p:nvCxnSpPr>
        <p:spPr bwMode="auto">
          <a:xfrm>
            <a:off x="1981200" y="3810000"/>
            <a:ext cx="4343400" cy="1295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Left Arrow 6"/>
          <p:cNvSpPr/>
          <p:nvPr/>
        </p:nvSpPr>
        <p:spPr bwMode="auto">
          <a:xfrm rot="15111307">
            <a:off x="637596" y="1433399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76200"/>
            <a:ext cx="8763000" cy="533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the USU Library Home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 Page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838200"/>
            <a:ext cx="76099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0" y="6858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This page provides an up to date link to the USU library resources tailored to these classes!</a:t>
            </a:r>
          </a:p>
          <a:p>
            <a:r>
              <a:rPr lang="en-US" sz="1200" dirty="0" smtClean="0">
                <a:hlinkClick r:id="rId4"/>
              </a:rPr>
              <a:t>http://libguides.usu.edu/content.php?pid=246165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5334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Setting Up Google Search at USU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8640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Google Scholar Home Page:</a:t>
            </a:r>
          </a:p>
          <a:p>
            <a:r>
              <a:rPr lang="en-US" dirty="0" smtClean="0">
                <a:hlinkClick r:id="rId3"/>
              </a:rPr>
              <a:t>http://scholar.google.com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7620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Good information on electronic journals, Endnote and Google Scholar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4840069"/>
            <a:ext cx="4281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USU set up instructions:</a:t>
            </a:r>
          </a:p>
          <a:p>
            <a:r>
              <a:rPr lang="en-US" sz="1400" dirty="0" smtClean="0">
                <a:hlinkClick r:id="rId4"/>
              </a:rPr>
              <a:t>http://libguides.usu.edu/c.php?g=52461&amp;p=338450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5400" y="13716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http://libguides.usu.edu/c.php?g=52461&amp;p=338450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67108" y="533400"/>
            <a:ext cx="407689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1752600"/>
            <a:ext cx="454126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urved Connector 7"/>
          <p:cNvCxnSpPr/>
          <p:nvPr/>
        </p:nvCxnSpPr>
        <p:spPr bwMode="auto">
          <a:xfrm rot="5400000" flipH="1" flipV="1">
            <a:off x="2705100" y="2781300"/>
            <a:ext cx="4419600" cy="533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Arrow 8"/>
          <p:cNvSpPr/>
          <p:nvPr/>
        </p:nvSpPr>
        <p:spPr bwMode="auto">
          <a:xfrm flipH="1">
            <a:off x="0" y="2362200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0" y="3200400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1143001"/>
            <a:ext cx="4648200" cy="33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9200" y="914400"/>
            <a:ext cx="5372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Searching with Google Scholar</a:t>
            </a:r>
          </a:p>
        </p:txBody>
      </p:sp>
      <p:sp>
        <p:nvSpPr>
          <p:cNvPr id="5" name="Left Arrow 4"/>
          <p:cNvSpPr/>
          <p:nvPr/>
        </p:nvSpPr>
        <p:spPr bwMode="auto">
          <a:xfrm>
            <a:off x="6553200" y="1371600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2438400"/>
            <a:ext cx="2209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400" b="1" u="sng" dirty="0" smtClean="0">
                <a:solidFill>
                  <a:schemeClr val="accent1">
                    <a:lumMod val="50000"/>
                  </a:schemeClr>
                </a:solidFill>
              </a:rPr>
              <a:t>Search Criteria</a:t>
            </a:r>
          </a:p>
          <a:p>
            <a:pPr marL="342900" indent="-342900"/>
            <a:endParaRPr lang="en-US" sz="1400" b="1" dirty="0" smtClean="0">
              <a:solidFill>
                <a:srgbClr val="FF33CC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words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authors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journal</a:t>
            </a:r>
          </a:p>
          <a:p>
            <a:pPr marL="342900" indent="-342900">
              <a:buFontTx/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date</a:t>
            </a:r>
          </a:p>
          <a:p>
            <a:pPr marL="342900" indent="-342900">
              <a:buFontTx/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fields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1624" y="1752600"/>
            <a:ext cx="259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</a:rPr>
              <a:t>Google Scholar Home Page:</a:t>
            </a:r>
          </a:p>
          <a:p>
            <a:r>
              <a:rPr lang="en-US" sz="1400" b="1" dirty="0" smtClean="0">
                <a:hlinkClick r:id="rId5"/>
              </a:rPr>
              <a:t>http://scholar.google.com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2819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2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581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4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438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5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200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3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676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1</a:t>
            </a:r>
            <a:endParaRPr lang="en-US" b="1" dirty="0">
              <a:solidFill>
                <a:srgbClr val="FF33CC"/>
              </a:solidFill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71600" y="4515096"/>
            <a:ext cx="5181600" cy="169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urved Connector 14"/>
          <p:cNvCxnSpPr/>
          <p:nvPr/>
        </p:nvCxnSpPr>
        <p:spPr bwMode="auto">
          <a:xfrm rot="5400000">
            <a:off x="1565275" y="4378325"/>
            <a:ext cx="304800" cy="8255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057400"/>
            <a:ext cx="5181600" cy="188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the USU Library Home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 Page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eft Arrow 4"/>
          <p:cNvSpPr/>
          <p:nvPr/>
        </p:nvSpPr>
        <p:spPr bwMode="auto">
          <a:xfrm rot="2201940">
            <a:off x="2004512" y="3390332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838200"/>
            <a:ext cx="51691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28600" y="487680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http://library2.usu.edu/howto/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74357" y="1905000"/>
            <a:ext cx="566964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urved Connector 9"/>
          <p:cNvCxnSpPr/>
          <p:nvPr/>
        </p:nvCxnSpPr>
        <p:spPr bwMode="auto">
          <a:xfrm>
            <a:off x="2286000" y="3352800"/>
            <a:ext cx="3200400" cy="762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553200" y="5257800"/>
            <a:ext cx="1066800" cy="9144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Curved Connector 11"/>
          <p:cNvCxnSpPr/>
          <p:nvPr/>
        </p:nvCxnSpPr>
        <p:spPr bwMode="auto">
          <a:xfrm rot="10800000">
            <a:off x="3352800" y="5105400"/>
            <a:ext cx="3200400" cy="533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Left Arrow 6"/>
          <p:cNvSpPr/>
          <p:nvPr/>
        </p:nvSpPr>
        <p:spPr bwMode="auto">
          <a:xfrm rot="2201940">
            <a:off x="7567111" y="5828732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2201940">
            <a:off x="6500311" y="4228532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066800"/>
            <a:ext cx="851919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048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Articles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Google Scholar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54864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Get Text in PDF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11" name="Straight Arrow Connector 10"/>
          <p:cNvCxnSpPr>
            <a:stCxn id="23" idx="0"/>
          </p:cNvCxnSpPr>
          <p:nvPr/>
        </p:nvCxnSpPr>
        <p:spPr bwMode="auto">
          <a:xfrm flipH="1" flipV="1">
            <a:off x="5257800" y="3886200"/>
            <a:ext cx="53340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142206" y="3810000"/>
            <a:ext cx="686594" cy="1677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2590800" y="3810000"/>
            <a:ext cx="381000" cy="1676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914400" y="54864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Cited by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54864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Related articles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20" name="Straight Arrow Connector 19"/>
          <p:cNvCxnSpPr>
            <a:stCxn id="7" idx="0"/>
          </p:cNvCxnSpPr>
          <p:nvPr/>
        </p:nvCxnSpPr>
        <p:spPr bwMode="auto">
          <a:xfrm flipH="1" flipV="1">
            <a:off x="7772400" y="3352800"/>
            <a:ext cx="762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4343400" y="5486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Import into Endnote</a:t>
            </a:r>
            <a:endParaRPr lang="en-US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 l="13235" r="23529"/>
          <a:stretch>
            <a:fillRect/>
          </a:stretch>
        </p:blipFill>
        <p:spPr bwMode="auto">
          <a:xfrm>
            <a:off x="152399" y="685800"/>
            <a:ext cx="397651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8678" y="2514600"/>
            <a:ext cx="463912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44196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Getting the Article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895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Access Journal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38862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Article as PDF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20574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Access article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810000" y="17526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91063" y="381000"/>
            <a:ext cx="4452937" cy="192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81400" y="1371600"/>
            <a:ext cx="1219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urved Connector 9"/>
          <p:cNvCxnSpPr/>
          <p:nvPr/>
        </p:nvCxnSpPr>
        <p:spPr bwMode="auto">
          <a:xfrm rot="16200000" flipV="1">
            <a:off x="5562600" y="1905000"/>
            <a:ext cx="2667000" cy="1600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Curved Connector 5"/>
          <p:cNvCxnSpPr/>
          <p:nvPr/>
        </p:nvCxnSpPr>
        <p:spPr bwMode="auto">
          <a:xfrm>
            <a:off x="1371600" y="1600200"/>
            <a:ext cx="3048000" cy="1371600"/>
          </a:xfrm>
          <a:prstGeom prst="curvedConnector3">
            <a:avLst>
              <a:gd name="adj1" fmla="val -26296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screen"/>
          <a:srcRect r="32358"/>
          <a:stretch>
            <a:fillRect/>
          </a:stretch>
        </p:blipFill>
        <p:spPr bwMode="auto">
          <a:xfrm>
            <a:off x="457200" y="1219200"/>
            <a:ext cx="4648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5105400" y="4267200"/>
            <a:ext cx="2895600" cy="609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Setting 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Google Scholar 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Work with </a:t>
            </a:r>
            <a:r>
              <a:rPr kumimoji="0" lang="en-US" sz="24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648200" y="4572000"/>
            <a:ext cx="4572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533400" y="7620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(3) Set up </a:t>
            </a:r>
            <a:r>
              <a:rPr lang="en-US" b="1" i="1" dirty="0" smtClean="0">
                <a:solidFill>
                  <a:srgbClr val="FF33CC"/>
                </a:solidFill>
              </a:rPr>
              <a:t>Goggle Scholar </a:t>
            </a:r>
            <a:r>
              <a:rPr lang="en-US" b="1" dirty="0" smtClean="0">
                <a:solidFill>
                  <a:srgbClr val="FF33CC"/>
                </a:solidFill>
              </a:rPr>
              <a:t>to </a:t>
            </a:r>
            <a:r>
              <a:rPr lang="en-US" b="1" dirty="0" smtClean="0">
                <a:solidFill>
                  <a:srgbClr val="FF33CC"/>
                </a:solidFill>
              </a:rPr>
              <a:t>work </a:t>
            </a:r>
            <a:r>
              <a:rPr lang="en-US" b="1" dirty="0" smtClean="0">
                <a:solidFill>
                  <a:srgbClr val="FF33CC"/>
                </a:solidFill>
              </a:rPr>
              <a:t>with </a:t>
            </a:r>
            <a:r>
              <a:rPr lang="en-US" b="1" i="1" dirty="0" err="1" smtClean="0">
                <a:solidFill>
                  <a:srgbClr val="FF33CC"/>
                </a:solidFill>
              </a:rPr>
              <a:t>EndNote</a:t>
            </a:r>
            <a:r>
              <a:rPr lang="en-US" b="1" i="1" dirty="0" smtClean="0">
                <a:solidFill>
                  <a:srgbClr val="FF33CC"/>
                </a:solidFill>
              </a:rPr>
              <a:t> Basic</a:t>
            </a:r>
            <a:r>
              <a:rPr lang="en-US" b="1" dirty="0" smtClean="0">
                <a:solidFill>
                  <a:srgbClr val="FF33CC"/>
                </a:solidFill>
              </a:rPr>
              <a:t>.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6400" y="4284091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33CC"/>
                </a:solidFill>
              </a:rPr>
              <a:t>Import to </a:t>
            </a:r>
            <a:r>
              <a:rPr lang="en-US" b="1" dirty="0" err="1" smtClean="0">
                <a:solidFill>
                  <a:srgbClr val="FF33CC"/>
                </a:solidFill>
              </a:rPr>
              <a:t>RefMan</a:t>
            </a:r>
            <a:r>
              <a:rPr lang="en-US" b="1" dirty="0" smtClean="0">
                <a:solidFill>
                  <a:srgbClr val="FF33CC"/>
                </a:solidFill>
              </a:rPr>
              <a:t> or </a:t>
            </a:r>
            <a:r>
              <a:rPr lang="en-US" b="1" dirty="0" err="1" smtClean="0">
                <a:solidFill>
                  <a:srgbClr val="FF33CC"/>
                </a:solidFill>
              </a:rPr>
              <a:t>EndNote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" y="1219200"/>
            <a:ext cx="4648200" cy="45720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5638800"/>
            <a:ext cx="411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Video tutorial </a:t>
            </a:r>
            <a:r>
              <a:rPr lang="en-US" sz="1200" b="1" dirty="0" smtClean="0">
                <a:hlinkClick r:id="rId4"/>
              </a:rPr>
              <a:t>https://www.youtube.com/watch?v=35t9RB8G558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590800"/>
            <a:ext cx="1724025" cy="25908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1"/>
            <a:ext cx="688140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5638800" y="5257800"/>
            <a:ext cx="28956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296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Articles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Google Scholar </a:t>
            </a:r>
            <a:r>
              <a:rPr lang="en-US" sz="2400" b="1" u="sng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</a:t>
            </a:r>
            <a:r>
              <a:rPr kumimoji="0" lang="en-US" sz="24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4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>
            <a:stCxn id="10" idx="5"/>
            <a:endCxn id="12" idx="1"/>
          </p:cNvCxnSpPr>
          <p:nvPr/>
        </p:nvCxnSpPr>
        <p:spPr bwMode="auto">
          <a:xfrm>
            <a:off x="4774452" y="3841563"/>
            <a:ext cx="1288399" cy="15501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5943600" y="54102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33CC"/>
                </a:solidFill>
              </a:rPr>
              <a:t>Import to </a:t>
            </a:r>
            <a:r>
              <a:rPr lang="en-US" b="1" dirty="0" err="1" smtClean="0">
                <a:solidFill>
                  <a:srgbClr val="FF33CC"/>
                </a:solidFill>
              </a:rPr>
              <a:t>RefMan</a:t>
            </a:r>
            <a:endParaRPr lang="en-US" b="1" dirty="0" smtClean="0">
              <a:solidFill>
                <a:srgbClr val="FF33CC"/>
              </a:solidFill>
            </a:endParaRPr>
          </a:p>
          <a:p>
            <a:pPr algn="ctr"/>
            <a:r>
              <a:rPr lang="en-US" b="1" dirty="0" smtClean="0">
                <a:solidFill>
                  <a:srgbClr val="FF33CC"/>
                </a:solidFill>
              </a:rPr>
              <a:t>or </a:t>
            </a:r>
            <a:r>
              <a:rPr lang="en-US" b="1" dirty="0" err="1" smtClean="0">
                <a:solidFill>
                  <a:srgbClr val="FF33CC"/>
                </a:solidFill>
              </a:rPr>
              <a:t>EndNote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495800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</a:rPr>
              <a:t>(4)  Collect reference files for import into </a:t>
            </a:r>
            <a:r>
              <a:rPr lang="en-US" sz="12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200" b="1" i="1" dirty="0" smtClean="0">
                <a:solidFill>
                  <a:srgbClr val="FF33CC"/>
                </a:solidFill>
              </a:rPr>
              <a:t> Basic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After performing a search </a:t>
            </a:r>
            <a:r>
              <a:rPr lang="en-US" sz="1200" b="1" i="1" dirty="0" smtClean="0"/>
              <a:t>on Google Scholar </a:t>
            </a:r>
            <a:r>
              <a:rPr lang="en-US" sz="1200" b="1" dirty="0" smtClean="0"/>
              <a:t>click on the "Import into </a:t>
            </a:r>
            <a:r>
              <a:rPr lang="en-US" sz="1200" b="1" dirty="0" err="1" smtClean="0"/>
              <a:t>RefMan</a:t>
            </a:r>
            <a:r>
              <a:rPr lang="en-US" sz="1200" b="1" dirty="0" smtClean="0"/>
              <a:t>“ or “Import to </a:t>
            </a:r>
            <a:r>
              <a:rPr lang="en-US" sz="1200" b="1" dirty="0" err="1" smtClean="0"/>
              <a:t>EndNote</a:t>
            </a:r>
            <a:r>
              <a:rPr lang="en-US" sz="1200" b="1" dirty="0" smtClean="0"/>
              <a:t>” link to import the reference you want.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This will download a </a:t>
            </a:r>
            <a:r>
              <a:rPr lang="en-US" sz="1200" b="1" dirty="0" err="1" smtClean="0"/>
              <a:t>RefMan</a:t>
            </a:r>
            <a:r>
              <a:rPr lang="en-US" sz="1200" b="1" dirty="0" smtClean="0"/>
              <a:t> file (file type .RIS) or </a:t>
            </a:r>
            <a:r>
              <a:rPr lang="en-US" sz="1200" b="1" dirty="0" err="1" smtClean="0"/>
              <a:t>EndNote</a:t>
            </a:r>
            <a:r>
              <a:rPr lang="en-US" sz="1200" b="1" dirty="0" smtClean="0"/>
              <a:t> file (file type .ENW). Collect these files in a temporary directory to upload </a:t>
            </a:r>
            <a:r>
              <a:rPr lang="en-US" sz="1200" b="1" dirty="0" smtClean="0"/>
              <a:t>into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</a:t>
            </a:r>
            <a:r>
              <a:rPr lang="en-US" sz="1200" b="1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1100" b="1" dirty="0" smtClean="0"/>
              <a:t>  Alternately, when you are presented with a window asking if you want to "Open" or "Save" the file, choose to Save the file.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733800" y="3581400"/>
            <a:ext cx="12192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705600" y="4800600"/>
            <a:ext cx="6096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3505200" cy="308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3048000" y="4267200"/>
            <a:ext cx="2286000" cy="685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Search Results 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</a:t>
            </a:r>
            <a:r>
              <a:rPr kumimoji="0" lang="en-US" sz="20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Google Scholar 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into </a:t>
            </a:r>
            <a:r>
              <a:rPr kumimoji="0" lang="en-US" sz="20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0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0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257800" y="2819400"/>
            <a:ext cx="914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124200" y="435358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33CC"/>
                </a:solidFill>
              </a:rPr>
              <a:t>Import from </a:t>
            </a:r>
            <a:r>
              <a:rPr lang="en-US" sz="1400" b="1" dirty="0" err="1" smtClean="0">
                <a:solidFill>
                  <a:srgbClr val="FF33CC"/>
                </a:solidFill>
              </a:rPr>
              <a:t>RefMan</a:t>
            </a:r>
            <a:r>
              <a:rPr lang="en-US" sz="1400" b="1" dirty="0" smtClean="0">
                <a:solidFill>
                  <a:srgbClr val="FF33CC"/>
                </a:solidFill>
              </a:rPr>
              <a:t> or </a:t>
            </a:r>
            <a:r>
              <a:rPr lang="en-US" sz="1400" b="1" dirty="0" err="1" smtClean="0">
                <a:solidFill>
                  <a:srgbClr val="FF33CC"/>
                </a:solidFill>
              </a:rPr>
              <a:t>EndNote</a:t>
            </a:r>
            <a:r>
              <a:rPr lang="en-US" sz="1400" b="1" dirty="0" smtClean="0">
                <a:solidFill>
                  <a:srgbClr val="FF33CC"/>
                </a:solidFill>
              </a:rPr>
              <a:t> files</a:t>
            </a:r>
            <a:endParaRPr lang="en-US" sz="1400" b="1" dirty="0">
              <a:solidFill>
                <a:srgbClr val="FF33C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438400"/>
            <a:ext cx="1219200" cy="1832168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762000"/>
            <a:ext cx="2819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</a:rPr>
              <a:t>(5)  Follow these steps to import search results into </a:t>
            </a:r>
            <a:r>
              <a:rPr lang="en-US" sz="14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400" b="1" i="1" dirty="0" smtClean="0">
                <a:solidFill>
                  <a:srgbClr val="FF33CC"/>
                </a:solidFill>
              </a:rPr>
              <a:t> Basic</a:t>
            </a:r>
            <a:r>
              <a:rPr lang="en-US" sz="1400" b="1" dirty="0" smtClean="0">
                <a:solidFill>
                  <a:srgbClr val="FF33CC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Log into your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 </a:t>
            </a:r>
            <a:r>
              <a:rPr lang="en-US" sz="1200" b="1" dirty="0" smtClean="0"/>
              <a:t>account 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In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</a:t>
            </a:r>
            <a:r>
              <a:rPr lang="en-US" sz="1200" b="1" dirty="0" smtClean="0"/>
              <a:t>, click on </a:t>
            </a:r>
            <a:r>
              <a:rPr lang="en-US" sz="1200" b="1" i="1" dirty="0" smtClean="0"/>
              <a:t>Collect/Import Reference</a:t>
            </a:r>
            <a:r>
              <a:rPr lang="en-US" sz="1200" b="1" dirty="0" smtClean="0"/>
              <a:t> </a:t>
            </a:r>
            <a:r>
              <a:rPr lang="en-US" sz="1200" b="1" dirty="0" smtClean="0"/>
              <a:t>in </a:t>
            </a:r>
            <a:r>
              <a:rPr lang="en-US" sz="1200" b="1" dirty="0" smtClean="0"/>
              <a:t>the </a:t>
            </a:r>
            <a:r>
              <a:rPr lang="en-US" sz="1200" b="1" i="1" dirty="0" smtClean="0"/>
              <a:t>Import</a:t>
            </a:r>
            <a:r>
              <a:rPr lang="en-US" sz="1200" b="1" dirty="0" smtClean="0"/>
              <a:t> window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Select the .RIS or .ENW file you downloaded from your temporary by clicking on the </a:t>
            </a:r>
            <a:r>
              <a:rPr lang="en-US" sz="1200" b="1" i="1" dirty="0" smtClean="0"/>
              <a:t>Choose File </a:t>
            </a:r>
            <a:r>
              <a:rPr lang="en-US" sz="1200" b="1" dirty="0" smtClean="0"/>
              <a:t>button.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In the dropdown for </a:t>
            </a:r>
            <a:r>
              <a:rPr lang="en-US" sz="1200" b="1" i="1" dirty="0" smtClean="0"/>
              <a:t>Import Option</a:t>
            </a:r>
            <a:r>
              <a:rPr lang="en-US" sz="1200" b="1" dirty="0" smtClean="0"/>
              <a:t>, choose "</a:t>
            </a:r>
            <a:r>
              <a:rPr lang="en-US" sz="1200" b="1" dirty="0" err="1" smtClean="0"/>
              <a:t>RefMan</a:t>
            </a:r>
            <a:r>
              <a:rPr lang="en-US" sz="1200" b="1" dirty="0" smtClean="0"/>
              <a:t> (RIS)“ or  “</a:t>
            </a:r>
            <a:r>
              <a:rPr lang="en-US" sz="1200" b="1" dirty="0" err="1" smtClean="0"/>
              <a:t>EndNote</a:t>
            </a:r>
            <a:r>
              <a:rPr lang="en-US" sz="1200" b="1" dirty="0" smtClean="0"/>
              <a:t> Import”.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Select the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 </a:t>
            </a:r>
            <a:r>
              <a:rPr lang="en-US" sz="1200" b="1" dirty="0" smtClean="0"/>
              <a:t>reference folder  to import </a:t>
            </a:r>
            <a:r>
              <a:rPr lang="en-US" sz="1200" b="1" i="1" dirty="0" smtClean="0"/>
              <a:t>To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Click the </a:t>
            </a:r>
            <a:r>
              <a:rPr lang="en-US" sz="1200" b="1" i="1" dirty="0" smtClean="0"/>
              <a:t>Import</a:t>
            </a:r>
            <a:r>
              <a:rPr lang="en-US" sz="1200" b="1" dirty="0" smtClean="0"/>
              <a:t> button and your references will be imported into the specified </a:t>
            </a:r>
            <a:r>
              <a:rPr lang="en-US" sz="1200" b="1" i="1" dirty="0" err="1" smtClean="0"/>
              <a:t>EndNote</a:t>
            </a:r>
            <a:r>
              <a:rPr lang="en-US" sz="1200" b="1" i="1" dirty="0" smtClean="0"/>
              <a:t> Basic </a:t>
            </a:r>
            <a:r>
              <a:rPr lang="en-US" sz="1200" b="1" dirty="0" smtClean="0"/>
              <a:t>folder.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 Repeat this process for each new file.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A52A2"/>
                </a:solidFill>
              </a:rPr>
              <a:t>  Aside: You may have to add “</a:t>
            </a:r>
            <a:r>
              <a:rPr lang="en-US" sz="1200" b="1" dirty="0" err="1" smtClean="0">
                <a:solidFill>
                  <a:srgbClr val="0A52A2"/>
                </a:solidFill>
              </a:rPr>
              <a:t>EndNote</a:t>
            </a:r>
            <a:r>
              <a:rPr lang="en-US" sz="1200" b="1" dirty="0" smtClean="0">
                <a:solidFill>
                  <a:srgbClr val="0A52A2"/>
                </a:solidFill>
              </a:rPr>
              <a:t> Import” as an option using the </a:t>
            </a:r>
            <a:r>
              <a:rPr lang="en-US" sz="1200" b="1" i="1" dirty="0" smtClean="0">
                <a:solidFill>
                  <a:srgbClr val="0A52A2"/>
                </a:solidFill>
              </a:rPr>
              <a:t>Select Favorites </a:t>
            </a:r>
            <a:r>
              <a:rPr lang="en-US" sz="1200" b="1" dirty="0" smtClean="0">
                <a:solidFill>
                  <a:srgbClr val="0A52A2"/>
                </a:solidFill>
              </a:rPr>
              <a:t>button.</a:t>
            </a:r>
            <a:endParaRPr lang="en-US" sz="1200" b="1" dirty="0">
              <a:solidFill>
                <a:srgbClr val="0A52A2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962400"/>
            <a:ext cx="3100992" cy="2170144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endCxn id="20" idx="0"/>
          </p:cNvCxnSpPr>
          <p:nvPr/>
        </p:nvCxnSpPr>
        <p:spPr bwMode="auto">
          <a:xfrm>
            <a:off x="6781800" y="3733800"/>
            <a:ext cx="636096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4953000" y="533400"/>
            <a:ext cx="3988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  <a:hlinkClick r:id="rId6"/>
              </a:rPr>
              <a:t>https://www.myendnoteweb.com/EndNoteWeb.html</a:t>
            </a:r>
            <a:r>
              <a:rPr lang="en-US" sz="12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791200" y="1524000"/>
            <a:ext cx="914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781800" y="1752600"/>
            <a:ext cx="9906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72200" y="2895600"/>
            <a:ext cx="7620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010400" y="3124200"/>
            <a:ext cx="10668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547535"/>
            <a:ext cx="6858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57800" y="3124200"/>
            <a:ext cx="1752600" cy="2286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867400" y="3378201"/>
            <a:ext cx="1447800" cy="1524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838200"/>
            <a:ext cx="4880142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"/>
            <a:ext cx="91440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Search Results 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into </a:t>
            </a:r>
            <a:r>
              <a:rPr kumimoji="0" lang="en-US" sz="2800" b="1" i="1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800" b="1" i="1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Basic</a:t>
            </a:r>
            <a:endParaRPr kumimoji="0" lang="en-US" sz="2800" b="1" i="1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9144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</a:rPr>
              <a:t>(5) Steps to import search results from </a:t>
            </a:r>
            <a:r>
              <a:rPr lang="en-US" sz="1600" b="1" dirty="0" smtClean="0"/>
              <a:t>alternate sources </a:t>
            </a:r>
            <a:r>
              <a:rPr lang="en-US" sz="1600" b="1" dirty="0" smtClean="0">
                <a:solidFill>
                  <a:srgbClr val="FF33CC"/>
                </a:solidFill>
              </a:rPr>
              <a:t>into </a:t>
            </a:r>
            <a:r>
              <a:rPr lang="en-US" sz="1600" b="1" i="1" dirty="0" err="1" smtClean="0">
                <a:solidFill>
                  <a:srgbClr val="FF33CC"/>
                </a:solidFill>
              </a:rPr>
              <a:t>EndNote</a:t>
            </a:r>
            <a:r>
              <a:rPr lang="en-US" sz="1600" b="1" i="1" dirty="0" smtClean="0">
                <a:solidFill>
                  <a:srgbClr val="FF33CC"/>
                </a:solidFill>
              </a:rPr>
              <a:t> Basic</a:t>
            </a:r>
            <a:r>
              <a:rPr lang="en-US" sz="1600" b="1" dirty="0" smtClean="0">
                <a:solidFill>
                  <a:srgbClr val="FF33CC"/>
                </a:solidFill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124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hlinkClick r:id="rId4"/>
              </a:rPr>
              <a:t>http://libguides.usu.edu/c.php?g=52841&amp;p=339445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3733800" y="3615265"/>
            <a:ext cx="35052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48200"/>
            <a:ext cx="307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  <a:hlinkClick r:id="rId5"/>
              </a:rPr>
              <a:t>https://www.myendnoteweb.com/EndNoteWeb.html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572000" y="1905000"/>
            <a:ext cx="1295400" cy="304800"/>
          </a:xfrm>
          <a:prstGeom prst="ellipse">
            <a:avLst/>
          </a:prstGeom>
          <a:noFill/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52600"/>
            <a:ext cx="83058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An Exercise in Reference Management and Use</a:t>
            </a:r>
          </a:p>
          <a:p>
            <a:pPr eaLnBrk="1" hangingPunct="1"/>
            <a:endParaRPr lang="en-US" b="1" dirty="0" smtClean="0"/>
          </a:p>
          <a:p>
            <a:pPr algn="l" eaLnBrk="1" hangingPunct="1"/>
            <a:r>
              <a:rPr lang="en-US" sz="1800" u="sng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Use Google Scholar to find: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 physics related article by an author with your last name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An article in American Journal of Physics related to this topic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An article from within the last 2 years related to this topic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An article from before you were born related to this topic</a:t>
            </a:r>
          </a:p>
          <a:p>
            <a:pPr algn="l" eaLnBrk="1" hangingPunct="1"/>
            <a:endParaRPr lang="en-US" sz="16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endParaRPr lang="en-US" sz="1800" u="sng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(see extensions to this exercise using </a:t>
            </a:r>
            <a:r>
              <a:rPr lang="en-US" sz="1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EndNote</a:t>
            </a:r>
            <a:r>
              <a:rPr lang="en-US" sz="1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Basic </a:t>
            </a: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below)</a:t>
            </a:r>
            <a:endParaRPr lang="en-US" sz="16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the USU Library How-</a:t>
            </a:r>
            <a:r>
              <a:rPr kumimoji="0" 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Tos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5791200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http://library2.usu.edu/howto/sitemap.php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60844" y="685800"/>
            <a:ext cx="2783156" cy="539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447800" y="914400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http://library2.usu.edu/howto/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1600200"/>
            <a:ext cx="5596661" cy="406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609600"/>
            <a:ext cx="1447800" cy="89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 bwMode="auto">
          <a:xfrm rot="8321809">
            <a:off x="476130" y="3779788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Curved Connector 11"/>
          <p:cNvCxnSpPr/>
          <p:nvPr/>
        </p:nvCxnSpPr>
        <p:spPr bwMode="auto">
          <a:xfrm>
            <a:off x="1981200" y="3810000"/>
            <a:ext cx="4343400" cy="1295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Left Arrow 6"/>
          <p:cNvSpPr/>
          <p:nvPr/>
        </p:nvSpPr>
        <p:spPr bwMode="auto">
          <a:xfrm rot="15111307">
            <a:off x="637596" y="1433399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152400"/>
            <a:ext cx="8763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 the USU Library Home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 Page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609600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http://libguides.usu.edu/content.php?pid=246165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838200"/>
            <a:ext cx="76099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5334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Setting Up Google Search at USU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8640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Google Scholar Home Page:</a:t>
            </a:r>
          </a:p>
          <a:p>
            <a:r>
              <a:rPr lang="en-US" dirty="0" smtClean="0">
                <a:hlinkClick r:id="rId3"/>
              </a:rPr>
              <a:t>http://scholar.google.com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7620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Good information on electronic journals, Endnote and Google Scholar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4840069"/>
            <a:ext cx="4281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USU set up instructions:</a:t>
            </a:r>
          </a:p>
          <a:p>
            <a:r>
              <a:rPr lang="en-US" sz="1400" dirty="0" smtClean="0">
                <a:hlinkClick r:id="rId4"/>
              </a:rPr>
              <a:t>http://libguides.usu.edu/c.php?g=52461&amp;p=338450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1295400" y="13716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http://libguides.usu.edu/c.php?g=52461&amp;p=338450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67108" y="533400"/>
            <a:ext cx="407689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1752600"/>
            <a:ext cx="454126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urved Connector 7"/>
          <p:cNvCxnSpPr/>
          <p:nvPr/>
        </p:nvCxnSpPr>
        <p:spPr bwMode="auto">
          <a:xfrm rot="5400000" flipH="1" flipV="1">
            <a:off x="2705100" y="2781300"/>
            <a:ext cx="4419600" cy="533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Left Arrow 8"/>
          <p:cNvSpPr/>
          <p:nvPr/>
        </p:nvSpPr>
        <p:spPr bwMode="auto">
          <a:xfrm flipH="1">
            <a:off x="0" y="2362200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0" y="3200400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1143001"/>
            <a:ext cx="4648200" cy="33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9200" y="914400"/>
            <a:ext cx="5372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Searching with Google Scholar</a:t>
            </a:r>
          </a:p>
        </p:txBody>
      </p:sp>
      <p:sp>
        <p:nvSpPr>
          <p:cNvPr id="5" name="Left Arrow 4"/>
          <p:cNvSpPr/>
          <p:nvPr/>
        </p:nvSpPr>
        <p:spPr bwMode="auto">
          <a:xfrm>
            <a:off x="6553200" y="1371600"/>
            <a:ext cx="456744" cy="229508"/>
          </a:xfrm>
          <a:prstGeom prst="leftArrow">
            <a:avLst/>
          </a:prstGeom>
          <a:solidFill>
            <a:srgbClr val="FF33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2438400"/>
            <a:ext cx="2209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400" b="1" u="sng" dirty="0" smtClean="0">
                <a:solidFill>
                  <a:schemeClr val="accent1">
                    <a:lumMod val="50000"/>
                  </a:schemeClr>
                </a:solidFill>
              </a:rPr>
              <a:t>Search Criteria</a:t>
            </a:r>
          </a:p>
          <a:p>
            <a:pPr marL="342900" indent="-342900"/>
            <a:endParaRPr lang="en-US" sz="1400" b="1" dirty="0" smtClean="0">
              <a:solidFill>
                <a:srgbClr val="FF33CC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words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authors</a:t>
            </a:r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journal</a:t>
            </a:r>
          </a:p>
          <a:p>
            <a:pPr marL="342900" indent="-342900">
              <a:buFontTx/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date</a:t>
            </a:r>
          </a:p>
          <a:p>
            <a:pPr marL="342900" indent="-342900">
              <a:buFontTx/>
              <a:buAutoNum type="arabicPeriod"/>
            </a:pPr>
            <a:r>
              <a:rPr lang="en-US" sz="1400" b="1" dirty="0" smtClean="0">
                <a:solidFill>
                  <a:srgbClr val="FF33CC"/>
                </a:solidFill>
              </a:rPr>
              <a:t>Select fields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1624" y="1752600"/>
            <a:ext cx="259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33CC"/>
                </a:solidFill>
              </a:rPr>
              <a:t>Google Scholar Home Page:</a:t>
            </a:r>
          </a:p>
          <a:p>
            <a:r>
              <a:rPr lang="en-US" sz="1400" b="1" dirty="0" smtClean="0">
                <a:hlinkClick r:id="rId5"/>
              </a:rPr>
              <a:t>http://scholar.google.com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2819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2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581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4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438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5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200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3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676400"/>
            <a:ext cx="312906" cy="369332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1</a:t>
            </a:r>
            <a:endParaRPr lang="en-US" b="1" dirty="0">
              <a:solidFill>
                <a:srgbClr val="FF33CC"/>
              </a:solidFill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71600" y="4515096"/>
            <a:ext cx="5181600" cy="169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urved Connector 14"/>
          <p:cNvCxnSpPr/>
          <p:nvPr/>
        </p:nvCxnSpPr>
        <p:spPr bwMode="auto">
          <a:xfrm rot="5400000">
            <a:off x="1565275" y="4378325"/>
            <a:ext cx="304800" cy="8255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066800"/>
            <a:ext cx="851919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304800"/>
            <a:ext cx="77724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Articles</a:t>
            </a:r>
            <a:r>
              <a:rPr kumimoji="0" lang="en-US" sz="28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Google Scholar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54864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Get Text in PDF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11" name="Straight Arrow Connector 10"/>
          <p:cNvCxnSpPr>
            <a:stCxn id="23" idx="0"/>
          </p:cNvCxnSpPr>
          <p:nvPr/>
        </p:nvCxnSpPr>
        <p:spPr bwMode="auto">
          <a:xfrm flipH="1" flipV="1">
            <a:off x="5257800" y="3886200"/>
            <a:ext cx="53340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142206" y="3810000"/>
            <a:ext cx="686594" cy="1677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2590800" y="3810000"/>
            <a:ext cx="381000" cy="1676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914400" y="54864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Cited by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54864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Related articles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20" name="Straight Arrow Connector 19"/>
          <p:cNvCxnSpPr>
            <a:stCxn id="7" idx="0"/>
          </p:cNvCxnSpPr>
          <p:nvPr/>
        </p:nvCxnSpPr>
        <p:spPr bwMode="auto">
          <a:xfrm flipH="1" flipV="1">
            <a:off x="7772400" y="3352800"/>
            <a:ext cx="762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4343400" y="54864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Import into Endnote</a:t>
            </a:r>
            <a:endParaRPr lang="en-US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/>
          <a:srcRect l="13235" r="23529"/>
          <a:stretch>
            <a:fillRect/>
          </a:stretch>
        </p:blipFill>
        <p:spPr bwMode="auto">
          <a:xfrm>
            <a:off x="152399" y="685800"/>
            <a:ext cx="397651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8678" y="2514600"/>
            <a:ext cx="463912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44196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Getting the Article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895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Access Journal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38862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Article as PDF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20574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Access article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810000" y="1752600"/>
            <a:ext cx="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91063" y="381000"/>
            <a:ext cx="4452937" cy="192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81400" y="1371600"/>
            <a:ext cx="1219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urved Connector 9"/>
          <p:cNvCxnSpPr/>
          <p:nvPr/>
        </p:nvCxnSpPr>
        <p:spPr bwMode="auto">
          <a:xfrm rot="16200000" flipV="1">
            <a:off x="5562600" y="1905000"/>
            <a:ext cx="2667000" cy="1600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Curved Connector 5"/>
          <p:cNvCxnSpPr/>
          <p:nvPr/>
        </p:nvCxnSpPr>
        <p:spPr bwMode="auto">
          <a:xfrm>
            <a:off x="1371600" y="1600200"/>
            <a:ext cx="3048000" cy="1371600"/>
          </a:xfrm>
          <a:prstGeom prst="curvedConnector3">
            <a:avLst>
              <a:gd name="adj1" fmla="val -26296"/>
            </a:avLst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1219200"/>
            <a:ext cx="687175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5638800" y="5257800"/>
            <a:ext cx="28956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Importing Articles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Google Scholar to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EndNote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Web</a:t>
            </a:r>
            <a:endParaRPr kumimoji="0" 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5105400" y="4953000"/>
            <a:ext cx="16764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990600" y="7620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Set up Goggle Scholar to Work with </a:t>
            </a:r>
            <a:r>
              <a:rPr lang="en-US" b="1" dirty="0" err="1" smtClean="0">
                <a:solidFill>
                  <a:srgbClr val="FF33CC"/>
                </a:solidFill>
              </a:rPr>
              <a:t>EndNote</a:t>
            </a:r>
            <a:r>
              <a:rPr lang="en-US" b="1" dirty="0" smtClean="0">
                <a:solidFill>
                  <a:srgbClr val="FF33CC"/>
                </a:solidFill>
              </a:rPr>
              <a:t> Web.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7400" y="5410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Import into Endnote</a:t>
            </a:r>
          </a:p>
          <a:p>
            <a:r>
              <a:rPr lang="en-US" b="1" dirty="0" smtClean="0">
                <a:solidFill>
                  <a:srgbClr val="FF33CC"/>
                </a:solidFill>
              </a:rPr>
              <a:t>Import to </a:t>
            </a:r>
            <a:r>
              <a:rPr lang="en-US" b="1" dirty="0" err="1" smtClean="0">
                <a:solidFill>
                  <a:srgbClr val="FF33CC"/>
                </a:solidFill>
              </a:rPr>
              <a:t>RefMan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2362200"/>
            <a:ext cx="4419600" cy="35052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YX 2710 Template">
  <a:themeElements>
    <a:clrScheme name="PHYX 271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X 2710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HYX 27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10853</TotalTime>
  <Words>987</Words>
  <Application>Microsoft Office PowerPoint</Application>
  <PresentationFormat>On-screen Show (4:3)</PresentationFormat>
  <Paragraphs>198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PHYX 2710 Template</vt:lpstr>
      <vt:lpstr>Intermediate Lab  PHYS 3870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Intermediate Lab  PHYS 3870</vt:lpstr>
      <vt:lpstr>Intermediate Lab  PHYS 3870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Intermediate Lab  PHYS 3870</vt:lpstr>
    </vt:vector>
  </TitlesOfParts>
  <Company>Physics Department 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Modern Physics  PHYX 2710</dc:title>
  <dc:creator>JR Dennison</dc:creator>
  <cp:lastModifiedBy>JR Dennison</cp:lastModifiedBy>
  <cp:revision>111</cp:revision>
  <dcterms:created xsi:type="dcterms:W3CDTF">2004-08-23T18:11:05Z</dcterms:created>
  <dcterms:modified xsi:type="dcterms:W3CDTF">2015-10-10T20:49:10Z</dcterms:modified>
</cp:coreProperties>
</file>