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6"/>
  </p:notesMasterIdLst>
  <p:handoutMasterIdLst>
    <p:handoutMasterId r:id="rId27"/>
  </p:handoutMasterIdLst>
  <p:sldIdLst>
    <p:sldId id="575" r:id="rId2"/>
    <p:sldId id="576" r:id="rId3"/>
    <p:sldId id="577" r:id="rId4"/>
    <p:sldId id="578" r:id="rId5"/>
    <p:sldId id="555" r:id="rId6"/>
    <p:sldId id="556" r:id="rId7"/>
    <p:sldId id="557" r:id="rId8"/>
    <p:sldId id="558" r:id="rId9"/>
    <p:sldId id="559" r:id="rId10"/>
    <p:sldId id="560" r:id="rId11"/>
    <p:sldId id="561" r:id="rId12"/>
    <p:sldId id="562" r:id="rId13"/>
    <p:sldId id="563" r:id="rId14"/>
    <p:sldId id="564" r:id="rId15"/>
    <p:sldId id="565" r:id="rId16"/>
    <p:sldId id="566" r:id="rId17"/>
    <p:sldId id="567" r:id="rId18"/>
    <p:sldId id="568" r:id="rId19"/>
    <p:sldId id="569" r:id="rId20"/>
    <p:sldId id="570" r:id="rId21"/>
    <p:sldId id="571" r:id="rId22"/>
    <p:sldId id="572" r:id="rId23"/>
    <p:sldId id="573" r:id="rId24"/>
    <p:sldId id="574" r:id="rId25"/>
  </p:sldIdLst>
  <p:sldSz cx="9144000" cy="6858000" type="screen4x3"/>
  <p:notesSz cx="9383713" cy="70770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FFCC99"/>
    <a:srgbClr val="FFFFCC"/>
    <a:srgbClr val="0033CC"/>
    <a:srgbClr val="0066FF"/>
    <a:srgbClr val="FF6600"/>
    <a:srgbClr val="FF7C80"/>
    <a:srgbClr val="FF0000"/>
    <a:srgbClr val="0A52A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5007" autoAdjust="0"/>
  </p:normalViewPr>
  <p:slideViewPr>
    <p:cSldViewPr>
      <p:cViewPr>
        <p:scale>
          <a:sx n="84" d="100"/>
          <a:sy n="84" d="100"/>
        </p:scale>
        <p:origin x="-2094" y="-6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17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4065588" cy="354013"/>
          </a:xfrm>
          <a:prstGeom prst="rect">
            <a:avLst/>
          </a:prstGeom>
          <a:noFill/>
          <a:ln w="9525">
            <a:noFill/>
            <a:miter lim="800000"/>
            <a:headEnd/>
            <a:tailEnd/>
          </a:ln>
          <a:effectLst/>
        </p:spPr>
        <p:txBody>
          <a:bodyPr vert="horz" wrap="square" lIns="93845" tIns="46922" rIns="93845" bIns="46922" numCol="1" anchor="t" anchorCtr="0" compatLnSpc="1">
            <a:prstTxWarp prst="textNoShape">
              <a:avLst/>
            </a:prstTxWarp>
          </a:bodyPr>
          <a:lstStyle>
            <a:lvl1pPr defTabSz="938213" eaLnBrk="1" hangingPunct="1">
              <a:defRPr sz="1200" smtClean="0"/>
            </a:lvl1pPr>
          </a:lstStyle>
          <a:p>
            <a:pPr>
              <a:defRPr/>
            </a:pPr>
            <a:endParaRPr lang="en-US"/>
          </a:p>
        </p:txBody>
      </p:sp>
      <p:sp>
        <p:nvSpPr>
          <p:cNvPr id="138243" name="Rectangle 3"/>
          <p:cNvSpPr>
            <a:spLocks noGrp="1" noChangeArrowheads="1"/>
          </p:cNvSpPr>
          <p:nvPr>
            <p:ph type="dt" sz="quarter" idx="1"/>
          </p:nvPr>
        </p:nvSpPr>
        <p:spPr bwMode="auto">
          <a:xfrm>
            <a:off x="5316538" y="0"/>
            <a:ext cx="4065587" cy="354013"/>
          </a:xfrm>
          <a:prstGeom prst="rect">
            <a:avLst/>
          </a:prstGeom>
          <a:noFill/>
          <a:ln w="9525">
            <a:noFill/>
            <a:miter lim="800000"/>
            <a:headEnd/>
            <a:tailEnd/>
          </a:ln>
          <a:effectLst/>
        </p:spPr>
        <p:txBody>
          <a:bodyPr vert="horz" wrap="square" lIns="93845" tIns="46922" rIns="93845" bIns="46922" numCol="1" anchor="t" anchorCtr="0" compatLnSpc="1">
            <a:prstTxWarp prst="textNoShape">
              <a:avLst/>
            </a:prstTxWarp>
          </a:bodyPr>
          <a:lstStyle>
            <a:lvl1pPr algn="r" defTabSz="938213" eaLnBrk="1" hangingPunct="1">
              <a:defRPr sz="1200" smtClean="0"/>
            </a:lvl1pPr>
          </a:lstStyle>
          <a:p>
            <a:pPr>
              <a:defRPr/>
            </a:pPr>
            <a:endParaRPr lang="en-US"/>
          </a:p>
        </p:txBody>
      </p:sp>
      <p:sp>
        <p:nvSpPr>
          <p:cNvPr id="138244" name="Rectangle 4"/>
          <p:cNvSpPr>
            <a:spLocks noGrp="1" noChangeArrowheads="1"/>
          </p:cNvSpPr>
          <p:nvPr>
            <p:ph type="ftr" sz="quarter" idx="2"/>
          </p:nvPr>
        </p:nvSpPr>
        <p:spPr bwMode="auto">
          <a:xfrm>
            <a:off x="0" y="6721475"/>
            <a:ext cx="4065588" cy="354013"/>
          </a:xfrm>
          <a:prstGeom prst="rect">
            <a:avLst/>
          </a:prstGeom>
          <a:noFill/>
          <a:ln w="9525">
            <a:noFill/>
            <a:miter lim="800000"/>
            <a:headEnd/>
            <a:tailEnd/>
          </a:ln>
          <a:effectLst/>
        </p:spPr>
        <p:txBody>
          <a:bodyPr vert="horz" wrap="square" lIns="93845" tIns="46922" rIns="93845" bIns="46922" numCol="1" anchor="b" anchorCtr="0" compatLnSpc="1">
            <a:prstTxWarp prst="textNoShape">
              <a:avLst/>
            </a:prstTxWarp>
          </a:bodyPr>
          <a:lstStyle>
            <a:lvl1pPr defTabSz="938213" eaLnBrk="1" hangingPunct="1">
              <a:defRPr sz="1200" smtClean="0"/>
            </a:lvl1pPr>
          </a:lstStyle>
          <a:p>
            <a:pPr>
              <a:defRPr/>
            </a:pPr>
            <a:endParaRPr lang="en-US"/>
          </a:p>
        </p:txBody>
      </p:sp>
      <p:sp>
        <p:nvSpPr>
          <p:cNvPr id="138245" name="Rectangle 5"/>
          <p:cNvSpPr>
            <a:spLocks noGrp="1" noChangeArrowheads="1"/>
          </p:cNvSpPr>
          <p:nvPr>
            <p:ph type="sldNum" sz="quarter" idx="3"/>
          </p:nvPr>
        </p:nvSpPr>
        <p:spPr bwMode="auto">
          <a:xfrm>
            <a:off x="5316538" y="6721475"/>
            <a:ext cx="4065587" cy="354013"/>
          </a:xfrm>
          <a:prstGeom prst="rect">
            <a:avLst/>
          </a:prstGeom>
          <a:noFill/>
          <a:ln w="9525">
            <a:noFill/>
            <a:miter lim="800000"/>
            <a:headEnd/>
            <a:tailEnd/>
          </a:ln>
          <a:effectLst/>
        </p:spPr>
        <p:txBody>
          <a:bodyPr vert="horz" wrap="square" lIns="93845" tIns="46922" rIns="93845" bIns="46922" numCol="1" anchor="b" anchorCtr="0" compatLnSpc="1">
            <a:prstTxWarp prst="textNoShape">
              <a:avLst/>
            </a:prstTxWarp>
          </a:bodyPr>
          <a:lstStyle>
            <a:lvl1pPr algn="r" defTabSz="938213" eaLnBrk="1" hangingPunct="1">
              <a:defRPr sz="1200" smtClean="0"/>
            </a:lvl1pPr>
          </a:lstStyle>
          <a:p>
            <a:pPr>
              <a:defRPr/>
            </a:pPr>
            <a:fld id="{1C8B2689-8071-428A-817D-405AD5B08C2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4065588" cy="354013"/>
          </a:xfrm>
          <a:prstGeom prst="rect">
            <a:avLst/>
          </a:prstGeom>
          <a:noFill/>
          <a:ln w="9525">
            <a:noFill/>
            <a:miter lim="800000"/>
            <a:headEnd/>
            <a:tailEnd/>
          </a:ln>
          <a:effectLst/>
        </p:spPr>
        <p:txBody>
          <a:bodyPr vert="horz" wrap="square" lIns="93845" tIns="46922" rIns="93845" bIns="46922" numCol="1" anchor="t" anchorCtr="0" compatLnSpc="1">
            <a:prstTxWarp prst="textNoShape">
              <a:avLst/>
            </a:prstTxWarp>
          </a:bodyPr>
          <a:lstStyle>
            <a:lvl1pPr defTabSz="938213" eaLnBrk="1" hangingPunct="1">
              <a:defRPr sz="1200" smtClean="0"/>
            </a:lvl1pPr>
          </a:lstStyle>
          <a:p>
            <a:pPr>
              <a:defRPr/>
            </a:pPr>
            <a:endParaRPr lang="en-US"/>
          </a:p>
        </p:txBody>
      </p:sp>
      <p:sp>
        <p:nvSpPr>
          <p:cNvPr id="34819" name="Rectangle 3"/>
          <p:cNvSpPr>
            <a:spLocks noGrp="1" noChangeArrowheads="1"/>
          </p:cNvSpPr>
          <p:nvPr>
            <p:ph type="dt" idx="1"/>
          </p:nvPr>
        </p:nvSpPr>
        <p:spPr bwMode="auto">
          <a:xfrm>
            <a:off x="5316538" y="0"/>
            <a:ext cx="4065587" cy="354013"/>
          </a:xfrm>
          <a:prstGeom prst="rect">
            <a:avLst/>
          </a:prstGeom>
          <a:noFill/>
          <a:ln w="9525">
            <a:noFill/>
            <a:miter lim="800000"/>
            <a:headEnd/>
            <a:tailEnd/>
          </a:ln>
          <a:effectLst/>
        </p:spPr>
        <p:txBody>
          <a:bodyPr vert="horz" wrap="square" lIns="93845" tIns="46922" rIns="93845" bIns="46922" numCol="1" anchor="t" anchorCtr="0" compatLnSpc="1">
            <a:prstTxWarp prst="textNoShape">
              <a:avLst/>
            </a:prstTxWarp>
          </a:bodyPr>
          <a:lstStyle>
            <a:lvl1pPr algn="r" defTabSz="938213" eaLnBrk="1" hangingPunct="1">
              <a:defRPr sz="1200" smtClean="0"/>
            </a:lvl1pPr>
          </a:lstStyle>
          <a:p>
            <a:pPr>
              <a:defRPr/>
            </a:pPr>
            <a:endParaRPr lang="en-US"/>
          </a:p>
        </p:txBody>
      </p:sp>
      <p:sp>
        <p:nvSpPr>
          <p:cNvPr id="88068" name="Rectangle 4"/>
          <p:cNvSpPr>
            <a:spLocks noGrp="1" noRot="1" noChangeAspect="1" noChangeArrowheads="1" noTextEdit="1"/>
          </p:cNvSpPr>
          <p:nvPr>
            <p:ph type="sldImg" idx="2"/>
          </p:nvPr>
        </p:nvSpPr>
        <p:spPr bwMode="auto">
          <a:xfrm>
            <a:off x="2922588" y="530225"/>
            <a:ext cx="3540125" cy="265430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938213" y="3362325"/>
            <a:ext cx="7507287" cy="3184525"/>
          </a:xfrm>
          <a:prstGeom prst="rect">
            <a:avLst/>
          </a:prstGeom>
          <a:noFill/>
          <a:ln w="9525">
            <a:noFill/>
            <a:miter lim="800000"/>
            <a:headEnd/>
            <a:tailEnd/>
          </a:ln>
          <a:effectLst/>
        </p:spPr>
        <p:txBody>
          <a:bodyPr vert="horz" wrap="square" lIns="93845" tIns="46922" rIns="93845" bIns="4692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4822" name="Rectangle 6"/>
          <p:cNvSpPr>
            <a:spLocks noGrp="1" noChangeArrowheads="1"/>
          </p:cNvSpPr>
          <p:nvPr>
            <p:ph type="ftr" sz="quarter" idx="4"/>
          </p:nvPr>
        </p:nvSpPr>
        <p:spPr bwMode="auto">
          <a:xfrm>
            <a:off x="0" y="6721475"/>
            <a:ext cx="4065588" cy="354013"/>
          </a:xfrm>
          <a:prstGeom prst="rect">
            <a:avLst/>
          </a:prstGeom>
          <a:noFill/>
          <a:ln w="9525">
            <a:noFill/>
            <a:miter lim="800000"/>
            <a:headEnd/>
            <a:tailEnd/>
          </a:ln>
          <a:effectLst/>
        </p:spPr>
        <p:txBody>
          <a:bodyPr vert="horz" wrap="square" lIns="93845" tIns="46922" rIns="93845" bIns="46922" numCol="1" anchor="b" anchorCtr="0" compatLnSpc="1">
            <a:prstTxWarp prst="textNoShape">
              <a:avLst/>
            </a:prstTxWarp>
          </a:bodyPr>
          <a:lstStyle>
            <a:lvl1pPr defTabSz="938213" eaLnBrk="1" hangingPunct="1">
              <a:defRPr sz="1200" smtClean="0"/>
            </a:lvl1pPr>
          </a:lstStyle>
          <a:p>
            <a:pPr>
              <a:defRPr/>
            </a:pPr>
            <a:endParaRPr lang="en-US"/>
          </a:p>
        </p:txBody>
      </p:sp>
      <p:sp>
        <p:nvSpPr>
          <p:cNvPr id="34823" name="Rectangle 7"/>
          <p:cNvSpPr>
            <a:spLocks noGrp="1" noChangeArrowheads="1"/>
          </p:cNvSpPr>
          <p:nvPr>
            <p:ph type="sldNum" sz="quarter" idx="5"/>
          </p:nvPr>
        </p:nvSpPr>
        <p:spPr bwMode="auto">
          <a:xfrm>
            <a:off x="5316538" y="6721475"/>
            <a:ext cx="4065587" cy="354013"/>
          </a:xfrm>
          <a:prstGeom prst="rect">
            <a:avLst/>
          </a:prstGeom>
          <a:noFill/>
          <a:ln w="9525">
            <a:noFill/>
            <a:miter lim="800000"/>
            <a:headEnd/>
            <a:tailEnd/>
          </a:ln>
          <a:effectLst/>
        </p:spPr>
        <p:txBody>
          <a:bodyPr vert="horz" wrap="square" lIns="93845" tIns="46922" rIns="93845" bIns="46922" numCol="1" anchor="b" anchorCtr="0" compatLnSpc="1">
            <a:prstTxWarp prst="textNoShape">
              <a:avLst/>
            </a:prstTxWarp>
          </a:bodyPr>
          <a:lstStyle>
            <a:lvl1pPr algn="r" defTabSz="938213" eaLnBrk="1" hangingPunct="1">
              <a:defRPr sz="1200" smtClean="0"/>
            </a:lvl1pPr>
          </a:lstStyle>
          <a:p>
            <a:pPr>
              <a:defRPr/>
            </a:pPr>
            <a:fld id="{261FC3B8-3BA2-4728-9599-D6A3A5D249F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5AB23E7E-A505-4276-B734-AE5EF415A091}" type="slidenum">
              <a:rPr lang="en-US"/>
              <a:pPr/>
              <a:t>1</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97B431FA-42ED-4372-81C0-4FA4FCF64BCD}" type="slidenum">
              <a:rPr lang="en-US"/>
              <a:pPr/>
              <a:t>10</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
        <p:nvSpPr>
          <p:cNvPr id="5" name="Footer Placeholder 4"/>
          <p:cNvSpPr>
            <a:spLocks noGrp="1"/>
          </p:cNvSpPr>
          <p:nvPr>
            <p:ph type="ftr" sz="quarter" idx="10"/>
          </p:nvPr>
        </p:nvSpPr>
        <p:spPr/>
        <p:txBody>
          <a:bodyPr/>
          <a:lstStyle/>
          <a:p>
            <a:pPr>
              <a:defRPr/>
            </a:pPr>
            <a:r>
              <a:rPr lang="en-US" smtClean="0"/>
              <a:t>PHYS 3870 Writing Reports Fall 2015</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5AB23E7E-A505-4276-B734-AE5EF415A091}" type="slidenum">
              <a:rPr lang="en-US"/>
              <a:pPr/>
              <a:t>11</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
        <p:nvSpPr>
          <p:cNvPr id="5" name="Footer Placeholder 4"/>
          <p:cNvSpPr>
            <a:spLocks noGrp="1"/>
          </p:cNvSpPr>
          <p:nvPr>
            <p:ph type="ftr" sz="quarter" idx="10"/>
          </p:nvPr>
        </p:nvSpPr>
        <p:spPr/>
        <p:txBody>
          <a:bodyPr/>
          <a:lstStyle/>
          <a:p>
            <a:pPr>
              <a:defRPr/>
            </a:pPr>
            <a:r>
              <a:rPr lang="en-US" smtClean="0"/>
              <a:t>PHYS 3870 Writing Reports Fall 2015</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61FC3B8-3BA2-4728-9599-D6A3A5D249F4}" type="slidenum">
              <a:rPr lang="en-US" smtClean="0"/>
              <a:pPr>
                <a:defRPr/>
              </a:pPr>
              <a:t>12</a:t>
            </a:fld>
            <a:endParaRPr lang="en-US"/>
          </a:p>
        </p:txBody>
      </p:sp>
      <p:sp>
        <p:nvSpPr>
          <p:cNvPr id="5" name="Footer Placeholder 4"/>
          <p:cNvSpPr>
            <a:spLocks noGrp="1"/>
          </p:cNvSpPr>
          <p:nvPr>
            <p:ph type="ftr" sz="quarter" idx="11"/>
          </p:nvPr>
        </p:nvSpPr>
        <p:spPr/>
        <p:txBody>
          <a:bodyPr/>
          <a:lstStyle/>
          <a:p>
            <a:pPr>
              <a:defRPr/>
            </a:pPr>
            <a:r>
              <a:rPr lang="en-US" smtClean="0"/>
              <a:t>PHYS 3870 Writing Reports Fall 2015</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61FC3B8-3BA2-4728-9599-D6A3A5D249F4}" type="slidenum">
              <a:rPr lang="en-US" smtClean="0"/>
              <a:pPr>
                <a:defRPr/>
              </a:pPr>
              <a:t>13</a:t>
            </a:fld>
            <a:endParaRPr lang="en-US"/>
          </a:p>
        </p:txBody>
      </p:sp>
      <p:sp>
        <p:nvSpPr>
          <p:cNvPr id="5" name="Footer Placeholder 4"/>
          <p:cNvSpPr>
            <a:spLocks noGrp="1"/>
          </p:cNvSpPr>
          <p:nvPr>
            <p:ph type="ftr" sz="quarter" idx="11"/>
          </p:nvPr>
        </p:nvSpPr>
        <p:spPr/>
        <p:txBody>
          <a:bodyPr/>
          <a:lstStyle/>
          <a:p>
            <a:pPr>
              <a:defRPr/>
            </a:pPr>
            <a:r>
              <a:rPr lang="en-US" smtClean="0"/>
              <a:t>PHYS 3870 Writing Reports Fall 2015</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61FC3B8-3BA2-4728-9599-D6A3A5D249F4}" type="slidenum">
              <a:rPr lang="en-US" smtClean="0"/>
              <a:pPr>
                <a:defRPr/>
              </a:pPr>
              <a:t>14</a:t>
            </a:fld>
            <a:endParaRPr lang="en-US"/>
          </a:p>
        </p:txBody>
      </p:sp>
      <p:sp>
        <p:nvSpPr>
          <p:cNvPr id="5" name="Footer Placeholder 4"/>
          <p:cNvSpPr>
            <a:spLocks noGrp="1"/>
          </p:cNvSpPr>
          <p:nvPr>
            <p:ph type="ftr" sz="quarter" idx="11"/>
          </p:nvPr>
        </p:nvSpPr>
        <p:spPr/>
        <p:txBody>
          <a:bodyPr/>
          <a:lstStyle/>
          <a:p>
            <a:pPr>
              <a:defRPr/>
            </a:pPr>
            <a:r>
              <a:rPr lang="en-US" smtClean="0"/>
              <a:t>PHYS 3870 Writing Reports Fall 2015</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5AB23E7E-A505-4276-B734-AE5EF415A091}" type="slidenum">
              <a:rPr lang="en-US"/>
              <a:pPr/>
              <a:t>15</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
        <p:nvSpPr>
          <p:cNvPr id="5" name="Footer Placeholder 4"/>
          <p:cNvSpPr>
            <a:spLocks noGrp="1"/>
          </p:cNvSpPr>
          <p:nvPr>
            <p:ph type="ftr" sz="quarter" idx="10"/>
          </p:nvPr>
        </p:nvSpPr>
        <p:spPr/>
        <p:txBody>
          <a:bodyPr/>
          <a:lstStyle/>
          <a:p>
            <a:pPr>
              <a:defRPr/>
            </a:pPr>
            <a:r>
              <a:rPr lang="en-US" smtClean="0"/>
              <a:t>PHYS 3870 Writing Reports Fall 2015</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5AB23E7E-A505-4276-B734-AE5EF415A091}" type="slidenum">
              <a:rPr lang="en-US"/>
              <a:pPr/>
              <a:t>16</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
        <p:nvSpPr>
          <p:cNvPr id="5" name="Footer Placeholder 4"/>
          <p:cNvSpPr>
            <a:spLocks noGrp="1"/>
          </p:cNvSpPr>
          <p:nvPr>
            <p:ph type="ftr" sz="quarter" idx="10"/>
          </p:nvPr>
        </p:nvSpPr>
        <p:spPr/>
        <p:txBody>
          <a:bodyPr/>
          <a:lstStyle/>
          <a:p>
            <a:pPr>
              <a:defRPr/>
            </a:pPr>
            <a:r>
              <a:rPr lang="en-US" smtClean="0"/>
              <a:t>PHYS 3870 Writing Reports Fall 2015</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61FC3B8-3BA2-4728-9599-D6A3A5D249F4}" type="slidenum">
              <a:rPr lang="en-US" smtClean="0"/>
              <a:pPr>
                <a:defRPr/>
              </a:pPr>
              <a:t>17</a:t>
            </a:fld>
            <a:endParaRPr lang="en-US"/>
          </a:p>
        </p:txBody>
      </p:sp>
      <p:sp>
        <p:nvSpPr>
          <p:cNvPr id="5" name="Footer Placeholder 4"/>
          <p:cNvSpPr>
            <a:spLocks noGrp="1"/>
          </p:cNvSpPr>
          <p:nvPr>
            <p:ph type="ftr" sz="quarter" idx="11"/>
          </p:nvPr>
        </p:nvSpPr>
        <p:spPr/>
        <p:txBody>
          <a:bodyPr/>
          <a:lstStyle/>
          <a:p>
            <a:pPr>
              <a:defRPr/>
            </a:pPr>
            <a:r>
              <a:rPr lang="en-US" smtClean="0"/>
              <a:t>PHYS 3870 Writing Reports Fall 2015</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61FC3B8-3BA2-4728-9599-D6A3A5D249F4}" type="slidenum">
              <a:rPr lang="en-US" smtClean="0"/>
              <a:pPr>
                <a:defRPr/>
              </a:pPr>
              <a:t>18</a:t>
            </a:fld>
            <a:endParaRPr lang="en-US"/>
          </a:p>
        </p:txBody>
      </p:sp>
      <p:sp>
        <p:nvSpPr>
          <p:cNvPr id="5" name="Footer Placeholder 4"/>
          <p:cNvSpPr>
            <a:spLocks noGrp="1"/>
          </p:cNvSpPr>
          <p:nvPr>
            <p:ph type="ftr" sz="quarter" idx="11"/>
          </p:nvPr>
        </p:nvSpPr>
        <p:spPr/>
        <p:txBody>
          <a:bodyPr/>
          <a:lstStyle/>
          <a:p>
            <a:pPr>
              <a:defRPr/>
            </a:pPr>
            <a:r>
              <a:rPr lang="en-US" smtClean="0"/>
              <a:t>PHYS 3870 Writing Reports Fall 2015</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61FC3B8-3BA2-4728-9599-D6A3A5D249F4}" type="slidenum">
              <a:rPr lang="en-US" smtClean="0"/>
              <a:pPr>
                <a:defRPr/>
              </a:pPr>
              <a:t>19</a:t>
            </a:fld>
            <a:endParaRPr lang="en-US"/>
          </a:p>
        </p:txBody>
      </p:sp>
      <p:sp>
        <p:nvSpPr>
          <p:cNvPr id="5" name="Footer Placeholder 4"/>
          <p:cNvSpPr>
            <a:spLocks noGrp="1"/>
          </p:cNvSpPr>
          <p:nvPr>
            <p:ph type="ftr" sz="quarter" idx="11"/>
          </p:nvPr>
        </p:nvSpPr>
        <p:spPr/>
        <p:txBody>
          <a:bodyPr/>
          <a:lstStyle/>
          <a:p>
            <a:pPr>
              <a:defRPr/>
            </a:pPr>
            <a:r>
              <a:rPr lang="en-US" smtClean="0"/>
              <a:t>PHYS 3870 Writing Reports Fall 2015</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5AB23E7E-A505-4276-B734-AE5EF415A091}" type="slidenum">
              <a:rPr lang="en-US"/>
              <a:pPr/>
              <a:t>2</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61FC3B8-3BA2-4728-9599-D6A3A5D249F4}" type="slidenum">
              <a:rPr lang="en-US" smtClean="0"/>
              <a:pPr>
                <a:defRPr/>
              </a:pPr>
              <a:t>20</a:t>
            </a:fld>
            <a:endParaRPr lang="en-US"/>
          </a:p>
        </p:txBody>
      </p:sp>
      <p:sp>
        <p:nvSpPr>
          <p:cNvPr id="5" name="Footer Placeholder 4"/>
          <p:cNvSpPr>
            <a:spLocks noGrp="1"/>
          </p:cNvSpPr>
          <p:nvPr>
            <p:ph type="ftr" sz="quarter" idx="11"/>
          </p:nvPr>
        </p:nvSpPr>
        <p:spPr/>
        <p:txBody>
          <a:bodyPr/>
          <a:lstStyle/>
          <a:p>
            <a:pPr>
              <a:defRPr/>
            </a:pPr>
            <a:r>
              <a:rPr lang="en-US" smtClean="0"/>
              <a:t>PHYS 3870 Writing Reports Fall 2015</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5AB23E7E-A505-4276-B734-AE5EF415A091}" type="slidenum">
              <a:rPr lang="en-US"/>
              <a:pPr/>
              <a:t>21</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
        <p:nvSpPr>
          <p:cNvPr id="5" name="Footer Placeholder 4"/>
          <p:cNvSpPr>
            <a:spLocks noGrp="1"/>
          </p:cNvSpPr>
          <p:nvPr>
            <p:ph type="ftr" sz="quarter" idx="10"/>
          </p:nvPr>
        </p:nvSpPr>
        <p:spPr/>
        <p:txBody>
          <a:bodyPr/>
          <a:lstStyle/>
          <a:p>
            <a:pPr>
              <a:defRPr/>
            </a:pPr>
            <a:r>
              <a:rPr lang="en-US" smtClean="0"/>
              <a:t>PHYS 3870 Writing Reports Fall 2015</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5AB23E7E-A505-4276-B734-AE5EF415A091}" type="slidenum">
              <a:rPr lang="en-US"/>
              <a:pPr/>
              <a:t>22</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
        <p:nvSpPr>
          <p:cNvPr id="5" name="Footer Placeholder 4"/>
          <p:cNvSpPr>
            <a:spLocks noGrp="1"/>
          </p:cNvSpPr>
          <p:nvPr>
            <p:ph type="ftr" sz="quarter" idx="10"/>
          </p:nvPr>
        </p:nvSpPr>
        <p:spPr/>
        <p:txBody>
          <a:bodyPr/>
          <a:lstStyle/>
          <a:p>
            <a:pPr>
              <a:defRPr/>
            </a:pPr>
            <a:r>
              <a:rPr lang="en-US" smtClean="0"/>
              <a:t>PHYS 3870 Writing Reports Fall 2015</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61FC3B8-3BA2-4728-9599-D6A3A5D249F4}" type="slidenum">
              <a:rPr lang="en-US" smtClean="0"/>
              <a:pPr>
                <a:defRPr/>
              </a:pPr>
              <a:t>23</a:t>
            </a:fld>
            <a:endParaRPr lang="en-US"/>
          </a:p>
        </p:txBody>
      </p:sp>
      <p:sp>
        <p:nvSpPr>
          <p:cNvPr id="5" name="Footer Placeholder 4"/>
          <p:cNvSpPr>
            <a:spLocks noGrp="1"/>
          </p:cNvSpPr>
          <p:nvPr>
            <p:ph type="ftr" sz="quarter" idx="11"/>
          </p:nvPr>
        </p:nvSpPr>
        <p:spPr/>
        <p:txBody>
          <a:bodyPr/>
          <a:lstStyle/>
          <a:p>
            <a:pPr>
              <a:defRPr/>
            </a:pPr>
            <a:r>
              <a:rPr lang="en-US" smtClean="0"/>
              <a:t>PHYS 3870 Writing Reports Fall 2015</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61FC3B8-3BA2-4728-9599-D6A3A5D249F4}" type="slidenum">
              <a:rPr lang="en-US" smtClean="0"/>
              <a:pPr>
                <a:defRPr/>
              </a:pPr>
              <a:t>24</a:t>
            </a:fld>
            <a:endParaRPr lang="en-US"/>
          </a:p>
        </p:txBody>
      </p:sp>
      <p:sp>
        <p:nvSpPr>
          <p:cNvPr id="5" name="Footer Placeholder 4"/>
          <p:cNvSpPr>
            <a:spLocks noGrp="1"/>
          </p:cNvSpPr>
          <p:nvPr>
            <p:ph type="ftr" sz="quarter" idx="11"/>
          </p:nvPr>
        </p:nvSpPr>
        <p:spPr/>
        <p:txBody>
          <a:bodyPr/>
          <a:lstStyle/>
          <a:p>
            <a:pPr>
              <a:defRPr/>
            </a:pPr>
            <a:r>
              <a:rPr lang="en-US" smtClean="0"/>
              <a:t>PHYS 3870 Writing Reports Fall 2015</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61FC3B8-3BA2-4728-9599-D6A3A5D249F4}"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61FC3B8-3BA2-4728-9599-D6A3A5D249F4}"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5AB23E7E-A505-4276-B734-AE5EF415A091}" type="slidenum">
              <a:rPr lang="en-US"/>
              <a:pPr/>
              <a:t>5</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
        <p:nvSpPr>
          <p:cNvPr id="5" name="Footer Placeholder 4"/>
          <p:cNvSpPr>
            <a:spLocks noGrp="1"/>
          </p:cNvSpPr>
          <p:nvPr>
            <p:ph type="ftr" sz="quarter" idx="10"/>
          </p:nvPr>
        </p:nvSpPr>
        <p:spPr/>
        <p:txBody>
          <a:bodyPr/>
          <a:lstStyle/>
          <a:p>
            <a:pPr>
              <a:defRPr/>
            </a:pPr>
            <a:r>
              <a:rPr lang="en-US" smtClean="0"/>
              <a:t>PHYS 3870 Writing Reports Fall 2015</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61FC3B8-3BA2-4728-9599-D6A3A5D249F4}" type="slidenum">
              <a:rPr lang="en-US" smtClean="0"/>
              <a:pPr>
                <a:defRPr/>
              </a:pPr>
              <a:t>6</a:t>
            </a:fld>
            <a:endParaRPr lang="en-US"/>
          </a:p>
        </p:txBody>
      </p:sp>
      <p:sp>
        <p:nvSpPr>
          <p:cNvPr id="5" name="Footer Placeholder 4"/>
          <p:cNvSpPr>
            <a:spLocks noGrp="1"/>
          </p:cNvSpPr>
          <p:nvPr>
            <p:ph type="ftr" sz="quarter" idx="11"/>
          </p:nvPr>
        </p:nvSpPr>
        <p:spPr/>
        <p:txBody>
          <a:bodyPr/>
          <a:lstStyle/>
          <a:p>
            <a:pPr>
              <a:defRPr/>
            </a:pPr>
            <a:r>
              <a:rPr lang="en-US" smtClean="0"/>
              <a:t>PHYS 3870 Writing Reports Fall 2015</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61FC3B8-3BA2-4728-9599-D6A3A5D249F4}" type="slidenum">
              <a:rPr lang="en-US" smtClean="0"/>
              <a:pPr>
                <a:defRPr/>
              </a:pPr>
              <a:t>7</a:t>
            </a:fld>
            <a:endParaRPr lang="en-US"/>
          </a:p>
        </p:txBody>
      </p:sp>
      <p:sp>
        <p:nvSpPr>
          <p:cNvPr id="5" name="Footer Placeholder 4"/>
          <p:cNvSpPr>
            <a:spLocks noGrp="1"/>
          </p:cNvSpPr>
          <p:nvPr>
            <p:ph type="ftr" sz="quarter" idx="11"/>
          </p:nvPr>
        </p:nvSpPr>
        <p:spPr/>
        <p:txBody>
          <a:bodyPr/>
          <a:lstStyle/>
          <a:p>
            <a:pPr>
              <a:defRPr/>
            </a:pPr>
            <a:r>
              <a:rPr lang="en-US" smtClean="0"/>
              <a:t>PHYS 3870 Writing Reports Fall 2015</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5AB23E7E-A505-4276-B734-AE5EF415A091}" type="slidenum">
              <a:rPr lang="en-US"/>
              <a:pPr/>
              <a:t>8</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
        <p:nvSpPr>
          <p:cNvPr id="5" name="Footer Placeholder 4"/>
          <p:cNvSpPr>
            <a:spLocks noGrp="1"/>
          </p:cNvSpPr>
          <p:nvPr>
            <p:ph type="ftr" sz="quarter" idx="10"/>
          </p:nvPr>
        </p:nvSpPr>
        <p:spPr/>
        <p:txBody>
          <a:bodyPr/>
          <a:lstStyle/>
          <a:p>
            <a:pPr>
              <a:defRPr/>
            </a:pPr>
            <a:r>
              <a:rPr lang="en-US" smtClean="0"/>
              <a:t>PHYS 3870 Writing Reports Fall 2015</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97B431FA-42ED-4372-81C0-4FA4FCF64BCD}" type="slidenum">
              <a:rPr lang="en-US"/>
              <a:pPr/>
              <a:t>9</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
        <p:nvSpPr>
          <p:cNvPr id="5" name="Footer Placeholder 4"/>
          <p:cNvSpPr>
            <a:spLocks noGrp="1"/>
          </p:cNvSpPr>
          <p:nvPr>
            <p:ph type="ftr" sz="quarter" idx="10"/>
          </p:nvPr>
        </p:nvSpPr>
        <p:spPr/>
        <p:txBody>
          <a:bodyPr/>
          <a:lstStyle/>
          <a:p>
            <a:pPr>
              <a:defRPr/>
            </a:pPr>
            <a:r>
              <a:rPr lang="en-US" smtClean="0"/>
              <a:t>PHYS 3870 Writing Reports Fall 2015</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52400"/>
            <a:ext cx="21336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2484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838200"/>
            <a:ext cx="4191000" cy="5287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838200"/>
            <a:ext cx="4191000" cy="5287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1506" name="Picture 19" descr="PHYX 2710 Powerpoint background"/>
          <p:cNvPicPr>
            <a:picLocks noChangeAspect="1" noChangeArrowheads="1"/>
          </p:cNvPicPr>
          <p:nvPr userDrawn="1"/>
        </p:nvPicPr>
        <p:blipFill>
          <a:blip r:embed="rId13" cstate="screen"/>
          <a:srcRect/>
          <a:stretch>
            <a:fillRect/>
          </a:stretch>
        </p:blipFill>
        <p:spPr bwMode="auto">
          <a:xfrm>
            <a:off x="0" y="0"/>
            <a:ext cx="9144000" cy="6858000"/>
          </a:xfrm>
          <a:prstGeom prst="rect">
            <a:avLst/>
          </a:prstGeom>
          <a:noFill/>
          <a:ln w="9525">
            <a:noFill/>
            <a:miter lim="800000"/>
            <a:headEnd/>
            <a:tailEnd/>
          </a:ln>
        </p:spPr>
      </p:pic>
      <p:sp>
        <p:nvSpPr>
          <p:cNvPr id="21507" name="Rectangle 4"/>
          <p:cNvSpPr>
            <a:spLocks noGrp="1" noChangeArrowheads="1"/>
          </p:cNvSpPr>
          <p:nvPr>
            <p:ph type="title"/>
          </p:nvPr>
        </p:nvSpPr>
        <p:spPr bwMode="auto">
          <a:xfrm>
            <a:off x="457200" y="152400"/>
            <a:ext cx="82296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Getting Your Feet Wet</a:t>
            </a:r>
          </a:p>
        </p:txBody>
      </p:sp>
      <p:sp>
        <p:nvSpPr>
          <p:cNvPr id="29705" name="Text Box 9"/>
          <p:cNvSpPr txBox="1">
            <a:spLocks noChangeArrowheads="1"/>
          </p:cNvSpPr>
          <p:nvPr userDrawn="1"/>
        </p:nvSpPr>
        <p:spPr bwMode="auto">
          <a:xfrm>
            <a:off x="3505200" y="6400800"/>
            <a:ext cx="2971800" cy="297517"/>
          </a:xfrm>
          <a:prstGeom prst="rect">
            <a:avLst/>
          </a:prstGeom>
          <a:noFill/>
          <a:ln w="9525">
            <a:noFill/>
            <a:miter lim="800000"/>
            <a:headEnd/>
            <a:tailEnd/>
          </a:ln>
          <a:effectLst/>
        </p:spPr>
        <p:txBody>
          <a:bodyPr>
            <a:spAutoFit/>
          </a:bodyPr>
          <a:lstStyle/>
          <a:p>
            <a:pPr algn="ctr" eaLnBrk="1" hangingPunct="1">
              <a:spcBef>
                <a:spcPct val="50000"/>
              </a:spcBef>
              <a:defRPr/>
            </a:pPr>
            <a:r>
              <a:rPr lang="en-US" sz="2000" baseline="-25000" dirty="0" smtClean="0">
                <a:solidFill>
                  <a:schemeClr val="bg1"/>
                </a:solidFill>
              </a:rPr>
              <a:t>WRITING REPORTS</a:t>
            </a:r>
            <a:endParaRPr lang="en-US" sz="2000" baseline="-25000" dirty="0">
              <a:solidFill>
                <a:schemeClr val="bg1"/>
              </a:solidFill>
            </a:endParaRPr>
          </a:p>
        </p:txBody>
      </p:sp>
      <p:grpSp>
        <p:nvGrpSpPr>
          <p:cNvPr id="21509" name="Group 14"/>
          <p:cNvGrpSpPr>
            <a:grpSpLocks/>
          </p:cNvGrpSpPr>
          <p:nvPr/>
        </p:nvGrpSpPr>
        <p:grpSpPr bwMode="auto">
          <a:xfrm>
            <a:off x="0" y="6400800"/>
            <a:ext cx="1219200" cy="381000"/>
            <a:chOff x="-48" y="0"/>
            <a:chExt cx="768" cy="240"/>
          </a:xfrm>
        </p:grpSpPr>
        <p:sp>
          <p:nvSpPr>
            <p:cNvPr id="29711" name="Rectangle 15"/>
            <p:cNvSpPr>
              <a:spLocks noChangeArrowheads="1"/>
            </p:cNvSpPr>
            <p:nvPr userDrawn="1"/>
          </p:nvSpPr>
          <p:spPr bwMode="auto">
            <a:xfrm>
              <a:off x="33" y="0"/>
              <a:ext cx="687" cy="240"/>
            </a:xfrm>
            <a:prstGeom prst="rect">
              <a:avLst/>
            </a:prstGeom>
            <a:solidFill>
              <a:srgbClr val="0A52A2"/>
            </a:solidFill>
            <a:ln w="9525">
              <a:solidFill>
                <a:schemeClr val="tx1"/>
              </a:solidFill>
              <a:miter lim="800000"/>
              <a:headEnd/>
              <a:tailEnd/>
            </a:ln>
            <a:effectLst/>
          </p:spPr>
          <p:txBody>
            <a:bodyPr wrap="none" anchor="ctr"/>
            <a:lstStyle/>
            <a:p>
              <a:pPr>
                <a:defRPr/>
              </a:pPr>
              <a:endParaRPr lang="en-US"/>
            </a:p>
          </p:txBody>
        </p:sp>
        <p:pic>
          <p:nvPicPr>
            <p:cNvPr id="21516" name="Picture 16" descr="USU logo"/>
            <p:cNvPicPr>
              <a:picLocks noChangeAspect="1" noChangeArrowheads="1"/>
            </p:cNvPicPr>
            <p:nvPr userDrawn="1"/>
          </p:nvPicPr>
          <p:blipFill>
            <a:blip r:embed="rId14" cstate="screen"/>
            <a:srcRect/>
            <a:stretch>
              <a:fillRect/>
            </a:stretch>
          </p:blipFill>
          <p:spPr bwMode="auto">
            <a:xfrm>
              <a:off x="-48" y="0"/>
              <a:ext cx="768" cy="240"/>
            </a:xfrm>
            <a:prstGeom prst="rect">
              <a:avLst/>
            </a:prstGeom>
            <a:noFill/>
            <a:ln w="9525">
              <a:noFill/>
              <a:miter lim="800000"/>
              <a:headEnd/>
              <a:tailEnd/>
            </a:ln>
          </p:spPr>
        </p:pic>
      </p:grpSp>
      <p:sp>
        <p:nvSpPr>
          <p:cNvPr id="29713" name="Text Box 17"/>
          <p:cNvSpPr txBox="1">
            <a:spLocks noChangeArrowheads="1"/>
          </p:cNvSpPr>
          <p:nvPr/>
        </p:nvSpPr>
        <p:spPr bwMode="auto">
          <a:xfrm>
            <a:off x="1143000" y="4724400"/>
            <a:ext cx="3962400" cy="274638"/>
          </a:xfrm>
          <a:prstGeom prst="rect">
            <a:avLst/>
          </a:prstGeom>
          <a:noFill/>
          <a:ln w="9525">
            <a:noFill/>
            <a:miter lim="800000"/>
            <a:headEnd/>
            <a:tailEnd/>
          </a:ln>
          <a:effectLst/>
        </p:spPr>
        <p:txBody>
          <a:bodyPr>
            <a:spAutoFit/>
          </a:bodyPr>
          <a:lstStyle/>
          <a:p>
            <a:pPr algn="ctr" eaLnBrk="1" hangingPunct="1">
              <a:spcBef>
                <a:spcPct val="50000"/>
              </a:spcBef>
              <a:defRPr/>
            </a:pPr>
            <a:r>
              <a:rPr lang="en-US" baseline="-25000">
                <a:solidFill>
                  <a:schemeClr val="bg1"/>
                </a:solidFill>
              </a:rPr>
              <a:t>Introduction    Section 0     Lecture  1     Slide  </a:t>
            </a:r>
            <a:fld id="{F0679E40-323C-469C-BE81-0B5FD3769970}" type="slidenum">
              <a:rPr lang="en-US" baseline="-25000">
                <a:solidFill>
                  <a:schemeClr val="bg1"/>
                </a:solidFill>
              </a:rPr>
              <a:pPr algn="ctr" eaLnBrk="1" hangingPunct="1">
                <a:spcBef>
                  <a:spcPct val="50000"/>
                </a:spcBef>
                <a:defRPr/>
              </a:pPr>
              <a:t>‹#›</a:t>
            </a:fld>
            <a:endParaRPr lang="en-US" baseline="-25000">
              <a:solidFill>
                <a:schemeClr val="bg1"/>
              </a:solidFill>
            </a:endParaRPr>
          </a:p>
        </p:txBody>
      </p:sp>
      <p:sp>
        <p:nvSpPr>
          <p:cNvPr id="29716" name="Text Box 20"/>
          <p:cNvSpPr txBox="1">
            <a:spLocks noChangeArrowheads="1"/>
          </p:cNvSpPr>
          <p:nvPr/>
        </p:nvSpPr>
        <p:spPr bwMode="auto">
          <a:xfrm>
            <a:off x="6324600" y="6400800"/>
            <a:ext cx="2819400" cy="274638"/>
          </a:xfrm>
          <a:prstGeom prst="rect">
            <a:avLst/>
          </a:prstGeom>
          <a:noFill/>
          <a:ln w="9525">
            <a:noFill/>
            <a:miter lim="800000"/>
            <a:headEnd/>
            <a:tailEnd/>
          </a:ln>
          <a:effectLst/>
        </p:spPr>
        <p:txBody>
          <a:bodyPr>
            <a:spAutoFit/>
          </a:bodyPr>
          <a:lstStyle/>
          <a:p>
            <a:pPr algn="ctr" eaLnBrk="1" hangingPunct="1">
              <a:spcBef>
                <a:spcPct val="50000"/>
              </a:spcBef>
              <a:defRPr/>
            </a:pPr>
            <a:r>
              <a:rPr lang="en-US" baseline="-25000" dirty="0">
                <a:solidFill>
                  <a:schemeClr val="bg1"/>
                </a:solidFill>
              </a:rPr>
              <a:t>Lecture  </a:t>
            </a:r>
            <a:r>
              <a:rPr lang="en-US" baseline="-25000" dirty="0" smtClean="0">
                <a:solidFill>
                  <a:schemeClr val="bg1"/>
                </a:solidFill>
              </a:rPr>
              <a:t>6   </a:t>
            </a:r>
            <a:r>
              <a:rPr lang="en-US" baseline="-25000" dirty="0">
                <a:solidFill>
                  <a:schemeClr val="bg1"/>
                </a:solidFill>
              </a:rPr>
              <a:t>Slide  </a:t>
            </a:r>
            <a:fld id="{C3E8E897-1EBA-455B-A023-6411CA98D7CD}" type="slidenum">
              <a:rPr lang="en-US" baseline="-25000">
                <a:solidFill>
                  <a:schemeClr val="bg1"/>
                </a:solidFill>
              </a:rPr>
              <a:pPr algn="ctr" eaLnBrk="1" hangingPunct="1">
                <a:spcBef>
                  <a:spcPct val="50000"/>
                </a:spcBef>
                <a:defRPr/>
              </a:pPr>
              <a:t>‹#›</a:t>
            </a:fld>
            <a:endParaRPr lang="en-US" baseline="-25000" dirty="0">
              <a:solidFill>
                <a:schemeClr val="bg1"/>
              </a:solidFill>
            </a:endParaRPr>
          </a:p>
        </p:txBody>
      </p:sp>
      <p:sp>
        <p:nvSpPr>
          <p:cNvPr id="21512" name="Rectangle 21"/>
          <p:cNvSpPr>
            <a:spLocks noGrp="1" noChangeArrowheads="1"/>
          </p:cNvSpPr>
          <p:nvPr>
            <p:ph type="body" idx="1"/>
          </p:nvPr>
        </p:nvSpPr>
        <p:spPr bwMode="auto">
          <a:xfrm>
            <a:off x="381000" y="838200"/>
            <a:ext cx="8534400" cy="5287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9718" name="Text Box 22"/>
          <p:cNvSpPr txBox="1">
            <a:spLocks noChangeArrowheads="1"/>
          </p:cNvSpPr>
          <p:nvPr userDrawn="1"/>
        </p:nvSpPr>
        <p:spPr bwMode="auto">
          <a:xfrm>
            <a:off x="381000" y="5562600"/>
            <a:ext cx="4419600" cy="358775"/>
          </a:xfrm>
          <a:prstGeom prst="rect">
            <a:avLst/>
          </a:prstGeom>
          <a:noFill/>
          <a:ln w="9525">
            <a:noFill/>
            <a:miter lim="800000"/>
            <a:headEnd/>
            <a:tailEnd/>
          </a:ln>
          <a:effectLst/>
        </p:spPr>
        <p:txBody>
          <a:bodyPr>
            <a:spAutoFit/>
          </a:bodyPr>
          <a:lstStyle/>
          <a:p>
            <a:pPr algn="ctr" eaLnBrk="1" hangingPunct="1">
              <a:spcBef>
                <a:spcPct val="50000"/>
              </a:spcBef>
              <a:defRPr/>
            </a:pPr>
            <a:r>
              <a:rPr lang="en-US" sz="1000" baseline="-25000">
                <a:solidFill>
                  <a:schemeClr val="bg1"/>
                </a:solidFill>
              </a:rPr>
              <a:t>INTRODUCTION TO Modern Physics PHYX 2710</a:t>
            </a:r>
          </a:p>
          <a:p>
            <a:pPr algn="ctr" eaLnBrk="1" hangingPunct="1">
              <a:spcBef>
                <a:spcPct val="50000"/>
              </a:spcBef>
              <a:defRPr/>
            </a:pPr>
            <a:r>
              <a:rPr lang="en-US" sz="1000" baseline="-25000">
                <a:solidFill>
                  <a:schemeClr val="bg1"/>
                </a:solidFill>
              </a:rPr>
              <a:t>Fall 2004</a:t>
            </a:r>
          </a:p>
        </p:txBody>
      </p:sp>
      <p:sp>
        <p:nvSpPr>
          <p:cNvPr id="29719" name="Text Box 23"/>
          <p:cNvSpPr txBox="1">
            <a:spLocks noChangeArrowheads="1"/>
          </p:cNvSpPr>
          <p:nvPr userDrawn="1"/>
        </p:nvSpPr>
        <p:spPr bwMode="auto">
          <a:xfrm>
            <a:off x="1295400" y="6400800"/>
            <a:ext cx="2286000" cy="358775"/>
          </a:xfrm>
          <a:prstGeom prst="rect">
            <a:avLst/>
          </a:prstGeom>
          <a:noFill/>
          <a:ln w="9525">
            <a:noFill/>
            <a:miter lim="800000"/>
            <a:headEnd/>
            <a:tailEnd/>
          </a:ln>
          <a:effectLst/>
        </p:spPr>
        <p:txBody>
          <a:bodyPr>
            <a:spAutoFit/>
          </a:bodyPr>
          <a:lstStyle/>
          <a:p>
            <a:pPr algn="ctr" eaLnBrk="1" hangingPunct="1">
              <a:spcBef>
                <a:spcPct val="50000"/>
              </a:spcBef>
              <a:defRPr/>
            </a:pPr>
            <a:r>
              <a:rPr lang="en-US" sz="1000" baseline="-25000" dirty="0">
                <a:solidFill>
                  <a:schemeClr val="bg1"/>
                </a:solidFill>
              </a:rPr>
              <a:t>Intermediate  3870</a:t>
            </a:r>
          </a:p>
          <a:p>
            <a:pPr algn="ctr" eaLnBrk="1" hangingPunct="1">
              <a:spcBef>
                <a:spcPct val="50000"/>
              </a:spcBef>
              <a:defRPr/>
            </a:pPr>
            <a:r>
              <a:rPr lang="en-US" sz="1000" baseline="-25000" dirty="0">
                <a:solidFill>
                  <a:schemeClr val="bg1"/>
                </a:solidFill>
              </a:rPr>
              <a:t>Fall </a:t>
            </a:r>
            <a:r>
              <a:rPr lang="en-US" sz="1000" baseline="-25000" dirty="0" smtClean="0">
                <a:solidFill>
                  <a:schemeClr val="bg1"/>
                </a:solidFill>
              </a:rPr>
              <a:t>2015</a:t>
            </a:r>
            <a:endParaRPr lang="en-US" sz="1000" baseline="-250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0" fontAlgn="base" hangingPunct="0">
        <a:spcBef>
          <a:spcPct val="0"/>
        </a:spcBef>
        <a:spcAft>
          <a:spcPct val="0"/>
        </a:spcAft>
        <a:defRPr sz="2800" b="1">
          <a:solidFill>
            <a:schemeClr val="accent2"/>
          </a:solidFill>
          <a:latin typeface="+mj-lt"/>
          <a:ea typeface="+mj-ea"/>
          <a:cs typeface="+mj-cs"/>
        </a:defRPr>
      </a:lvl1pPr>
      <a:lvl2pPr algn="ctr" rtl="0" eaLnBrk="0" fontAlgn="base" hangingPunct="0">
        <a:spcBef>
          <a:spcPct val="0"/>
        </a:spcBef>
        <a:spcAft>
          <a:spcPct val="0"/>
        </a:spcAft>
        <a:defRPr sz="2800" b="1">
          <a:solidFill>
            <a:schemeClr val="accent2"/>
          </a:solidFill>
          <a:latin typeface="Arial" charset="0"/>
          <a:cs typeface="Arial" charset="0"/>
        </a:defRPr>
      </a:lvl2pPr>
      <a:lvl3pPr algn="ctr" rtl="0" eaLnBrk="0" fontAlgn="base" hangingPunct="0">
        <a:spcBef>
          <a:spcPct val="0"/>
        </a:spcBef>
        <a:spcAft>
          <a:spcPct val="0"/>
        </a:spcAft>
        <a:defRPr sz="2800" b="1">
          <a:solidFill>
            <a:schemeClr val="accent2"/>
          </a:solidFill>
          <a:latin typeface="Arial" charset="0"/>
          <a:cs typeface="Arial" charset="0"/>
        </a:defRPr>
      </a:lvl3pPr>
      <a:lvl4pPr algn="ctr" rtl="0" eaLnBrk="0" fontAlgn="base" hangingPunct="0">
        <a:spcBef>
          <a:spcPct val="0"/>
        </a:spcBef>
        <a:spcAft>
          <a:spcPct val="0"/>
        </a:spcAft>
        <a:defRPr sz="2800" b="1">
          <a:solidFill>
            <a:schemeClr val="accent2"/>
          </a:solidFill>
          <a:latin typeface="Arial" charset="0"/>
          <a:cs typeface="Arial" charset="0"/>
        </a:defRPr>
      </a:lvl4pPr>
      <a:lvl5pPr algn="ctr" rtl="0" eaLnBrk="0" fontAlgn="base" hangingPunct="0">
        <a:spcBef>
          <a:spcPct val="0"/>
        </a:spcBef>
        <a:spcAft>
          <a:spcPct val="0"/>
        </a:spcAft>
        <a:defRPr sz="2800" b="1">
          <a:solidFill>
            <a:schemeClr val="accent2"/>
          </a:solidFill>
          <a:latin typeface="Arial" charset="0"/>
          <a:cs typeface="Arial" charset="0"/>
        </a:defRPr>
      </a:lvl5pPr>
      <a:lvl6pPr marL="457200" algn="ctr" rtl="0" fontAlgn="base">
        <a:spcBef>
          <a:spcPct val="0"/>
        </a:spcBef>
        <a:spcAft>
          <a:spcPct val="0"/>
        </a:spcAft>
        <a:defRPr sz="2800" b="1">
          <a:solidFill>
            <a:schemeClr val="accent2"/>
          </a:solidFill>
          <a:latin typeface="Arial" charset="0"/>
          <a:cs typeface="Arial" charset="0"/>
        </a:defRPr>
      </a:lvl6pPr>
      <a:lvl7pPr marL="914400" algn="ctr" rtl="0" fontAlgn="base">
        <a:spcBef>
          <a:spcPct val="0"/>
        </a:spcBef>
        <a:spcAft>
          <a:spcPct val="0"/>
        </a:spcAft>
        <a:defRPr sz="2800" b="1">
          <a:solidFill>
            <a:schemeClr val="accent2"/>
          </a:solidFill>
          <a:latin typeface="Arial" charset="0"/>
          <a:cs typeface="Arial" charset="0"/>
        </a:defRPr>
      </a:lvl7pPr>
      <a:lvl8pPr marL="1371600" algn="ctr" rtl="0" fontAlgn="base">
        <a:spcBef>
          <a:spcPct val="0"/>
        </a:spcBef>
        <a:spcAft>
          <a:spcPct val="0"/>
        </a:spcAft>
        <a:defRPr sz="2800" b="1">
          <a:solidFill>
            <a:schemeClr val="accent2"/>
          </a:solidFill>
          <a:latin typeface="Arial" charset="0"/>
          <a:cs typeface="Arial" charset="0"/>
        </a:defRPr>
      </a:lvl8pPr>
      <a:lvl9pPr marL="1828800" algn="ctr" rtl="0" fontAlgn="base">
        <a:spcBef>
          <a:spcPct val="0"/>
        </a:spcBef>
        <a:spcAft>
          <a:spcPct val="0"/>
        </a:spcAft>
        <a:defRPr sz="2800" b="1">
          <a:solidFill>
            <a:schemeClr val="accent2"/>
          </a:solidFill>
          <a:latin typeface="Arial" charset="0"/>
          <a:cs typeface="Arial" charset="0"/>
        </a:defRPr>
      </a:lvl9pPr>
    </p:titleStyle>
    <p:bodyStyle>
      <a:lvl1pPr marL="342900" indent="-342900" algn="l" rtl="0" eaLnBrk="0" fontAlgn="base" hangingPunct="0">
        <a:spcBef>
          <a:spcPct val="20000"/>
        </a:spcBef>
        <a:spcAft>
          <a:spcPct val="0"/>
        </a:spcAft>
        <a:defRPr sz="3200">
          <a:solidFill>
            <a:srgbClr val="0A52A2"/>
          </a:solidFill>
          <a:latin typeface="+mn-lt"/>
          <a:ea typeface="+mn-ea"/>
          <a:cs typeface="+mn-cs"/>
        </a:defRPr>
      </a:lvl1pPr>
      <a:lvl2pPr marL="742950" indent="-285750" algn="l" rtl="0" eaLnBrk="0" fontAlgn="base" hangingPunct="0">
        <a:spcBef>
          <a:spcPct val="20000"/>
        </a:spcBef>
        <a:spcAft>
          <a:spcPct val="0"/>
        </a:spcAft>
        <a:buChar char="–"/>
        <a:defRPr sz="2800">
          <a:solidFill>
            <a:schemeClr val="hlink"/>
          </a:solidFill>
          <a:latin typeface="+mn-lt"/>
          <a:cs typeface="+mn-cs"/>
        </a:defRPr>
      </a:lvl2pPr>
      <a:lvl3pPr marL="1143000" indent="-228600" algn="l" rtl="0" eaLnBrk="0" fontAlgn="base" hangingPunct="0">
        <a:spcBef>
          <a:spcPct val="20000"/>
        </a:spcBef>
        <a:spcAft>
          <a:spcPct val="0"/>
        </a:spcAft>
        <a:buChar char="•"/>
        <a:defRPr sz="2400">
          <a:solidFill>
            <a:srgbClr val="FF0000"/>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rgbClr val="0A52A2"/>
          </a:solidFill>
          <a:latin typeface="+mn-lt"/>
          <a:cs typeface="+mn-cs"/>
        </a:defRPr>
      </a:lvl5pPr>
      <a:lvl6pPr marL="2514600" indent="-228600" algn="l" rtl="0" fontAlgn="base">
        <a:spcBef>
          <a:spcPct val="20000"/>
        </a:spcBef>
        <a:spcAft>
          <a:spcPct val="0"/>
        </a:spcAft>
        <a:buChar char="»"/>
        <a:defRPr sz="2000">
          <a:solidFill>
            <a:srgbClr val="0A52A2"/>
          </a:solidFill>
          <a:latin typeface="+mn-lt"/>
          <a:cs typeface="+mn-cs"/>
        </a:defRPr>
      </a:lvl6pPr>
      <a:lvl7pPr marL="2971800" indent="-228600" algn="l" rtl="0" fontAlgn="base">
        <a:spcBef>
          <a:spcPct val="20000"/>
        </a:spcBef>
        <a:spcAft>
          <a:spcPct val="0"/>
        </a:spcAft>
        <a:buChar char="»"/>
        <a:defRPr sz="2000">
          <a:solidFill>
            <a:srgbClr val="0A52A2"/>
          </a:solidFill>
          <a:latin typeface="+mn-lt"/>
          <a:cs typeface="+mn-cs"/>
        </a:defRPr>
      </a:lvl7pPr>
      <a:lvl8pPr marL="3429000" indent="-228600" algn="l" rtl="0" fontAlgn="base">
        <a:spcBef>
          <a:spcPct val="20000"/>
        </a:spcBef>
        <a:spcAft>
          <a:spcPct val="0"/>
        </a:spcAft>
        <a:buChar char="»"/>
        <a:defRPr sz="2000">
          <a:solidFill>
            <a:srgbClr val="0A52A2"/>
          </a:solidFill>
          <a:latin typeface="+mn-lt"/>
          <a:cs typeface="+mn-cs"/>
        </a:defRPr>
      </a:lvl8pPr>
      <a:lvl9pPr marL="3886200" indent="-228600" algn="l" rtl="0" fontAlgn="base">
        <a:spcBef>
          <a:spcPct val="20000"/>
        </a:spcBef>
        <a:spcAft>
          <a:spcPct val="0"/>
        </a:spcAft>
        <a:buChar char="»"/>
        <a:defRPr sz="2000">
          <a:solidFill>
            <a:srgbClr val="0A52A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hysics.usu.edu/dennison/3870-3880/IntermediateLab.htm" TargetMode="External"/><Relationship Id="rId7" Type="http://schemas.openxmlformats.org/officeDocument/2006/relationships/hyperlink" Target="http://datathief.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DatathiefManual.pdf" TargetMode="External"/><Relationship Id="rId5" Type="http://schemas.openxmlformats.org/officeDocument/2006/relationships/image" Target="../media/image3.jpeg"/><Relationship Id="rId4" Type="http://schemas.openxmlformats.org/officeDocument/2006/relationships/hyperlink" Target="http://libguides.usu.edu/content.php?pid=246165"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physics.usu.edu/dennison/3870-3880/IntermediateLab.htm"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hyperlink" Target="https://www.wavemetrics.com/" TargetMode="External"/><Relationship Id="rId4" Type="http://schemas.openxmlformats.org/officeDocument/2006/relationships/hyperlink" Target="http://libguides.usu.edu/content.php?pid=246165"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www.wavemetrics.com/" TargetMode="External"/><Relationship Id="rId4" Type="http://schemas.openxmlformats.org/officeDocument/2006/relationships/hyperlink" Target="https://www.wavemetrics.com/products/igorpro/Igor6Brochure.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wavemetrics.com/order/order_igordownloads.ht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s://www.wavemetrics.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wavemetrics.com/"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hyperlink" Target="https://www.wavemetrics.com/"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www.wavemetrics.net/doc/igorman/IgorMan.pdf" TargetMode="External"/><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www.wavemetrics.com/products/igorpro/Igor6Brochure.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s://www.wavemetrics.com/products/igorpro/Igor6Brochure.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www.wavemetrics.com/products/igorpro/gallery/user.htm" TargetMode="External"/><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20.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hyperlink" Target="http://www.physics.usu.edu/dennison/3870-3880/IntermediateLab.htm"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hyperlink" Target="https://www.wavemetrics.com/" TargetMode="External"/><Relationship Id="rId4" Type="http://schemas.openxmlformats.org/officeDocument/2006/relationships/hyperlink" Target="http://libguides.usu.edu/content.php?pid=246165"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physics.usu.edu/dennison/3870-3880/IntermediateLab.ht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libguides.usu.edu/content.php?pid=24616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www.physics.usu.edu/dennison/3870-3880/IntermediateLab.htm"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libguides.usu.edu/content.php?pid=24616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304800" y="228600"/>
            <a:ext cx="8610600" cy="1470025"/>
          </a:xfrm>
        </p:spPr>
        <p:txBody>
          <a:bodyPr/>
          <a:lstStyle/>
          <a:p>
            <a:pPr eaLnBrk="1" hangingPunct="1"/>
            <a:r>
              <a:rPr lang="en-US" sz="4400" i="1" dirty="0" smtClean="0"/>
              <a:t>Intermediate Lab </a:t>
            </a:r>
            <a:r>
              <a:rPr lang="en-US" sz="2400" dirty="0" smtClean="0"/>
              <a:t/>
            </a:r>
            <a:br>
              <a:rPr lang="en-US" sz="2400" dirty="0" smtClean="0"/>
            </a:br>
            <a:r>
              <a:rPr lang="en-US" sz="2400" dirty="0" smtClean="0">
                <a:solidFill>
                  <a:schemeClr val="hlink"/>
                </a:solidFill>
              </a:rPr>
              <a:t>PHYS 3870</a:t>
            </a:r>
          </a:p>
        </p:txBody>
      </p:sp>
      <p:sp>
        <p:nvSpPr>
          <p:cNvPr id="23555" name="Rectangle 3"/>
          <p:cNvSpPr>
            <a:spLocks noGrp="1" noChangeArrowheads="1"/>
          </p:cNvSpPr>
          <p:nvPr>
            <p:ph type="subTitle" idx="1"/>
          </p:nvPr>
        </p:nvSpPr>
        <p:spPr>
          <a:xfrm>
            <a:off x="381000" y="1752600"/>
            <a:ext cx="8305800" cy="1752600"/>
          </a:xfrm>
        </p:spPr>
        <p:txBody>
          <a:bodyPr/>
          <a:lstStyle/>
          <a:p>
            <a:pPr eaLnBrk="1" hangingPunct="1"/>
            <a:r>
              <a:rPr lang="en-US" b="1" dirty="0" smtClean="0">
                <a:solidFill>
                  <a:schemeClr val="accent2"/>
                </a:solidFill>
              </a:rPr>
              <a:t>CONVEYIMG INFORMATION</a:t>
            </a:r>
            <a:endParaRPr lang="en-US" b="1" dirty="0" smtClean="0">
              <a:solidFill>
                <a:srgbClr val="C00000"/>
              </a:solidFill>
            </a:endParaRPr>
          </a:p>
          <a:p>
            <a:pPr eaLnBrk="1" hangingPunct="1"/>
            <a:endParaRPr lang="en-US" sz="1100" b="1" dirty="0" smtClean="0">
              <a:solidFill>
                <a:schemeClr val="accent2"/>
              </a:solidFill>
            </a:endParaRPr>
          </a:p>
          <a:p>
            <a:pPr eaLnBrk="1" hangingPunct="1"/>
            <a:r>
              <a:rPr lang="en-US" b="1" dirty="0" smtClean="0">
                <a:solidFill>
                  <a:schemeClr val="accent2"/>
                </a:solidFill>
              </a:rPr>
              <a:t>Gathering Information</a:t>
            </a:r>
          </a:p>
          <a:p>
            <a:pPr eaLnBrk="1" hangingPunct="1"/>
            <a:r>
              <a:rPr lang="en-US" sz="2400" b="1" dirty="0" smtClean="0">
                <a:solidFill>
                  <a:srgbClr val="C00000"/>
                </a:solidFill>
              </a:rPr>
              <a:t>An Exercise in </a:t>
            </a:r>
            <a:r>
              <a:rPr lang="en-US" sz="2400" b="1" dirty="0" err="1" smtClean="0">
                <a:solidFill>
                  <a:srgbClr val="C00000"/>
                </a:solidFill>
              </a:rPr>
              <a:t>DataThief</a:t>
            </a:r>
            <a:r>
              <a:rPr lang="en-US" sz="2400" b="1" dirty="0" smtClean="0">
                <a:solidFill>
                  <a:srgbClr val="C00000"/>
                </a:solidFill>
              </a:rPr>
              <a:t>, Plotting and Curve Fitting</a:t>
            </a:r>
          </a:p>
          <a:p>
            <a:pPr eaLnBrk="1" hangingPunct="1"/>
            <a:endParaRPr lang="en-US" b="1" dirty="0" smtClean="0"/>
          </a:p>
          <a:p>
            <a:pPr algn="l" eaLnBrk="1" hangingPunct="1"/>
            <a:r>
              <a:rPr lang="en-US" sz="2000" dirty="0" smtClean="0">
                <a:solidFill>
                  <a:srgbClr val="FF00FF"/>
                </a:solidFill>
                <a:latin typeface="Times New Roman" pitchFamily="18" charset="0"/>
              </a:rPr>
              <a:t>References</a:t>
            </a:r>
            <a:r>
              <a:rPr lang="en-US" sz="2000" dirty="0" smtClean="0">
                <a:solidFill>
                  <a:srgbClr val="FF00FF"/>
                </a:solidFill>
                <a:latin typeface="Times New Roman" pitchFamily="18" charset="0"/>
              </a:rPr>
              <a:t>:</a:t>
            </a:r>
          </a:p>
          <a:p>
            <a:pPr algn="l" eaLnBrk="1" hangingPunct="1"/>
            <a:r>
              <a:rPr lang="en-US" sz="2000" dirty="0" smtClean="0">
                <a:solidFill>
                  <a:srgbClr val="FF00FF"/>
                </a:solidFill>
                <a:latin typeface="Times New Roman" pitchFamily="18" charset="0"/>
              </a:rPr>
              <a:t>PHYS 3870 </a:t>
            </a:r>
            <a:r>
              <a:rPr lang="en-US" sz="2000" dirty="0" smtClean="0">
                <a:solidFill>
                  <a:srgbClr val="FF00FF"/>
                </a:solidFill>
                <a:latin typeface="Times New Roman" pitchFamily="18" charset="0"/>
                <a:hlinkClick r:id="rId3"/>
              </a:rPr>
              <a:t>Web Site </a:t>
            </a:r>
            <a:endParaRPr lang="en-US" sz="2000" dirty="0" smtClean="0">
              <a:solidFill>
                <a:srgbClr val="FF00FF"/>
              </a:solidFill>
              <a:latin typeface="Times New Roman" pitchFamily="18" charset="0"/>
            </a:endParaRPr>
          </a:p>
          <a:p>
            <a:pPr algn="l" eaLnBrk="1" hangingPunct="1"/>
            <a:r>
              <a:rPr lang="en-US" sz="2000" dirty="0" smtClean="0">
                <a:solidFill>
                  <a:srgbClr val="FF00FF"/>
                </a:solidFill>
                <a:latin typeface="Times New Roman" pitchFamily="18" charset="0"/>
              </a:rPr>
              <a:t>USU </a:t>
            </a:r>
            <a:r>
              <a:rPr lang="en-US" sz="2000" dirty="0" smtClean="0">
                <a:solidFill>
                  <a:srgbClr val="FF00FF"/>
                </a:solidFill>
                <a:latin typeface="Times New Roman" pitchFamily="18" charset="0"/>
                <a:hlinkClick r:id="rId4"/>
              </a:rPr>
              <a:t>Library Class Web Site</a:t>
            </a:r>
            <a:endParaRPr lang="en-US" sz="2000" b="1" dirty="0" smtClean="0">
              <a:solidFill>
                <a:srgbClr val="C00000"/>
              </a:solidFill>
            </a:endParaRPr>
          </a:p>
          <a:p>
            <a:pPr algn="l" eaLnBrk="1" hangingPunct="1"/>
            <a:endParaRPr lang="en-US" b="1" dirty="0" smtClean="0"/>
          </a:p>
        </p:txBody>
      </p:sp>
      <p:pic>
        <p:nvPicPr>
          <p:cNvPr id="257026" name="Picture 2" descr="http://www.physics.usu.edu/dennison/3870-3880/IntermediateLab_files/image008.jpg"/>
          <p:cNvPicPr>
            <a:picLocks noChangeAspect="1" noChangeArrowheads="1"/>
          </p:cNvPicPr>
          <p:nvPr/>
        </p:nvPicPr>
        <p:blipFill>
          <a:blip r:embed="rId5" cstate="screen"/>
          <a:srcRect/>
          <a:stretch>
            <a:fillRect/>
          </a:stretch>
        </p:blipFill>
        <p:spPr bwMode="auto">
          <a:xfrm>
            <a:off x="5867400" y="4267200"/>
            <a:ext cx="2623446" cy="812574"/>
          </a:xfrm>
          <a:prstGeom prst="rect">
            <a:avLst/>
          </a:prstGeom>
          <a:noFill/>
        </p:spPr>
      </p:pic>
      <p:sp>
        <p:nvSpPr>
          <p:cNvPr id="5" name="Rectangle 4"/>
          <p:cNvSpPr/>
          <p:nvPr/>
        </p:nvSpPr>
        <p:spPr>
          <a:xfrm>
            <a:off x="457200" y="5334000"/>
            <a:ext cx="2286000" cy="646331"/>
          </a:xfrm>
          <a:prstGeom prst="rect">
            <a:avLst/>
          </a:prstGeom>
        </p:spPr>
        <p:txBody>
          <a:bodyPr wrap="square">
            <a:spAutoFit/>
          </a:bodyPr>
          <a:lstStyle/>
          <a:p>
            <a:pPr eaLnBrk="1" hangingPunct="1"/>
            <a:r>
              <a:rPr lang="en-US" dirty="0" err="1" smtClean="0">
                <a:solidFill>
                  <a:srgbClr val="FF00FF"/>
                </a:solidFill>
                <a:latin typeface="Times New Roman" pitchFamily="18" charset="0"/>
                <a:hlinkClick r:id="rId6" action="ppaction://hlinkfile"/>
              </a:rPr>
              <a:t>DataThief</a:t>
            </a:r>
            <a:r>
              <a:rPr lang="en-US" dirty="0" smtClean="0">
                <a:solidFill>
                  <a:srgbClr val="FF00FF"/>
                </a:solidFill>
                <a:latin typeface="Times New Roman" pitchFamily="18" charset="0"/>
                <a:hlinkClick r:id="rId6" action="ppaction://hlinkfile"/>
              </a:rPr>
              <a:t> Manual</a:t>
            </a:r>
            <a:endParaRPr lang="en-US" dirty="0" smtClean="0">
              <a:solidFill>
                <a:srgbClr val="FF00FF"/>
              </a:solidFill>
              <a:latin typeface="Times New Roman" pitchFamily="18" charset="0"/>
            </a:endParaRPr>
          </a:p>
          <a:p>
            <a:pPr eaLnBrk="1" hangingPunct="1"/>
            <a:r>
              <a:rPr lang="en-US" dirty="0" err="1" smtClean="0">
                <a:solidFill>
                  <a:srgbClr val="FF00FF"/>
                </a:solidFill>
                <a:latin typeface="Times New Roman" pitchFamily="18" charset="0"/>
                <a:hlinkClick r:id="rId7"/>
              </a:rPr>
              <a:t>DataThief</a:t>
            </a:r>
            <a:r>
              <a:rPr lang="en-US" dirty="0" smtClean="0">
                <a:solidFill>
                  <a:srgbClr val="FF00FF"/>
                </a:solidFill>
                <a:latin typeface="Times New Roman" pitchFamily="18" charset="0"/>
                <a:hlinkClick r:id="rId7"/>
              </a:rPr>
              <a:t> Web Site</a:t>
            </a:r>
            <a:endParaRPr lang="en-US" dirty="0" smtClean="0">
              <a:solidFill>
                <a:srgbClr val="FF00FF"/>
              </a:solidFill>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3" cstate="screen"/>
          <a:srcRect/>
          <a:stretch>
            <a:fillRect/>
          </a:stretch>
        </p:blipFill>
        <p:spPr bwMode="auto">
          <a:xfrm>
            <a:off x="2362200" y="872467"/>
            <a:ext cx="6629400" cy="4994933"/>
          </a:xfrm>
          <a:prstGeom prst="rect">
            <a:avLst/>
          </a:prstGeom>
          <a:noFill/>
          <a:ln w="9525">
            <a:noFill/>
            <a:miter lim="800000"/>
            <a:headEnd/>
            <a:tailEnd/>
          </a:ln>
        </p:spPr>
      </p:pic>
      <p:sp>
        <p:nvSpPr>
          <p:cNvPr id="4" name="Rectangle 2"/>
          <p:cNvSpPr txBox="1">
            <a:spLocks noChangeArrowheads="1"/>
          </p:cNvSpPr>
          <p:nvPr/>
        </p:nvSpPr>
        <p:spPr>
          <a:xfrm>
            <a:off x="533400" y="152400"/>
            <a:ext cx="7772400" cy="6858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0" cap="none" spc="0" normalizeH="0" baseline="0" noProof="0" dirty="0" smtClean="0">
                <a:ln>
                  <a:noFill/>
                </a:ln>
                <a:solidFill>
                  <a:schemeClr val="accent2"/>
                </a:solidFill>
                <a:effectLst/>
                <a:uLnTx/>
                <a:uFillTx/>
                <a:latin typeface="+mj-lt"/>
                <a:ea typeface="+mj-ea"/>
                <a:cs typeface="+mj-cs"/>
              </a:rPr>
              <a:t>Report from an Excel Tutorial Exercise </a:t>
            </a:r>
          </a:p>
        </p:txBody>
      </p:sp>
      <p:cxnSp>
        <p:nvCxnSpPr>
          <p:cNvPr id="5" name="Curved Connector 4"/>
          <p:cNvCxnSpPr>
            <a:stCxn id="6" idx="3"/>
          </p:cNvCxnSpPr>
          <p:nvPr/>
        </p:nvCxnSpPr>
        <p:spPr bwMode="auto">
          <a:xfrm flipV="1">
            <a:off x="1752600" y="3048000"/>
            <a:ext cx="533400" cy="427405"/>
          </a:xfrm>
          <a:prstGeom prst="curvedConnector3">
            <a:avLst>
              <a:gd name="adj1" fmla="val 50000"/>
            </a:avLst>
          </a:prstGeom>
          <a:solidFill>
            <a:schemeClr val="accent1"/>
          </a:solidFill>
          <a:ln w="38100" cap="flat" cmpd="sng" algn="ctr">
            <a:solidFill>
              <a:srgbClr val="FF33CC"/>
            </a:solidFill>
            <a:prstDash val="solid"/>
            <a:round/>
            <a:headEnd type="none" w="med" len="med"/>
            <a:tailEnd type="arrow"/>
          </a:ln>
          <a:effectLst/>
        </p:spPr>
      </p:cxnSp>
      <p:sp>
        <p:nvSpPr>
          <p:cNvPr id="6" name="Rectangle 5"/>
          <p:cNvSpPr/>
          <p:nvPr/>
        </p:nvSpPr>
        <p:spPr>
          <a:xfrm>
            <a:off x="228600" y="1828800"/>
            <a:ext cx="1524000" cy="3293209"/>
          </a:xfrm>
          <a:prstGeom prst="rect">
            <a:avLst/>
          </a:prstGeom>
          <a:ln>
            <a:solidFill>
              <a:srgbClr val="FF33CC"/>
            </a:solidFill>
          </a:ln>
        </p:spPr>
        <p:txBody>
          <a:bodyPr wrap="square">
            <a:spAutoFit/>
          </a:bodyPr>
          <a:lstStyle/>
          <a:p>
            <a:r>
              <a:rPr lang="en-US" sz="1600" b="1" dirty="0" smtClean="0">
                <a:solidFill>
                  <a:srgbClr val="FF33CC"/>
                </a:solidFill>
              </a:rPr>
              <a:t>Follow the detailed (if boring) instructions to create an Excel worksheet to analyze and plot a sample data set and prepare a simple report.</a:t>
            </a:r>
            <a:endParaRPr lang="en-US" sz="1600" b="1" dirty="0">
              <a:solidFill>
                <a:srgbClr val="FF33CC"/>
              </a:solidFill>
            </a:endParaRPr>
          </a:p>
        </p:txBody>
      </p:sp>
      <p:cxnSp>
        <p:nvCxnSpPr>
          <p:cNvPr id="7" name="Curved Connector 6"/>
          <p:cNvCxnSpPr>
            <a:stCxn id="6" idx="3"/>
          </p:cNvCxnSpPr>
          <p:nvPr/>
        </p:nvCxnSpPr>
        <p:spPr bwMode="auto">
          <a:xfrm>
            <a:off x="1752600" y="3475405"/>
            <a:ext cx="609600" cy="334595"/>
          </a:xfrm>
          <a:prstGeom prst="curvedConnector3">
            <a:avLst>
              <a:gd name="adj1" fmla="val 50000"/>
            </a:avLst>
          </a:prstGeom>
          <a:solidFill>
            <a:schemeClr val="accent1"/>
          </a:solidFill>
          <a:ln w="38100" cap="flat" cmpd="sng" algn="ctr">
            <a:solidFill>
              <a:srgbClr val="FF33CC"/>
            </a:solidFill>
            <a:prstDash val="solid"/>
            <a:round/>
            <a:headEnd type="none" w="med" len="med"/>
            <a:tailEnd type="arrow"/>
          </a:ln>
          <a:effectLst/>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304800" y="228600"/>
            <a:ext cx="8610600" cy="1470025"/>
          </a:xfrm>
        </p:spPr>
        <p:txBody>
          <a:bodyPr/>
          <a:lstStyle/>
          <a:p>
            <a:pPr eaLnBrk="1" hangingPunct="1"/>
            <a:r>
              <a:rPr lang="en-US" sz="4400" i="1" dirty="0" smtClean="0"/>
              <a:t>Intermediate Lab </a:t>
            </a:r>
            <a:r>
              <a:rPr lang="en-US" sz="2400" dirty="0" smtClean="0"/>
              <a:t/>
            </a:r>
            <a:br>
              <a:rPr lang="en-US" sz="2400" dirty="0" smtClean="0"/>
            </a:br>
            <a:r>
              <a:rPr lang="en-US" sz="2400" dirty="0" smtClean="0">
                <a:solidFill>
                  <a:schemeClr val="hlink"/>
                </a:solidFill>
              </a:rPr>
              <a:t>PHYS 3870</a:t>
            </a:r>
          </a:p>
        </p:txBody>
      </p:sp>
      <p:sp>
        <p:nvSpPr>
          <p:cNvPr id="23555" name="Rectangle 3"/>
          <p:cNvSpPr>
            <a:spLocks noGrp="1" noChangeArrowheads="1"/>
          </p:cNvSpPr>
          <p:nvPr>
            <p:ph type="subTitle" idx="1"/>
          </p:nvPr>
        </p:nvSpPr>
        <p:spPr>
          <a:xfrm>
            <a:off x="381000" y="1752600"/>
            <a:ext cx="8305800" cy="1752600"/>
          </a:xfrm>
        </p:spPr>
        <p:txBody>
          <a:bodyPr/>
          <a:lstStyle/>
          <a:p>
            <a:pPr eaLnBrk="1" hangingPunct="1"/>
            <a:r>
              <a:rPr lang="en-US" b="1" dirty="0" smtClean="0">
                <a:solidFill>
                  <a:schemeClr val="accent2"/>
                </a:solidFill>
              </a:rPr>
              <a:t>CONVEYIMG INFORMATION</a:t>
            </a:r>
            <a:endParaRPr lang="en-US" b="1" dirty="0" smtClean="0">
              <a:solidFill>
                <a:srgbClr val="C00000"/>
              </a:solidFill>
            </a:endParaRPr>
          </a:p>
          <a:p>
            <a:pPr eaLnBrk="1" hangingPunct="1"/>
            <a:endParaRPr lang="en-US" sz="1100" b="1" dirty="0" smtClean="0">
              <a:solidFill>
                <a:schemeClr val="accent2"/>
              </a:solidFill>
            </a:endParaRPr>
          </a:p>
          <a:p>
            <a:pPr eaLnBrk="1" hangingPunct="1"/>
            <a:r>
              <a:rPr lang="en-US" sz="2800" b="1" dirty="0" smtClean="0">
                <a:solidFill>
                  <a:srgbClr val="C00000"/>
                </a:solidFill>
              </a:rPr>
              <a:t>Analyzing and Plotting Data with IGOR Pro</a:t>
            </a:r>
          </a:p>
          <a:p>
            <a:pPr eaLnBrk="1" hangingPunct="1"/>
            <a:endParaRPr lang="en-US" b="1" dirty="0" smtClean="0"/>
          </a:p>
          <a:p>
            <a:pPr eaLnBrk="1" hangingPunct="1"/>
            <a:endParaRPr lang="en-US" b="1" dirty="0" smtClean="0"/>
          </a:p>
          <a:p>
            <a:pPr algn="l" eaLnBrk="1" hangingPunct="1"/>
            <a:r>
              <a:rPr lang="en-US" sz="2000" dirty="0" smtClean="0">
                <a:solidFill>
                  <a:srgbClr val="FF00FF"/>
                </a:solidFill>
                <a:latin typeface="Times New Roman" pitchFamily="18" charset="0"/>
              </a:rPr>
              <a:t>References</a:t>
            </a:r>
            <a:r>
              <a:rPr lang="en-US" sz="2000" dirty="0" smtClean="0">
                <a:solidFill>
                  <a:srgbClr val="FF00FF"/>
                </a:solidFill>
                <a:latin typeface="Times New Roman" pitchFamily="18" charset="0"/>
              </a:rPr>
              <a:t>:  </a:t>
            </a:r>
            <a:endParaRPr lang="en-US" sz="2000" dirty="0" smtClean="0">
              <a:solidFill>
                <a:srgbClr val="FF00FF"/>
              </a:solidFill>
              <a:latin typeface="Times New Roman" pitchFamily="18" charset="0"/>
            </a:endParaRPr>
          </a:p>
          <a:p>
            <a:pPr algn="l" eaLnBrk="1" hangingPunct="1"/>
            <a:r>
              <a:rPr lang="en-US" sz="2000" dirty="0" smtClean="0">
                <a:solidFill>
                  <a:srgbClr val="FF00FF"/>
                </a:solidFill>
                <a:latin typeface="Times New Roman" pitchFamily="18" charset="0"/>
              </a:rPr>
              <a:t>PHYS </a:t>
            </a:r>
            <a:r>
              <a:rPr lang="en-US" sz="2000" dirty="0" smtClean="0">
                <a:solidFill>
                  <a:srgbClr val="FF00FF"/>
                </a:solidFill>
                <a:latin typeface="Times New Roman" pitchFamily="18" charset="0"/>
              </a:rPr>
              <a:t>3870 </a:t>
            </a:r>
            <a:r>
              <a:rPr lang="en-US" sz="2000" dirty="0" smtClean="0">
                <a:solidFill>
                  <a:srgbClr val="FF00FF"/>
                </a:solidFill>
                <a:latin typeface="Times New Roman" pitchFamily="18" charset="0"/>
                <a:hlinkClick r:id="rId3"/>
              </a:rPr>
              <a:t>Web Site </a:t>
            </a:r>
            <a:endParaRPr lang="en-US" sz="2000" dirty="0" smtClean="0">
              <a:solidFill>
                <a:srgbClr val="FF00FF"/>
              </a:solidFill>
              <a:latin typeface="Times New Roman" pitchFamily="18" charset="0"/>
            </a:endParaRPr>
          </a:p>
          <a:p>
            <a:pPr algn="l" eaLnBrk="1" hangingPunct="1"/>
            <a:r>
              <a:rPr lang="en-US" sz="2000" dirty="0" smtClean="0">
                <a:solidFill>
                  <a:srgbClr val="FF00FF"/>
                </a:solidFill>
                <a:latin typeface="Times New Roman" pitchFamily="18" charset="0"/>
              </a:rPr>
              <a:t>USU </a:t>
            </a:r>
            <a:r>
              <a:rPr lang="en-US" sz="2000" dirty="0" smtClean="0">
                <a:solidFill>
                  <a:srgbClr val="FF00FF"/>
                </a:solidFill>
                <a:latin typeface="Times New Roman" pitchFamily="18" charset="0"/>
                <a:hlinkClick r:id="rId4"/>
              </a:rPr>
              <a:t>Library Class Web </a:t>
            </a:r>
            <a:r>
              <a:rPr lang="en-US" sz="2000" dirty="0" smtClean="0">
                <a:solidFill>
                  <a:srgbClr val="FF00FF"/>
                </a:solidFill>
                <a:latin typeface="Times New Roman" pitchFamily="18" charset="0"/>
                <a:hlinkClick r:id="rId4"/>
              </a:rPr>
              <a:t>Site</a:t>
            </a:r>
            <a:endParaRPr lang="en-US" sz="2000" dirty="0" smtClean="0">
              <a:solidFill>
                <a:srgbClr val="FF00FF"/>
              </a:solidFill>
              <a:latin typeface="Times New Roman" pitchFamily="18" charset="0"/>
            </a:endParaRPr>
          </a:p>
          <a:p>
            <a:pPr algn="l" eaLnBrk="1" hangingPunct="1"/>
            <a:endParaRPr lang="en-US" sz="2000" b="1" dirty="0" smtClean="0">
              <a:solidFill>
                <a:srgbClr val="FF00FF"/>
              </a:solidFill>
              <a:latin typeface="Times New Roman" pitchFamily="18" charset="0"/>
            </a:endParaRPr>
          </a:p>
          <a:p>
            <a:pPr algn="l" eaLnBrk="1" hangingPunct="1"/>
            <a:r>
              <a:rPr lang="en-US" sz="2000" dirty="0" smtClean="0">
                <a:solidFill>
                  <a:srgbClr val="FF00FF"/>
                </a:solidFill>
                <a:latin typeface="Times New Roman" pitchFamily="18" charset="0"/>
              </a:rPr>
              <a:t>IGOR Pro </a:t>
            </a:r>
            <a:r>
              <a:rPr lang="en-US" sz="1800" dirty="0" smtClean="0">
                <a:hlinkClick r:id="rId5"/>
              </a:rPr>
              <a:t>https</a:t>
            </a:r>
            <a:r>
              <a:rPr lang="en-US" sz="1800" dirty="0" smtClean="0">
                <a:hlinkClick r:id="rId5"/>
              </a:rPr>
              <a:t>://www.wavemetrics.com</a:t>
            </a:r>
            <a:endParaRPr lang="en-US" sz="1800" dirty="0" smtClean="0">
              <a:solidFill>
                <a:srgbClr val="FF00FF"/>
              </a:solidFill>
              <a:latin typeface="Times New Roman" pitchFamily="18" charset="0"/>
            </a:endParaRPr>
          </a:p>
          <a:p>
            <a:pPr algn="l" eaLnBrk="1" hangingPunct="1"/>
            <a:endParaRPr lang="en-US" sz="2000" b="1" dirty="0" smtClean="0">
              <a:solidFill>
                <a:srgbClr val="C00000"/>
              </a:solidFill>
            </a:endParaRPr>
          </a:p>
          <a:p>
            <a:pPr algn="l" eaLnBrk="1" hangingPunct="1"/>
            <a:endParaRPr lang="en-US" sz="2000" dirty="0" smtClean="0">
              <a:solidFill>
                <a:srgbClr val="FF00FF"/>
              </a:solidFill>
              <a:latin typeface="Times New Roman" pitchFamily="18" charset="0"/>
            </a:endParaRPr>
          </a:p>
          <a:p>
            <a:pPr algn="l" eaLnBrk="1" hangingPunct="1"/>
            <a:r>
              <a:rPr lang="en-US" sz="2000" dirty="0" smtClean="0">
                <a:solidFill>
                  <a:srgbClr val="FF00FF"/>
                </a:solidFill>
                <a:latin typeface="Times New Roman" pitchFamily="18" charset="0"/>
              </a:rPr>
              <a:t>	</a:t>
            </a:r>
          </a:p>
          <a:p>
            <a:pPr eaLnBrk="1" hangingPunct="1"/>
            <a:endParaRPr lang="en-US" b="1" dirty="0" smtClean="0"/>
          </a:p>
        </p:txBody>
      </p:sp>
      <p:pic>
        <p:nvPicPr>
          <p:cNvPr id="104450" name="Picture 2"/>
          <p:cNvPicPr>
            <a:picLocks noChangeAspect="1" noChangeArrowheads="1"/>
          </p:cNvPicPr>
          <p:nvPr/>
        </p:nvPicPr>
        <p:blipFill>
          <a:blip r:embed="rId6" cstate="screen"/>
          <a:srcRect/>
          <a:stretch>
            <a:fillRect/>
          </a:stretch>
        </p:blipFill>
        <p:spPr bwMode="auto">
          <a:xfrm>
            <a:off x="4724400" y="4191000"/>
            <a:ext cx="4200525" cy="188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PHYS 2500 Upgrade 2015 v4-0\PHYS 2500 v4-1 Working\IgorPro\IGORPro logo.JPG"/>
          <p:cNvPicPr>
            <a:picLocks noChangeAspect="1" noChangeArrowheads="1"/>
          </p:cNvPicPr>
          <p:nvPr/>
        </p:nvPicPr>
        <p:blipFill>
          <a:blip r:embed="rId3" cstate="print"/>
          <a:srcRect/>
          <a:stretch>
            <a:fillRect/>
          </a:stretch>
        </p:blipFill>
        <p:spPr bwMode="auto">
          <a:xfrm>
            <a:off x="533400" y="381000"/>
            <a:ext cx="8267700" cy="781050"/>
          </a:xfrm>
          <a:prstGeom prst="rect">
            <a:avLst/>
          </a:prstGeom>
          <a:noFill/>
        </p:spPr>
      </p:pic>
      <p:sp>
        <p:nvSpPr>
          <p:cNvPr id="5" name="Rectangle 4"/>
          <p:cNvSpPr/>
          <p:nvPr/>
        </p:nvSpPr>
        <p:spPr>
          <a:xfrm>
            <a:off x="457200" y="2124670"/>
            <a:ext cx="5943600" cy="2308324"/>
          </a:xfrm>
          <a:prstGeom prst="rect">
            <a:avLst/>
          </a:prstGeom>
        </p:spPr>
        <p:txBody>
          <a:bodyPr wrap="square">
            <a:spAutoFit/>
          </a:bodyPr>
          <a:lstStyle/>
          <a:p>
            <a:r>
              <a:rPr lang="en-US" dirty="0" smtClean="0"/>
              <a:t>IGOR Pro 6 is an extraordinarily powerful and extensible scientific graphing, data analysis, image processing and programming software tool for scientists and engineers.  It combines both a graphical interface for quick plotting and a command line interface that can be easily used to create script macros for repeated analysis of similar data.  The outputs are extremely versatile and of the highest publication quality.</a:t>
            </a:r>
            <a:endParaRPr lang="en-US" dirty="0"/>
          </a:p>
        </p:txBody>
      </p:sp>
      <p:sp>
        <p:nvSpPr>
          <p:cNvPr id="6" name="Rectangle 5"/>
          <p:cNvSpPr/>
          <p:nvPr/>
        </p:nvSpPr>
        <p:spPr>
          <a:xfrm>
            <a:off x="533400" y="4724400"/>
            <a:ext cx="8229600" cy="1200329"/>
          </a:xfrm>
          <a:prstGeom prst="rect">
            <a:avLst/>
          </a:prstGeom>
        </p:spPr>
        <p:txBody>
          <a:bodyPr wrap="square">
            <a:spAutoFit/>
          </a:bodyPr>
          <a:lstStyle/>
          <a:p>
            <a:r>
              <a:rPr lang="en-US" dirty="0" smtClean="0"/>
              <a:t>Refer to </a:t>
            </a:r>
            <a:r>
              <a:rPr lang="en-US" dirty="0" smtClean="0">
                <a:hlinkClick r:id="rId4"/>
              </a:rPr>
              <a:t>https://www.wavemetrics.com/products/igorpro/Igor6Brochure.pdf</a:t>
            </a:r>
            <a:r>
              <a:rPr lang="en-US" dirty="0" smtClean="0"/>
              <a:t> for a summary of the capabilities of </a:t>
            </a:r>
            <a:r>
              <a:rPr lang="en-US" dirty="0" err="1" smtClean="0"/>
              <a:t>IGORPro</a:t>
            </a:r>
            <a:r>
              <a:rPr lang="en-US" dirty="0" smtClean="0"/>
              <a:t>.  </a:t>
            </a:r>
          </a:p>
          <a:p>
            <a:endParaRPr lang="en-US" dirty="0" smtClean="0"/>
          </a:p>
          <a:p>
            <a:r>
              <a:rPr lang="en-US" dirty="0" smtClean="0"/>
              <a:t>Additional information is available at </a:t>
            </a:r>
            <a:r>
              <a:rPr lang="en-US" dirty="0" smtClean="0">
                <a:hlinkClick r:id="rId5"/>
              </a:rPr>
              <a:t>https://www.wavemetrics.com/</a:t>
            </a:r>
            <a:r>
              <a:rPr lang="en-US" dirty="0" smtClean="0"/>
              <a:t> .  </a:t>
            </a:r>
            <a:endParaRPr lang="en-US" dirty="0"/>
          </a:p>
        </p:txBody>
      </p:sp>
      <p:sp>
        <p:nvSpPr>
          <p:cNvPr id="7" name="Rectangle 2"/>
          <p:cNvSpPr txBox="1">
            <a:spLocks noChangeArrowheads="1"/>
          </p:cNvSpPr>
          <p:nvPr/>
        </p:nvSpPr>
        <p:spPr>
          <a:xfrm>
            <a:off x="1219200" y="1219200"/>
            <a:ext cx="6553200" cy="6858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0" cap="none" spc="0" normalizeH="0" baseline="0" noProof="0" dirty="0" smtClean="0">
                <a:ln>
                  <a:noFill/>
                </a:ln>
                <a:solidFill>
                  <a:schemeClr val="accent2"/>
                </a:solidFill>
                <a:effectLst/>
                <a:uLnTx/>
                <a:uFillTx/>
                <a:latin typeface="+mj-lt"/>
                <a:ea typeface="+mj-ea"/>
                <a:cs typeface="+mj-cs"/>
              </a:rPr>
              <a:t>IGOR Pro Overview</a:t>
            </a:r>
          </a:p>
        </p:txBody>
      </p:sp>
      <p:pic>
        <p:nvPicPr>
          <p:cNvPr id="8" name="Picture 5"/>
          <p:cNvPicPr>
            <a:picLocks noChangeAspect="1" noChangeArrowheads="1"/>
          </p:cNvPicPr>
          <p:nvPr/>
        </p:nvPicPr>
        <p:blipFill>
          <a:blip r:embed="rId6" cstate="screen"/>
          <a:srcRect/>
          <a:stretch>
            <a:fillRect/>
          </a:stretch>
        </p:blipFill>
        <p:spPr bwMode="auto">
          <a:xfrm>
            <a:off x="6370621" y="2057400"/>
            <a:ext cx="2533951" cy="2419350"/>
          </a:xfrm>
          <a:prstGeom prst="rect">
            <a:avLst/>
          </a:prstGeom>
          <a:noFill/>
          <a:ln w="9525">
            <a:solidFill>
              <a:schemeClr val="tx1"/>
            </a:solid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PHYS 2500 Upgrade 2015 v4-0\PHYS 2500 v4-1 Working\IgorPro\IGORPro logo.JPG"/>
          <p:cNvPicPr>
            <a:picLocks noChangeAspect="1" noChangeArrowheads="1"/>
          </p:cNvPicPr>
          <p:nvPr/>
        </p:nvPicPr>
        <p:blipFill>
          <a:blip r:embed="rId3" cstate="print"/>
          <a:srcRect/>
          <a:stretch>
            <a:fillRect/>
          </a:stretch>
        </p:blipFill>
        <p:spPr bwMode="auto">
          <a:xfrm>
            <a:off x="533400" y="152400"/>
            <a:ext cx="8267700" cy="781050"/>
          </a:xfrm>
          <a:prstGeom prst="rect">
            <a:avLst/>
          </a:prstGeom>
          <a:noFill/>
        </p:spPr>
      </p:pic>
      <p:sp>
        <p:nvSpPr>
          <p:cNvPr id="5" name="Rectangle 4"/>
          <p:cNvSpPr/>
          <p:nvPr/>
        </p:nvSpPr>
        <p:spPr>
          <a:xfrm>
            <a:off x="152400" y="914400"/>
            <a:ext cx="8686800" cy="954107"/>
          </a:xfrm>
          <a:prstGeom prst="rect">
            <a:avLst/>
          </a:prstGeom>
        </p:spPr>
        <p:txBody>
          <a:bodyPr wrap="square">
            <a:spAutoFit/>
          </a:bodyPr>
          <a:lstStyle/>
          <a:p>
            <a:pPr algn="ctr"/>
            <a:r>
              <a:rPr lang="en-US" sz="2400" b="1" u="sng" dirty="0" smtClean="0">
                <a:solidFill>
                  <a:srgbClr val="C00000"/>
                </a:solidFill>
              </a:rPr>
              <a:t>Program Installation </a:t>
            </a:r>
          </a:p>
          <a:p>
            <a:endParaRPr lang="en-US" sz="1600" dirty="0" smtClean="0"/>
          </a:p>
          <a:p>
            <a:r>
              <a:rPr lang="en-US" sz="1600" b="1" dirty="0" smtClean="0"/>
              <a:t>The USU Physics Department has a department Coursework License site IGOR Pro 6.3</a:t>
            </a:r>
            <a:endParaRPr lang="en-US" sz="1600" b="1" dirty="0"/>
          </a:p>
        </p:txBody>
      </p:sp>
      <p:sp>
        <p:nvSpPr>
          <p:cNvPr id="6" name="Rectangle 5"/>
          <p:cNvSpPr/>
          <p:nvPr/>
        </p:nvSpPr>
        <p:spPr>
          <a:xfrm>
            <a:off x="304800" y="1981200"/>
            <a:ext cx="8534400" cy="3170099"/>
          </a:xfrm>
          <a:prstGeom prst="rect">
            <a:avLst/>
          </a:prstGeom>
        </p:spPr>
        <p:txBody>
          <a:bodyPr wrap="square">
            <a:spAutoFit/>
          </a:bodyPr>
          <a:lstStyle/>
          <a:p>
            <a:r>
              <a:rPr lang="en-US" sz="1600" b="1" dirty="0" smtClean="0"/>
              <a:t>The special coursework license is intended to facilitate the use of Igor as a teaching tool and to introduce students to Igor under the following conditions: </a:t>
            </a:r>
          </a:p>
          <a:p>
            <a:pPr lvl="1">
              <a:buFont typeface="Arial" pitchFamily="34" charset="0"/>
              <a:buChar char="•"/>
            </a:pPr>
            <a:r>
              <a:rPr lang="en-US" sz="1400" b="1" dirty="0" smtClean="0">
                <a:solidFill>
                  <a:srgbClr val="002060"/>
                </a:solidFill>
              </a:rPr>
              <a:t>  The software may be used only by students and only for assigned coursework. It may not be used for research.</a:t>
            </a:r>
          </a:p>
          <a:p>
            <a:pPr lvl="1">
              <a:buFont typeface="Arial" pitchFamily="34" charset="0"/>
              <a:buChar char="•"/>
            </a:pPr>
            <a:r>
              <a:rPr lang="en-US" sz="1400" b="1" dirty="0" smtClean="0">
                <a:solidFill>
                  <a:srgbClr val="002060"/>
                </a:solidFill>
              </a:rPr>
              <a:t>  All technical support must go through a single individual who is usually the instructor/ registered licensee.</a:t>
            </a:r>
          </a:p>
          <a:p>
            <a:pPr lvl="1">
              <a:buFont typeface="Arial" pitchFamily="34" charset="0"/>
              <a:buChar char="•"/>
            </a:pPr>
            <a:r>
              <a:rPr lang="en-US" sz="1400" b="1" dirty="0" smtClean="0">
                <a:solidFill>
                  <a:srgbClr val="002060"/>
                </a:solidFill>
              </a:rPr>
              <a:t>  The license covers both Macintosh and Windows operating systems.</a:t>
            </a:r>
          </a:p>
          <a:p>
            <a:pPr lvl="1">
              <a:buFont typeface="Arial" pitchFamily="34" charset="0"/>
              <a:buChar char="•"/>
            </a:pPr>
            <a:r>
              <a:rPr lang="en-US" sz="1400" b="1" dirty="0" smtClean="0">
                <a:solidFill>
                  <a:srgbClr val="002060"/>
                </a:solidFill>
              </a:rPr>
              <a:t>  Igor Pro can be installed on multiple computers. All that is required is that you make a good-faith effort to ensure that the license is used for coursework only. The terms of the license require that if they want to use Igor for research, they can purchase a student or academic license.</a:t>
            </a:r>
          </a:p>
          <a:p>
            <a:pPr lvl="1">
              <a:buFont typeface="Arial" pitchFamily="34" charset="0"/>
              <a:buChar char="•"/>
            </a:pPr>
            <a:r>
              <a:rPr lang="en-US" sz="1400" b="1" dirty="0" smtClean="0">
                <a:solidFill>
                  <a:srgbClr val="002060"/>
                </a:solidFill>
              </a:rPr>
              <a:t>  </a:t>
            </a:r>
            <a:r>
              <a:rPr lang="en-US" sz="1400" b="1" dirty="0" err="1" smtClean="0">
                <a:solidFill>
                  <a:srgbClr val="002060"/>
                </a:solidFill>
              </a:rPr>
              <a:t>WaveMetrics</a:t>
            </a:r>
            <a:r>
              <a:rPr lang="en-US" sz="1400" b="1" dirty="0" smtClean="0">
                <a:solidFill>
                  <a:srgbClr val="002060"/>
                </a:solidFill>
              </a:rPr>
              <a:t> offers an inexpensive student personal purchase copy of IGOR Pro which students can purchase with their own personal funds for their own personal work when their use of IGOR extends beyond assigned coursework.</a:t>
            </a:r>
            <a:endParaRPr lang="en-US" sz="1400" b="1" dirty="0">
              <a:solidFill>
                <a:srgbClr val="002060"/>
              </a:solidFill>
            </a:endParaRPr>
          </a:p>
        </p:txBody>
      </p:sp>
      <p:sp>
        <p:nvSpPr>
          <p:cNvPr id="7" name="Rectangle 6"/>
          <p:cNvSpPr/>
          <p:nvPr/>
        </p:nvSpPr>
        <p:spPr>
          <a:xfrm>
            <a:off x="304800" y="5219581"/>
            <a:ext cx="8839200" cy="800219"/>
          </a:xfrm>
          <a:prstGeom prst="rect">
            <a:avLst/>
          </a:prstGeom>
        </p:spPr>
        <p:txBody>
          <a:bodyPr wrap="square">
            <a:spAutoFit/>
          </a:bodyPr>
          <a:lstStyle/>
          <a:p>
            <a:r>
              <a:rPr lang="en-US" sz="1600" b="1" dirty="0" smtClean="0"/>
              <a:t>To install the software, please visit the </a:t>
            </a:r>
            <a:r>
              <a:rPr lang="en-US" sz="1600" b="1" dirty="0" err="1" smtClean="0"/>
              <a:t>Wavemetrics</a:t>
            </a:r>
            <a:r>
              <a:rPr lang="en-US" sz="1600" b="1" dirty="0" smtClean="0"/>
              <a:t> web page to download the latest version of IGOR Pro 6.3 at </a:t>
            </a:r>
            <a:r>
              <a:rPr lang="en-US" sz="1600" b="1" dirty="0" smtClean="0">
                <a:hlinkClick r:id="rId4"/>
              </a:rPr>
              <a:t>https://www.wavemetrics.com/order/order_igordownloads.htm</a:t>
            </a:r>
            <a:r>
              <a:rPr lang="en-US" sz="1600" b="1" dirty="0" smtClean="0"/>
              <a:t>  </a:t>
            </a:r>
          </a:p>
          <a:p>
            <a:r>
              <a:rPr lang="en-US" sz="1400" b="1" dirty="0" smtClean="0">
                <a:solidFill>
                  <a:srgbClr val="C00000"/>
                </a:solidFill>
              </a:rPr>
              <a:t>The activation information for our IGOR Pro license is available from the USU Physics Department.</a:t>
            </a:r>
            <a:endParaRPr lang="en-US" sz="1400" b="1" dirty="0">
              <a:solidFill>
                <a:srgbClr val="C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381375" y="228600"/>
            <a:ext cx="5762625" cy="5990285"/>
          </a:xfrm>
          <a:prstGeom prst="rect">
            <a:avLst/>
          </a:prstGeom>
          <a:noFill/>
          <a:ln w="9525">
            <a:noFill/>
            <a:miter lim="800000"/>
            <a:headEnd/>
            <a:tailEnd/>
          </a:ln>
        </p:spPr>
      </p:pic>
      <p:sp>
        <p:nvSpPr>
          <p:cNvPr id="3" name="Rectangle 2"/>
          <p:cNvSpPr/>
          <p:nvPr/>
        </p:nvSpPr>
        <p:spPr>
          <a:xfrm>
            <a:off x="228600" y="2133600"/>
            <a:ext cx="3200400" cy="1384995"/>
          </a:xfrm>
          <a:prstGeom prst="rect">
            <a:avLst/>
          </a:prstGeom>
        </p:spPr>
        <p:txBody>
          <a:bodyPr wrap="square">
            <a:spAutoFit/>
          </a:bodyPr>
          <a:lstStyle/>
          <a:p>
            <a:r>
              <a:rPr lang="en-US" sz="1400" b="1" dirty="0" smtClean="0"/>
              <a:t>Additional information is available at the </a:t>
            </a:r>
            <a:r>
              <a:rPr lang="en-US" sz="1400" b="1" dirty="0" err="1" smtClean="0"/>
              <a:t>Wavemetrics</a:t>
            </a:r>
            <a:r>
              <a:rPr lang="en-US" sz="1400" b="1" dirty="0" smtClean="0"/>
              <a:t> web site </a:t>
            </a:r>
            <a:r>
              <a:rPr lang="en-US" sz="1400" b="1" dirty="0" smtClean="0">
                <a:hlinkClick r:id="rId4"/>
              </a:rPr>
              <a:t>https://www.wavemetrics.com/</a:t>
            </a:r>
            <a:r>
              <a:rPr lang="en-US" sz="1400" b="1" dirty="0" smtClean="0"/>
              <a:t>  shown at right.</a:t>
            </a:r>
          </a:p>
          <a:p>
            <a:endParaRPr lang="en-US" sz="1400" b="1" dirty="0" smtClean="0"/>
          </a:p>
          <a:p>
            <a:r>
              <a:rPr lang="en-US" sz="1400" b="1" dirty="0" smtClean="0"/>
              <a:t>This is an excellent resource!</a:t>
            </a:r>
            <a:endParaRPr lang="en-US" sz="1400" b="1" dirty="0"/>
          </a:p>
        </p:txBody>
      </p:sp>
      <p:sp>
        <p:nvSpPr>
          <p:cNvPr id="4" name="Rectangle 2"/>
          <p:cNvSpPr txBox="1">
            <a:spLocks noChangeArrowheads="1"/>
          </p:cNvSpPr>
          <p:nvPr/>
        </p:nvSpPr>
        <p:spPr>
          <a:xfrm>
            <a:off x="533400" y="228600"/>
            <a:ext cx="2286000" cy="6858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0" cap="none" spc="0" normalizeH="0" baseline="0" noProof="0" dirty="0" smtClean="0">
                <a:ln>
                  <a:noFill/>
                </a:ln>
                <a:solidFill>
                  <a:schemeClr val="accent2"/>
                </a:solidFill>
                <a:effectLst/>
                <a:uLnTx/>
                <a:uFillTx/>
                <a:latin typeface="+mj-lt"/>
                <a:ea typeface="+mj-ea"/>
                <a:cs typeface="+mj-cs"/>
              </a:rPr>
              <a:t>IGOR Pro Web Site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0" y="0"/>
            <a:ext cx="3581400" cy="4572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0" cap="none" spc="0" normalizeH="0" baseline="0" noProof="0" dirty="0" smtClean="0">
                <a:ln>
                  <a:noFill/>
                </a:ln>
                <a:solidFill>
                  <a:schemeClr val="accent2"/>
                </a:solidFill>
                <a:effectLst/>
                <a:uLnTx/>
                <a:uFillTx/>
                <a:latin typeface="+mj-lt"/>
                <a:ea typeface="+mj-ea"/>
                <a:cs typeface="+mj-cs"/>
              </a:rPr>
              <a:t>IGOR Pro Tutorials</a:t>
            </a:r>
          </a:p>
        </p:txBody>
      </p:sp>
      <p:sp>
        <p:nvSpPr>
          <p:cNvPr id="7" name="TextBox 6"/>
          <p:cNvSpPr txBox="1"/>
          <p:nvPr/>
        </p:nvSpPr>
        <p:spPr>
          <a:xfrm>
            <a:off x="228600" y="685800"/>
            <a:ext cx="3429000" cy="5432256"/>
          </a:xfrm>
          <a:prstGeom prst="rect">
            <a:avLst/>
          </a:prstGeom>
          <a:noFill/>
        </p:spPr>
        <p:txBody>
          <a:bodyPr wrap="square" rtlCol="0">
            <a:spAutoFit/>
          </a:bodyPr>
          <a:lstStyle/>
          <a:p>
            <a:r>
              <a:rPr lang="en-US" sz="1400" b="1" dirty="0" smtClean="0">
                <a:solidFill>
                  <a:srgbClr val="C00000"/>
                </a:solidFill>
              </a:rPr>
              <a:t>IGOR Pro offers excellent tutorials accessed through the </a:t>
            </a:r>
            <a:r>
              <a:rPr lang="en-US" sz="1400" b="1" i="1" dirty="0" smtClean="0">
                <a:solidFill>
                  <a:srgbClr val="C00000"/>
                </a:solidFill>
              </a:rPr>
              <a:t>Help</a:t>
            </a:r>
            <a:r>
              <a:rPr lang="en-US" sz="1400" b="1" dirty="0" smtClean="0">
                <a:solidFill>
                  <a:srgbClr val="C00000"/>
                </a:solidFill>
              </a:rPr>
              <a:t> menu of the program under </a:t>
            </a:r>
            <a:r>
              <a:rPr lang="en-US" sz="1400" b="1" i="1" dirty="0" smtClean="0">
                <a:solidFill>
                  <a:srgbClr val="C00000"/>
                </a:solidFill>
              </a:rPr>
              <a:t>Getting Started</a:t>
            </a:r>
            <a:r>
              <a:rPr lang="en-US" sz="1400" b="1" dirty="0" smtClean="0">
                <a:solidFill>
                  <a:srgbClr val="C00000"/>
                </a:solidFill>
              </a:rPr>
              <a:t>.</a:t>
            </a:r>
          </a:p>
          <a:p>
            <a:endParaRPr lang="en-US" sz="800" b="1" dirty="0" smtClean="0"/>
          </a:p>
          <a:p>
            <a:r>
              <a:rPr lang="en-US" sz="1400" b="1" dirty="0" smtClean="0">
                <a:solidFill>
                  <a:schemeClr val="accent6">
                    <a:lumMod val="75000"/>
                  </a:schemeClr>
                </a:solidFill>
              </a:rPr>
              <a:t>For PHYS 2500 the recommended tutorials include:</a:t>
            </a:r>
          </a:p>
          <a:p>
            <a:pPr>
              <a:buFont typeface="Arial" pitchFamily="34" charset="0"/>
              <a:buChar char="•"/>
            </a:pPr>
            <a:r>
              <a:rPr lang="en-US" sz="1200" b="1" dirty="0" smtClean="0"/>
              <a:t>  Introduction to IGOR Pro</a:t>
            </a:r>
          </a:p>
          <a:p>
            <a:pPr>
              <a:buFont typeface="Arial" pitchFamily="34" charset="0"/>
              <a:buChar char="•"/>
            </a:pPr>
            <a:r>
              <a:rPr lang="en-US" sz="1200" b="1" dirty="0" smtClean="0"/>
              <a:t>  Guided Tour 1: General Tour (up to Offsetting a Trace)</a:t>
            </a:r>
          </a:p>
          <a:p>
            <a:pPr>
              <a:buFont typeface="Arial" pitchFamily="34" charset="0"/>
              <a:buChar char="•"/>
            </a:pPr>
            <a:r>
              <a:rPr lang="en-US" sz="1200" b="1" dirty="0" smtClean="0"/>
              <a:t>  Guided Tour 2: Data Analysis</a:t>
            </a:r>
          </a:p>
          <a:p>
            <a:endParaRPr lang="en-US" sz="800" b="1" dirty="0" smtClean="0"/>
          </a:p>
          <a:p>
            <a:r>
              <a:rPr lang="en-US" sz="1400" b="1" dirty="0" smtClean="0">
                <a:solidFill>
                  <a:schemeClr val="accent6">
                    <a:lumMod val="75000"/>
                  </a:schemeClr>
                </a:solidFill>
              </a:rPr>
              <a:t>The same material in the written tutorials is available in video (YouTube) format at the </a:t>
            </a:r>
            <a:r>
              <a:rPr lang="en-US" sz="1400" b="1" dirty="0" err="1" smtClean="0">
                <a:solidFill>
                  <a:schemeClr val="accent6">
                    <a:lumMod val="75000"/>
                  </a:schemeClr>
                </a:solidFill>
              </a:rPr>
              <a:t>Wavemetrics</a:t>
            </a:r>
            <a:r>
              <a:rPr lang="en-US" sz="1400" b="1" dirty="0" smtClean="0">
                <a:solidFill>
                  <a:schemeClr val="accent6">
                    <a:lumMod val="75000"/>
                  </a:schemeClr>
                </a:solidFill>
              </a:rPr>
              <a:t> web site </a:t>
            </a:r>
            <a:r>
              <a:rPr lang="en-US" sz="1400" dirty="0" smtClean="0">
                <a:hlinkClick r:id="rId3"/>
              </a:rPr>
              <a:t>https://www.wavemetrics.com/</a:t>
            </a:r>
            <a:r>
              <a:rPr lang="en-US" sz="1400" b="1" dirty="0" smtClean="0">
                <a:solidFill>
                  <a:schemeClr val="accent6">
                    <a:lumMod val="75000"/>
                  </a:schemeClr>
                </a:solidFill>
              </a:rPr>
              <a:t>. </a:t>
            </a:r>
          </a:p>
          <a:p>
            <a:endParaRPr lang="en-US" sz="800" b="1" dirty="0" smtClean="0">
              <a:solidFill>
                <a:schemeClr val="accent6">
                  <a:lumMod val="75000"/>
                </a:schemeClr>
              </a:solidFill>
            </a:endParaRPr>
          </a:p>
          <a:p>
            <a:r>
              <a:rPr lang="en-US" sz="1400" b="1" dirty="0" smtClean="0">
                <a:solidFill>
                  <a:schemeClr val="accent6">
                    <a:lumMod val="75000"/>
                  </a:schemeClr>
                </a:solidFill>
              </a:rPr>
              <a:t>There is an extensive manual available in PDF format accessible from the IGOR Pro Help menu.</a:t>
            </a:r>
          </a:p>
          <a:p>
            <a:endParaRPr lang="en-US" sz="900" b="1" dirty="0" smtClean="0">
              <a:solidFill>
                <a:schemeClr val="accent6">
                  <a:lumMod val="75000"/>
                </a:schemeClr>
              </a:solidFill>
            </a:endParaRPr>
          </a:p>
          <a:p>
            <a:r>
              <a:rPr lang="en-US" sz="1400" b="1" dirty="0" smtClean="0">
                <a:solidFill>
                  <a:schemeClr val="accent6">
                    <a:lumMod val="75000"/>
                  </a:schemeClr>
                </a:solidFill>
              </a:rPr>
              <a:t>This same menu offers:</a:t>
            </a:r>
          </a:p>
          <a:p>
            <a:pPr>
              <a:buFont typeface="Arial" pitchFamily="34" charset="0"/>
              <a:buChar char="•"/>
            </a:pPr>
            <a:r>
              <a:rPr lang="en-US" sz="1200" b="1" dirty="0" smtClean="0"/>
              <a:t>  A Help Browser</a:t>
            </a:r>
          </a:p>
          <a:p>
            <a:pPr>
              <a:buFont typeface="Arial" pitchFamily="34" charset="0"/>
              <a:buChar char="•"/>
            </a:pPr>
            <a:r>
              <a:rPr lang="en-US" sz="1200" b="1" dirty="0" smtClean="0"/>
              <a:t>  Explanation of shortcut key strokes</a:t>
            </a:r>
          </a:p>
          <a:p>
            <a:pPr>
              <a:buFont typeface="Arial" pitchFamily="34" charset="0"/>
              <a:buChar char="•"/>
            </a:pPr>
            <a:r>
              <a:rPr lang="en-US" sz="1200" b="1" dirty="0" smtClean="0"/>
              <a:t>  Command help</a:t>
            </a:r>
          </a:p>
          <a:p>
            <a:pPr>
              <a:buFont typeface="Arial" pitchFamily="34" charset="0"/>
              <a:buChar char="•"/>
            </a:pPr>
            <a:r>
              <a:rPr lang="en-US" sz="1200" b="1" dirty="0" smtClean="0"/>
              <a:t>  Example files</a:t>
            </a:r>
          </a:p>
          <a:p>
            <a:pPr>
              <a:buFont typeface="Arial" pitchFamily="34" charset="0"/>
              <a:buChar char="•"/>
            </a:pPr>
            <a:r>
              <a:rPr lang="en-US" sz="1200" b="1" dirty="0" smtClean="0"/>
              <a:t>  Access to excellent User Group</a:t>
            </a:r>
          </a:p>
          <a:p>
            <a:pPr>
              <a:buFont typeface="Arial" pitchFamily="34" charset="0"/>
              <a:buChar char="•"/>
            </a:pPr>
            <a:r>
              <a:rPr lang="en-US" sz="1200" b="1" dirty="0" smtClean="0"/>
              <a:t>  </a:t>
            </a:r>
            <a:r>
              <a:rPr lang="en-US" sz="1200" b="1" dirty="0" err="1" smtClean="0"/>
              <a:t>Wavemetric</a:t>
            </a:r>
            <a:r>
              <a:rPr lang="en-US" sz="1200" b="1" dirty="0" smtClean="0"/>
              <a:t> support (they actually respond to your queries!)</a:t>
            </a:r>
            <a:endParaRPr lang="en-US" sz="1400" dirty="0"/>
          </a:p>
        </p:txBody>
      </p:sp>
      <p:pic>
        <p:nvPicPr>
          <p:cNvPr id="10" name="Picture 3"/>
          <p:cNvPicPr>
            <a:picLocks noChangeAspect="1" noChangeArrowheads="1"/>
          </p:cNvPicPr>
          <p:nvPr/>
        </p:nvPicPr>
        <p:blipFill>
          <a:blip r:embed="rId4" cstate="print"/>
          <a:srcRect/>
          <a:stretch>
            <a:fillRect/>
          </a:stretch>
        </p:blipFill>
        <p:spPr bwMode="auto">
          <a:xfrm>
            <a:off x="3733800" y="152400"/>
            <a:ext cx="5309008" cy="5957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0" y="304800"/>
            <a:ext cx="3581400" cy="4572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0" cap="none" spc="0" normalizeH="0" baseline="0" noProof="0" dirty="0" smtClean="0">
                <a:ln>
                  <a:noFill/>
                </a:ln>
                <a:solidFill>
                  <a:schemeClr val="accent2"/>
                </a:solidFill>
                <a:effectLst/>
                <a:uLnTx/>
                <a:uFillTx/>
                <a:latin typeface="+mj-lt"/>
                <a:ea typeface="+mj-ea"/>
                <a:cs typeface="+mj-cs"/>
              </a:rPr>
              <a:t>IGOR Pro Tutorials</a:t>
            </a:r>
          </a:p>
        </p:txBody>
      </p:sp>
      <p:sp>
        <p:nvSpPr>
          <p:cNvPr id="7" name="TextBox 6"/>
          <p:cNvSpPr txBox="1"/>
          <p:nvPr/>
        </p:nvSpPr>
        <p:spPr>
          <a:xfrm>
            <a:off x="304800" y="990600"/>
            <a:ext cx="3124200" cy="2739211"/>
          </a:xfrm>
          <a:prstGeom prst="rect">
            <a:avLst/>
          </a:prstGeom>
          <a:noFill/>
        </p:spPr>
        <p:txBody>
          <a:bodyPr wrap="square" rtlCol="0">
            <a:spAutoFit/>
          </a:bodyPr>
          <a:lstStyle/>
          <a:p>
            <a:r>
              <a:rPr lang="en-US" sz="1400" b="1" dirty="0" smtClean="0">
                <a:solidFill>
                  <a:srgbClr val="C00000"/>
                </a:solidFill>
              </a:rPr>
              <a:t>IGOR Pro offers excellent tutorials accessed through the </a:t>
            </a:r>
            <a:r>
              <a:rPr lang="en-US" sz="1400" b="1" dirty="0" err="1" smtClean="0">
                <a:solidFill>
                  <a:srgbClr val="C00000"/>
                </a:solidFill>
              </a:rPr>
              <a:t>Wavemetrics</a:t>
            </a:r>
            <a:r>
              <a:rPr lang="en-US" sz="1400" b="1" dirty="0" smtClean="0">
                <a:solidFill>
                  <a:srgbClr val="C00000"/>
                </a:solidFill>
              </a:rPr>
              <a:t> web site at </a:t>
            </a:r>
            <a:r>
              <a:rPr lang="en-US" sz="1400" dirty="0" smtClean="0">
                <a:hlinkClick r:id="rId3"/>
              </a:rPr>
              <a:t>https://www.wavemetrics.com/</a:t>
            </a:r>
            <a:r>
              <a:rPr lang="en-US" sz="1400" b="1" dirty="0" smtClean="0">
                <a:solidFill>
                  <a:srgbClr val="C00000"/>
                </a:solidFill>
              </a:rPr>
              <a:t>.</a:t>
            </a:r>
          </a:p>
          <a:p>
            <a:endParaRPr lang="en-US" sz="1400" b="1" dirty="0" smtClean="0">
              <a:solidFill>
                <a:srgbClr val="C00000"/>
              </a:solidFill>
            </a:endParaRPr>
          </a:p>
          <a:p>
            <a:endParaRPr lang="en-US" sz="800" b="1" dirty="0" smtClean="0"/>
          </a:p>
          <a:p>
            <a:r>
              <a:rPr lang="en-US" sz="1400" b="1" dirty="0" smtClean="0">
                <a:solidFill>
                  <a:schemeClr val="accent6">
                    <a:lumMod val="75000"/>
                  </a:schemeClr>
                </a:solidFill>
              </a:rPr>
              <a:t>For PHYS 2500 the recommended video (YouTube)  tutorials include:</a:t>
            </a:r>
          </a:p>
          <a:p>
            <a:pPr>
              <a:buFont typeface="Arial" pitchFamily="34" charset="0"/>
              <a:buChar char="•"/>
            </a:pPr>
            <a:r>
              <a:rPr lang="en-US" sz="1200" b="1" dirty="0" smtClean="0"/>
              <a:t>  Introduction to IGOR Pro (</a:t>
            </a:r>
            <a:r>
              <a:rPr lang="en-US" sz="1100" b="1" dirty="0" smtClean="0"/>
              <a:t>Part of the General Tour)</a:t>
            </a:r>
            <a:r>
              <a:rPr lang="en-US" sz="1050" b="1" dirty="0" smtClean="0"/>
              <a:t> </a:t>
            </a:r>
            <a:r>
              <a:rPr lang="en-US" sz="1000" b="1" dirty="0" smtClean="0">
                <a:solidFill>
                  <a:srgbClr val="002060"/>
                </a:solidFill>
              </a:rPr>
              <a:t>(~13 min)</a:t>
            </a:r>
            <a:endParaRPr lang="en-US" sz="1200" b="1" dirty="0" smtClean="0"/>
          </a:p>
          <a:p>
            <a:pPr>
              <a:buFont typeface="Arial" pitchFamily="34" charset="0"/>
              <a:buChar char="•"/>
            </a:pPr>
            <a:r>
              <a:rPr lang="en-US" sz="1200" b="1" dirty="0" smtClean="0"/>
              <a:t>  Guided Tour 1: General Tour </a:t>
            </a:r>
            <a:r>
              <a:rPr lang="en-US" sz="1100" b="1" dirty="0" smtClean="0"/>
              <a:t>(Through Video 2.1 and Video 3.0 </a:t>
            </a:r>
            <a:r>
              <a:rPr lang="en-US" sz="1000" b="1" dirty="0" smtClean="0">
                <a:solidFill>
                  <a:srgbClr val="002060"/>
                </a:solidFill>
              </a:rPr>
              <a:t>(~30 min)</a:t>
            </a:r>
            <a:endParaRPr lang="en-US" sz="1200" b="1" dirty="0" smtClean="0"/>
          </a:p>
          <a:p>
            <a:pPr>
              <a:buFont typeface="Arial" pitchFamily="34" charset="0"/>
              <a:buChar char="•"/>
            </a:pPr>
            <a:r>
              <a:rPr lang="en-US" sz="1200" b="1" dirty="0" smtClean="0"/>
              <a:t>  Guided Tour 2: Data Analysis </a:t>
            </a:r>
            <a:r>
              <a:rPr lang="en-US" sz="1000" b="1" dirty="0" smtClean="0">
                <a:solidFill>
                  <a:srgbClr val="002060"/>
                </a:solidFill>
              </a:rPr>
              <a:t>(~15 min)</a:t>
            </a:r>
            <a:endParaRPr lang="en-US" sz="1200" b="1" dirty="0" smtClean="0">
              <a:solidFill>
                <a:srgbClr val="002060"/>
              </a:solidFill>
            </a:endParaRPr>
          </a:p>
          <a:p>
            <a:endParaRPr lang="en-US" sz="800" b="1" dirty="0" smtClean="0"/>
          </a:p>
        </p:txBody>
      </p:sp>
      <p:pic>
        <p:nvPicPr>
          <p:cNvPr id="10" name="Picture 2"/>
          <p:cNvPicPr>
            <a:picLocks noChangeAspect="1" noChangeArrowheads="1"/>
          </p:cNvPicPr>
          <p:nvPr/>
        </p:nvPicPr>
        <p:blipFill>
          <a:blip r:embed="rId4" cstate="print"/>
          <a:srcRect/>
          <a:stretch>
            <a:fillRect/>
          </a:stretch>
        </p:blipFill>
        <p:spPr bwMode="auto">
          <a:xfrm>
            <a:off x="3505200" y="381000"/>
            <a:ext cx="5638800" cy="56461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8200" y="3505200"/>
            <a:ext cx="4267200" cy="276999"/>
          </a:xfrm>
          <a:prstGeom prst="rect">
            <a:avLst/>
          </a:prstGeom>
        </p:spPr>
        <p:txBody>
          <a:bodyPr wrap="square">
            <a:spAutoFit/>
          </a:bodyPr>
          <a:lstStyle/>
          <a:p>
            <a:r>
              <a:rPr lang="en-US" sz="1200" b="1" dirty="0" smtClean="0">
                <a:hlinkClick r:id="rId3"/>
              </a:rPr>
              <a:t>http://www.wavemetrics.net/doc/igorman/IgorMan.pdf</a:t>
            </a:r>
            <a:r>
              <a:rPr lang="en-US" sz="1200" b="1" dirty="0" smtClean="0"/>
              <a:t> </a:t>
            </a:r>
            <a:endParaRPr lang="en-US" sz="1200" b="1" dirty="0"/>
          </a:p>
        </p:txBody>
      </p:sp>
      <p:pic>
        <p:nvPicPr>
          <p:cNvPr id="3074" name="Picture 2"/>
          <p:cNvPicPr>
            <a:picLocks noChangeAspect="1" noChangeArrowheads="1"/>
          </p:cNvPicPr>
          <p:nvPr/>
        </p:nvPicPr>
        <p:blipFill>
          <a:blip r:embed="rId4" cstate="print"/>
          <a:srcRect/>
          <a:stretch>
            <a:fillRect/>
          </a:stretch>
        </p:blipFill>
        <p:spPr bwMode="auto">
          <a:xfrm>
            <a:off x="457200" y="254895"/>
            <a:ext cx="4276725" cy="5917305"/>
          </a:xfrm>
          <a:prstGeom prst="rect">
            <a:avLst/>
          </a:prstGeom>
          <a:noFill/>
          <a:ln w="9525">
            <a:noFill/>
            <a:miter lim="800000"/>
            <a:headEnd/>
            <a:tailEnd/>
          </a:ln>
        </p:spPr>
      </p:pic>
      <p:pic>
        <p:nvPicPr>
          <p:cNvPr id="3075" name="Picture 3"/>
          <p:cNvPicPr>
            <a:picLocks noChangeAspect="1" noChangeArrowheads="1"/>
          </p:cNvPicPr>
          <p:nvPr/>
        </p:nvPicPr>
        <p:blipFill>
          <a:blip r:embed="rId5" cstate="print"/>
          <a:srcRect/>
          <a:stretch>
            <a:fillRect/>
          </a:stretch>
        </p:blipFill>
        <p:spPr bwMode="auto">
          <a:xfrm>
            <a:off x="4343400" y="3800475"/>
            <a:ext cx="3755832" cy="2371725"/>
          </a:xfrm>
          <a:prstGeom prst="rect">
            <a:avLst/>
          </a:prstGeom>
          <a:noFill/>
          <a:ln w="9525">
            <a:noFill/>
            <a:miter lim="800000"/>
            <a:headEnd/>
            <a:tailEnd/>
          </a:ln>
        </p:spPr>
      </p:pic>
      <p:pic>
        <p:nvPicPr>
          <p:cNvPr id="3076" name="Picture 4"/>
          <p:cNvPicPr>
            <a:picLocks noChangeAspect="1" noChangeArrowheads="1"/>
          </p:cNvPicPr>
          <p:nvPr/>
        </p:nvPicPr>
        <p:blipFill>
          <a:blip r:embed="rId6" cstate="print"/>
          <a:srcRect/>
          <a:stretch>
            <a:fillRect/>
          </a:stretch>
        </p:blipFill>
        <p:spPr bwMode="auto">
          <a:xfrm>
            <a:off x="5029200" y="152400"/>
            <a:ext cx="3505200" cy="1283881"/>
          </a:xfrm>
          <a:prstGeom prst="rect">
            <a:avLst/>
          </a:prstGeom>
          <a:noFill/>
          <a:ln w="9525">
            <a:noFill/>
            <a:miter lim="800000"/>
            <a:headEnd/>
            <a:tailEnd/>
          </a:ln>
        </p:spPr>
      </p:pic>
      <p:pic>
        <p:nvPicPr>
          <p:cNvPr id="3077" name="Picture 5"/>
          <p:cNvPicPr>
            <a:picLocks noChangeAspect="1" noChangeArrowheads="1"/>
          </p:cNvPicPr>
          <p:nvPr/>
        </p:nvPicPr>
        <p:blipFill>
          <a:blip r:embed="rId7" cstate="print"/>
          <a:srcRect/>
          <a:stretch>
            <a:fillRect/>
          </a:stretch>
        </p:blipFill>
        <p:spPr bwMode="auto">
          <a:xfrm>
            <a:off x="5867400" y="1371600"/>
            <a:ext cx="1819275" cy="323850"/>
          </a:xfrm>
          <a:prstGeom prst="rect">
            <a:avLst/>
          </a:prstGeom>
          <a:noFill/>
          <a:ln w="9525">
            <a:noFill/>
            <a:miter lim="800000"/>
            <a:headEnd/>
            <a:tailEnd/>
          </a:ln>
        </p:spPr>
      </p:pic>
      <p:pic>
        <p:nvPicPr>
          <p:cNvPr id="3078" name="Picture 6"/>
          <p:cNvPicPr>
            <a:picLocks noChangeAspect="1" noChangeArrowheads="1"/>
          </p:cNvPicPr>
          <p:nvPr/>
        </p:nvPicPr>
        <p:blipFill>
          <a:blip r:embed="rId8" cstate="print"/>
          <a:srcRect/>
          <a:stretch>
            <a:fillRect/>
          </a:stretch>
        </p:blipFill>
        <p:spPr bwMode="auto">
          <a:xfrm>
            <a:off x="5562601" y="1676400"/>
            <a:ext cx="2362200" cy="1784609"/>
          </a:xfrm>
          <a:prstGeom prst="rect">
            <a:avLst/>
          </a:prstGeom>
          <a:noFill/>
          <a:ln w="9525">
            <a:noFill/>
            <a:miter lim="800000"/>
            <a:headEnd/>
            <a:tailEnd/>
          </a:ln>
        </p:spPr>
      </p:pic>
      <p:sp>
        <p:nvSpPr>
          <p:cNvPr id="8" name="Rectangle 7"/>
          <p:cNvSpPr/>
          <p:nvPr/>
        </p:nvSpPr>
        <p:spPr>
          <a:xfrm>
            <a:off x="990600" y="0"/>
            <a:ext cx="2082621" cy="369332"/>
          </a:xfrm>
          <a:prstGeom prst="rect">
            <a:avLst/>
          </a:prstGeom>
        </p:spPr>
        <p:txBody>
          <a:bodyPr wrap="none">
            <a:spAutoFit/>
          </a:bodyPr>
          <a:lstStyle/>
          <a:p>
            <a:pPr lvl="0" algn="ctr" eaLnBrk="1" hangingPunct="1">
              <a:defRPr/>
            </a:pPr>
            <a:r>
              <a:rPr lang="en-US" b="1" u="sng" kern="0" dirty="0" smtClean="0">
                <a:solidFill>
                  <a:schemeClr val="accent2"/>
                </a:solidFill>
              </a:rPr>
              <a:t>IGOR Pro Manual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I:\PHYS 2500 Upgrade 2015 v4-0\PHYS 2500 v4-1 Working\IgorPro\Igor6Brochure_Page_2.png"/>
          <p:cNvPicPr>
            <a:picLocks noChangeAspect="1" noChangeArrowheads="1"/>
          </p:cNvPicPr>
          <p:nvPr/>
        </p:nvPicPr>
        <p:blipFill>
          <a:blip r:embed="rId3" cstate="print"/>
          <a:srcRect/>
          <a:stretch>
            <a:fillRect/>
          </a:stretch>
        </p:blipFill>
        <p:spPr bwMode="auto">
          <a:xfrm>
            <a:off x="533400" y="152400"/>
            <a:ext cx="7467600" cy="5770151"/>
          </a:xfrm>
          <a:prstGeom prst="rect">
            <a:avLst/>
          </a:prstGeom>
          <a:noFill/>
        </p:spPr>
      </p:pic>
      <p:sp>
        <p:nvSpPr>
          <p:cNvPr id="3" name="TextBox 2"/>
          <p:cNvSpPr txBox="1"/>
          <p:nvPr/>
        </p:nvSpPr>
        <p:spPr>
          <a:xfrm>
            <a:off x="1524000" y="5937534"/>
            <a:ext cx="6424708" cy="276999"/>
          </a:xfrm>
          <a:prstGeom prst="rect">
            <a:avLst/>
          </a:prstGeom>
          <a:noFill/>
        </p:spPr>
        <p:txBody>
          <a:bodyPr wrap="none" rtlCol="0">
            <a:spAutoFit/>
          </a:bodyPr>
          <a:lstStyle/>
          <a:p>
            <a:r>
              <a:rPr lang="en-US" sz="1200" dirty="0" smtClean="0"/>
              <a:t>See Igor6Brochure.pdf at </a:t>
            </a:r>
            <a:r>
              <a:rPr lang="en-US" sz="1200" dirty="0" smtClean="0">
                <a:hlinkClick r:id="rId4"/>
              </a:rPr>
              <a:t>https://www.wavemetrics.com/products/igorpro/Igor6Brochure.pdf</a:t>
            </a:r>
            <a:r>
              <a:rPr lang="en-US" sz="1200" dirty="0" smtClean="0"/>
              <a:t>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PHYS 2500 Upgrade 2015 v4-0\PHYS 2500 v4-1 Working\IgorPro\Igor6Brochure_Page_1.png"/>
          <p:cNvPicPr>
            <a:picLocks noChangeAspect="1" noChangeArrowheads="1"/>
          </p:cNvPicPr>
          <p:nvPr/>
        </p:nvPicPr>
        <p:blipFill>
          <a:blip r:embed="rId3" cstate="print"/>
          <a:srcRect/>
          <a:stretch>
            <a:fillRect/>
          </a:stretch>
        </p:blipFill>
        <p:spPr bwMode="auto">
          <a:xfrm>
            <a:off x="457200" y="304800"/>
            <a:ext cx="7315200" cy="5653809"/>
          </a:xfrm>
          <a:prstGeom prst="rect">
            <a:avLst/>
          </a:prstGeom>
          <a:noFill/>
        </p:spPr>
      </p:pic>
      <p:sp>
        <p:nvSpPr>
          <p:cNvPr id="4" name="TextBox 3"/>
          <p:cNvSpPr txBox="1"/>
          <p:nvPr/>
        </p:nvSpPr>
        <p:spPr>
          <a:xfrm>
            <a:off x="1524000" y="5867400"/>
            <a:ext cx="6424708" cy="276999"/>
          </a:xfrm>
          <a:prstGeom prst="rect">
            <a:avLst/>
          </a:prstGeom>
          <a:noFill/>
        </p:spPr>
        <p:txBody>
          <a:bodyPr wrap="none" rtlCol="0">
            <a:spAutoFit/>
          </a:bodyPr>
          <a:lstStyle/>
          <a:p>
            <a:r>
              <a:rPr lang="en-US" sz="1200" dirty="0" smtClean="0"/>
              <a:t>See Igor6Brochure.pdf at </a:t>
            </a:r>
            <a:r>
              <a:rPr lang="en-US" sz="1200" dirty="0" smtClean="0">
                <a:hlinkClick r:id="rId4"/>
              </a:rPr>
              <a:t>https://www.wavemetrics.com/products/igorpro/Igor6Brochure.pdf</a:t>
            </a:r>
            <a:r>
              <a:rPr lang="en-US" sz="1200" dirty="0" smtClean="0"/>
              <a:t>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subTitle" idx="1"/>
          </p:nvPr>
        </p:nvSpPr>
        <p:spPr>
          <a:xfrm>
            <a:off x="381000" y="1295400"/>
            <a:ext cx="8763000" cy="609600"/>
          </a:xfrm>
        </p:spPr>
        <p:txBody>
          <a:bodyPr/>
          <a:lstStyle/>
          <a:p>
            <a:pPr eaLnBrk="1" hangingPunct="1"/>
            <a:r>
              <a:rPr lang="en-US" b="1" dirty="0" smtClean="0">
                <a:solidFill>
                  <a:srgbClr val="C00000"/>
                </a:solidFill>
              </a:rPr>
              <a:t>An Exercise In Data Analysis</a:t>
            </a:r>
          </a:p>
        </p:txBody>
      </p:sp>
      <p:sp>
        <p:nvSpPr>
          <p:cNvPr id="5" name="Rectangle 2"/>
          <p:cNvSpPr txBox="1">
            <a:spLocks noChangeArrowheads="1"/>
          </p:cNvSpPr>
          <p:nvPr/>
        </p:nvSpPr>
        <p:spPr bwMode="auto">
          <a:xfrm>
            <a:off x="304800" y="152400"/>
            <a:ext cx="8610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0" cap="none" spc="0" normalizeH="0" baseline="0" noProof="0" dirty="0" smtClean="0">
                <a:ln>
                  <a:noFill/>
                </a:ln>
                <a:solidFill>
                  <a:schemeClr val="accent2"/>
                </a:solidFill>
                <a:effectLst/>
                <a:uLnTx/>
                <a:uFillTx/>
                <a:latin typeface="+mj-lt"/>
                <a:ea typeface="+mj-ea"/>
                <a:cs typeface="+mj-cs"/>
              </a:rPr>
              <a:t>Introduction to Scientific Computing</a:t>
            </a:r>
            <a:r>
              <a:rPr kumimoji="0" lang="en-US" sz="4000" b="1" i="1" u="none" strike="noStrike" kern="0" cap="none" spc="0" normalizeH="0" baseline="0" noProof="0" dirty="0" smtClean="0">
                <a:ln>
                  <a:noFill/>
                </a:ln>
                <a:solidFill>
                  <a:schemeClr val="accent2"/>
                </a:solidFill>
                <a:effectLst/>
                <a:uLnTx/>
                <a:uFillTx/>
                <a:latin typeface="+mj-lt"/>
                <a:ea typeface="+mj-ea"/>
                <a:cs typeface="+mj-cs"/>
              </a:rPr>
              <a:t> </a:t>
            </a:r>
            <a:r>
              <a:rPr kumimoji="0" lang="en-US" sz="2000" b="1" i="0" u="none" strike="noStrike" kern="0" cap="none" spc="0" normalizeH="0" baseline="0" noProof="0" dirty="0" smtClean="0">
                <a:ln>
                  <a:noFill/>
                </a:ln>
                <a:solidFill>
                  <a:schemeClr val="accent2"/>
                </a:solidFill>
                <a:effectLst/>
                <a:uLnTx/>
                <a:uFillTx/>
                <a:latin typeface="+mj-lt"/>
                <a:ea typeface="+mj-ea"/>
                <a:cs typeface="+mj-cs"/>
              </a:rPr>
              <a:t/>
            </a:r>
            <a:br>
              <a:rPr kumimoji="0" lang="en-US" sz="2000" b="1" i="0" u="none" strike="noStrike" kern="0" cap="none" spc="0" normalizeH="0" baseline="0" noProof="0" dirty="0" smtClean="0">
                <a:ln>
                  <a:noFill/>
                </a:ln>
                <a:solidFill>
                  <a:schemeClr val="accent2"/>
                </a:solidFill>
                <a:effectLst/>
                <a:uLnTx/>
                <a:uFillTx/>
                <a:latin typeface="+mj-lt"/>
                <a:ea typeface="+mj-ea"/>
                <a:cs typeface="+mj-cs"/>
              </a:rPr>
            </a:br>
            <a:r>
              <a:rPr kumimoji="0" lang="en-US" sz="2000" b="1" i="0" u="none" strike="noStrike" kern="0" cap="none" spc="0" normalizeH="0" baseline="0" noProof="0" dirty="0" smtClean="0">
                <a:ln>
                  <a:noFill/>
                </a:ln>
                <a:solidFill>
                  <a:schemeClr val="hlink"/>
                </a:solidFill>
                <a:effectLst/>
                <a:uLnTx/>
                <a:uFillTx/>
                <a:latin typeface="+mj-lt"/>
                <a:ea typeface="+mj-ea"/>
                <a:cs typeface="+mj-cs"/>
              </a:rPr>
              <a:t>PHYS 2500</a:t>
            </a:r>
            <a:endParaRPr kumimoji="0" lang="en-US" sz="2000" b="1" i="0" u="none" strike="noStrike" kern="0" cap="none" spc="0" normalizeH="0" baseline="0" noProof="0" dirty="0">
              <a:ln>
                <a:noFill/>
              </a:ln>
              <a:solidFill>
                <a:schemeClr val="hlink"/>
              </a:solidFill>
              <a:effectLst/>
              <a:uLnTx/>
              <a:uFillTx/>
              <a:latin typeface="+mj-lt"/>
              <a:ea typeface="+mj-ea"/>
              <a:cs typeface="+mj-cs"/>
            </a:endParaRPr>
          </a:p>
        </p:txBody>
      </p:sp>
      <p:sp>
        <p:nvSpPr>
          <p:cNvPr id="7" name="Rectangle 6"/>
          <p:cNvSpPr/>
          <p:nvPr/>
        </p:nvSpPr>
        <p:spPr>
          <a:xfrm>
            <a:off x="228600" y="2209800"/>
            <a:ext cx="8763000" cy="3877985"/>
          </a:xfrm>
          <a:prstGeom prst="rect">
            <a:avLst/>
          </a:prstGeom>
        </p:spPr>
        <p:txBody>
          <a:bodyPr wrap="square">
            <a:spAutoFit/>
          </a:bodyPr>
          <a:lstStyle/>
          <a:p>
            <a:pPr eaLnBrk="1" hangingPunct="1">
              <a:buFont typeface="Wingdings" pitchFamily="2" charset="2"/>
              <a:buChar char="Ø"/>
            </a:pPr>
            <a:r>
              <a:rPr lang="en-US" sz="2000" b="1" dirty="0" smtClean="0">
                <a:solidFill>
                  <a:schemeClr val="accent2">
                    <a:lumMod val="75000"/>
                  </a:schemeClr>
                </a:solidFill>
                <a:latin typeface="+mn-lt"/>
              </a:rPr>
              <a:t> </a:t>
            </a:r>
            <a:r>
              <a:rPr lang="en-US" b="1" dirty="0" smtClean="0">
                <a:solidFill>
                  <a:schemeClr val="accent2">
                    <a:lumMod val="75000"/>
                  </a:schemeClr>
                </a:solidFill>
                <a:latin typeface="+mn-lt"/>
              </a:rPr>
              <a:t>Use </a:t>
            </a:r>
            <a:r>
              <a:rPr lang="en-US" b="1" i="1" dirty="0" err="1" smtClean="0">
                <a:solidFill>
                  <a:schemeClr val="accent2">
                    <a:lumMod val="75000"/>
                  </a:schemeClr>
                </a:solidFill>
                <a:latin typeface="+mn-lt"/>
              </a:rPr>
              <a:t>DataThief</a:t>
            </a:r>
            <a:r>
              <a:rPr lang="en-US" b="1" dirty="0" smtClean="0">
                <a:solidFill>
                  <a:schemeClr val="accent2">
                    <a:lumMod val="75000"/>
                  </a:schemeClr>
                </a:solidFill>
                <a:latin typeface="+mn-lt"/>
              </a:rPr>
              <a:t> to “steal” data from the graph in </a:t>
            </a:r>
            <a:r>
              <a:rPr lang="en-US" b="1" i="1" dirty="0" smtClean="0">
                <a:solidFill>
                  <a:schemeClr val="accent2">
                    <a:lumMod val="75000"/>
                  </a:schemeClr>
                </a:solidFill>
                <a:latin typeface="+mn-lt"/>
              </a:rPr>
              <a:t>DennisonInFreefall.jpg</a:t>
            </a:r>
            <a:r>
              <a:rPr lang="en-US" b="1" dirty="0" smtClean="0">
                <a:solidFill>
                  <a:schemeClr val="accent2">
                    <a:lumMod val="75000"/>
                  </a:schemeClr>
                </a:solidFill>
                <a:latin typeface="+mn-lt"/>
              </a:rPr>
              <a:t> and save the data in the file </a:t>
            </a:r>
            <a:r>
              <a:rPr lang="en-US" b="1" i="1" dirty="0" smtClean="0">
                <a:solidFill>
                  <a:schemeClr val="accent2">
                    <a:lumMod val="75000"/>
                  </a:schemeClr>
                </a:solidFill>
                <a:latin typeface="+mn-lt"/>
              </a:rPr>
              <a:t>YOURNAMEInFreefall.txt</a:t>
            </a:r>
            <a:r>
              <a:rPr lang="en-US" b="1" dirty="0" smtClean="0">
                <a:solidFill>
                  <a:schemeClr val="accent2">
                    <a:lumMod val="75000"/>
                  </a:schemeClr>
                </a:solidFill>
                <a:latin typeface="+mn-lt"/>
              </a:rPr>
              <a:t>:</a:t>
            </a:r>
          </a:p>
          <a:p>
            <a:pPr eaLnBrk="1" hangingPunct="1">
              <a:buFont typeface="Wingdings" pitchFamily="2" charset="2"/>
              <a:buChar char="Ø"/>
            </a:pPr>
            <a:endParaRPr lang="en-US" b="1" dirty="0" smtClean="0">
              <a:solidFill>
                <a:schemeClr val="accent2">
                  <a:lumMod val="75000"/>
                </a:schemeClr>
              </a:solidFill>
              <a:latin typeface="+mn-lt"/>
            </a:endParaRPr>
          </a:p>
          <a:p>
            <a:pPr eaLnBrk="1" hangingPunct="1">
              <a:buFont typeface="Wingdings" pitchFamily="2" charset="2"/>
              <a:buChar char="Ø"/>
            </a:pPr>
            <a:r>
              <a:rPr lang="en-US" b="1" dirty="0" smtClean="0">
                <a:solidFill>
                  <a:schemeClr val="accent2">
                    <a:lumMod val="75000"/>
                  </a:schemeClr>
                </a:solidFill>
                <a:latin typeface="+mn-lt"/>
              </a:rPr>
              <a:t> In your favorite plotting and curve fitting program: </a:t>
            </a:r>
          </a:p>
          <a:p>
            <a:pPr lvl="1" eaLnBrk="1" hangingPunct="1">
              <a:buFont typeface="Arial" pitchFamily="34" charset="0"/>
              <a:buChar char="•"/>
            </a:pPr>
            <a:r>
              <a:rPr lang="en-US" sz="1600" dirty="0" smtClean="0">
                <a:latin typeface="+mn-lt"/>
              </a:rPr>
              <a:t>  Import the data from </a:t>
            </a:r>
            <a:r>
              <a:rPr lang="en-US" sz="1600" i="1" dirty="0" smtClean="0">
                <a:latin typeface="+mn-lt"/>
              </a:rPr>
              <a:t>DennisonInFreefall.jpg</a:t>
            </a:r>
            <a:r>
              <a:rPr lang="en-US" sz="1600" dirty="0" smtClean="0">
                <a:latin typeface="+mn-lt"/>
              </a:rPr>
              <a:t> stored in </a:t>
            </a:r>
            <a:r>
              <a:rPr lang="en-US" sz="1600" i="1" dirty="0" smtClean="0"/>
              <a:t>YOURNAMEInFreefall.txt</a:t>
            </a:r>
            <a:endParaRPr lang="en-US" sz="1600" dirty="0" smtClean="0">
              <a:latin typeface="+mn-lt"/>
            </a:endParaRPr>
          </a:p>
          <a:p>
            <a:pPr lvl="1" eaLnBrk="1" hangingPunct="1">
              <a:buFont typeface="Arial" pitchFamily="34" charset="0"/>
              <a:buChar char="•"/>
            </a:pPr>
            <a:r>
              <a:rPr lang="en-US" sz="1600" dirty="0" smtClean="0">
                <a:latin typeface="+mn-lt"/>
              </a:rPr>
              <a:t>  Import the data from </a:t>
            </a:r>
            <a:r>
              <a:rPr lang="en-US" sz="1600" i="1" dirty="0" smtClean="0">
                <a:latin typeface="+mn-lt"/>
              </a:rPr>
              <a:t>FreefallLab.txt</a:t>
            </a:r>
          </a:p>
          <a:p>
            <a:pPr lvl="1" eaLnBrk="1" hangingPunct="1">
              <a:buFont typeface="Arial" pitchFamily="34" charset="0"/>
              <a:buChar char="•"/>
            </a:pPr>
            <a:r>
              <a:rPr lang="en-US" sz="1600" dirty="0" smtClean="0">
                <a:latin typeface="+mn-lt"/>
              </a:rPr>
              <a:t>  Create a single graph of position </a:t>
            </a:r>
            <a:r>
              <a:rPr lang="en-US" sz="1600" dirty="0" err="1" smtClean="0">
                <a:latin typeface="+mn-lt"/>
              </a:rPr>
              <a:t>vs</a:t>
            </a:r>
            <a:r>
              <a:rPr lang="en-US" sz="1600" dirty="0" smtClean="0">
                <a:latin typeface="+mn-lt"/>
              </a:rPr>
              <a:t> time with:</a:t>
            </a:r>
          </a:p>
          <a:p>
            <a:pPr lvl="2" eaLnBrk="1" hangingPunct="1">
              <a:buFont typeface="Arial" pitchFamily="34" charset="0"/>
              <a:buChar char="•"/>
            </a:pPr>
            <a:r>
              <a:rPr lang="en-US" sz="1200" dirty="0" smtClean="0">
                <a:latin typeface="+mn-lt"/>
              </a:rPr>
              <a:t>  Data points and error bars from </a:t>
            </a:r>
            <a:r>
              <a:rPr lang="en-US" sz="1200" i="1" dirty="0" smtClean="0">
                <a:latin typeface="+mn-lt"/>
              </a:rPr>
              <a:t>FreefallLab.txt</a:t>
            </a:r>
          </a:p>
          <a:p>
            <a:pPr lvl="2" eaLnBrk="1" hangingPunct="1">
              <a:buFont typeface="Arial" pitchFamily="34" charset="0"/>
              <a:buChar char="•"/>
            </a:pPr>
            <a:r>
              <a:rPr lang="en-US" sz="1200" dirty="0" smtClean="0">
                <a:latin typeface="+mn-lt"/>
              </a:rPr>
              <a:t>  Data points (the slacker has no error estimates here!) from </a:t>
            </a:r>
            <a:r>
              <a:rPr lang="en-US" sz="1200" i="1" dirty="0" smtClean="0">
                <a:latin typeface="+mn-lt"/>
              </a:rPr>
              <a:t>DennisonInFreefall.jpg</a:t>
            </a:r>
          </a:p>
          <a:p>
            <a:pPr lvl="2" eaLnBrk="1" hangingPunct="1">
              <a:buFont typeface="Arial" pitchFamily="34" charset="0"/>
              <a:buChar char="•"/>
            </a:pPr>
            <a:r>
              <a:rPr lang="en-US" sz="1200" dirty="0" smtClean="0">
                <a:latin typeface="+mn-lt"/>
              </a:rPr>
              <a:t>  A mathematical model for free fall plotted as a line</a:t>
            </a:r>
          </a:p>
          <a:p>
            <a:pPr lvl="2" eaLnBrk="1" hangingPunct="1">
              <a:buFont typeface="Arial" pitchFamily="34" charset="0"/>
              <a:buChar char="•"/>
            </a:pPr>
            <a:r>
              <a:rPr lang="en-US" sz="1200" dirty="0" smtClean="0">
                <a:latin typeface="+mn-lt"/>
              </a:rPr>
              <a:t>  List your best estimates for values and errors for you model fitting parameters</a:t>
            </a:r>
          </a:p>
          <a:p>
            <a:pPr lvl="1" eaLnBrk="1" hangingPunct="1">
              <a:buFont typeface="Arial" pitchFamily="34" charset="0"/>
              <a:buChar char="•"/>
            </a:pPr>
            <a:r>
              <a:rPr lang="en-US" sz="1600" dirty="0" smtClean="0">
                <a:latin typeface="+mn-lt"/>
              </a:rPr>
              <a:t>  BONUS:</a:t>
            </a:r>
          </a:p>
          <a:p>
            <a:pPr lvl="2" eaLnBrk="1" hangingPunct="1">
              <a:buFont typeface="Arial" pitchFamily="34" charset="0"/>
              <a:buChar char="•"/>
            </a:pPr>
            <a:r>
              <a:rPr lang="en-US" sz="1200" dirty="0" smtClean="0">
                <a:latin typeface="+mn-lt"/>
              </a:rPr>
              <a:t>  </a:t>
            </a:r>
            <a:r>
              <a:rPr lang="en-US" sz="1200" dirty="0" err="1" smtClean="0">
                <a:latin typeface="+mn-lt"/>
              </a:rPr>
              <a:t>Lineraize</a:t>
            </a:r>
            <a:r>
              <a:rPr lang="en-US" sz="1200" dirty="0" smtClean="0">
                <a:latin typeface="+mn-lt"/>
              </a:rPr>
              <a:t> your model, that is plot the dependant variable versus some function (e.g., square, square root) of the dependant variable such that the plot yields a straight line</a:t>
            </a:r>
          </a:p>
          <a:p>
            <a:pPr lvl="2" eaLnBrk="1" hangingPunct="1">
              <a:buFont typeface="Arial" pitchFamily="34" charset="0"/>
              <a:buChar char="•"/>
            </a:pPr>
            <a:r>
              <a:rPr lang="en-US" sz="1200" dirty="0" smtClean="0">
                <a:latin typeface="+mn-lt"/>
              </a:rPr>
              <a:t>  Plot both data sets (with appropriate errors) and your linear model on a </a:t>
            </a:r>
            <a:r>
              <a:rPr lang="en-US" sz="1200" dirty="0" err="1" smtClean="0">
                <a:latin typeface="+mn-lt"/>
              </a:rPr>
              <a:t>linearized</a:t>
            </a:r>
            <a:r>
              <a:rPr lang="en-US" sz="1200" dirty="0" smtClean="0">
                <a:latin typeface="+mn-lt"/>
              </a:rPr>
              <a:t> graph</a:t>
            </a:r>
          </a:p>
          <a:p>
            <a:pPr lvl="2" eaLnBrk="1" hangingPunct="1">
              <a:buFont typeface="Arial" pitchFamily="34" charset="0"/>
              <a:buChar char="•"/>
            </a:pPr>
            <a:r>
              <a:rPr lang="en-US" sz="1200" dirty="0" smtClean="0">
                <a:latin typeface="+mn-lt"/>
              </a:rPr>
              <a:t>  Do an automated fit with your linear model to the </a:t>
            </a:r>
            <a:r>
              <a:rPr lang="en-US" sz="1200" dirty="0" err="1" smtClean="0">
                <a:latin typeface="+mn-lt"/>
              </a:rPr>
              <a:t>FreefallLab</a:t>
            </a:r>
            <a:r>
              <a:rPr lang="en-US" sz="1200" dirty="0" smtClean="0">
                <a:latin typeface="+mn-lt"/>
              </a:rPr>
              <a:t> data.  List your best estimates of the slope and intercept (with errors) and from these the best estimates (with errors) for you original model fitting parameters.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5" name="Picture 3"/>
          <p:cNvPicPr>
            <a:picLocks noChangeAspect="1" noChangeArrowheads="1"/>
          </p:cNvPicPr>
          <p:nvPr/>
        </p:nvPicPr>
        <p:blipFill>
          <a:blip r:embed="rId3" cstate="screen"/>
          <a:srcRect/>
          <a:stretch>
            <a:fillRect/>
          </a:stretch>
        </p:blipFill>
        <p:spPr bwMode="auto">
          <a:xfrm>
            <a:off x="304801" y="738236"/>
            <a:ext cx="4495800" cy="1658121"/>
          </a:xfrm>
          <a:prstGeom prst="rect">
            <a:avLst/>
          </a:prstGeom>
          <a:noFill/>
          <a:ln w="9525">
            <a:solidFill>
              <a:schemeClr val="tx1"/>
            </a:solidFill>
            <a:miter lim="800000"/>
            <a:headEnd/>
            <a:tailEnd/>
          </a:ln>
        </p:spPr>
      </p:pic>
      <p:pic>
        <p:nvPicPr>
          <p:cNvPr id="105476" name="Picture 4"/>
          <p:cNvPicPr>
            <a:picLocks noChangeAspect="1" noChangeArrowheads="1"/>
          </p:cNvPicPr>
          <p:nvPr/>
        </p:nvPicPr>
        <p:blipFill>
          <a:blip r:embed="rId4" cstate="screen"/>
          <a:srcRect/>
          <a:stretch>
            <a:fillRect/>
          </a:stretch>
        </p:blipFill>
        <p:spPr bwMode="auto">
          <a:xfrm>
            <a:off x="381000" y="2514600"/>
            <a:ext cx="3941669" cy="3600450"/>
          </a:xfrm>
          <a:prstGeom prst="rect">
            <a:avLst/>
          </a:prstGeom>
          <a:noFill/>
          <a:ln w="9525">
            <a:solidFill>
              <a:schemeClr val="tx1"/>
            </a:solidFill>
            <a:miter lim="800000"/>
            <a:headEnd/>
            <a:tailEnd/>
          </a:ln>
        </p:spPr>
      </p:pic>
      <p:pic>
        <p:nvPicPr>
          <p:cNvPr id="105477" name="Picture 5"/>
          <p:cNvPicPr>
            <a:picLocks noChangeAspect="1" noChangeArrowheads="1"/>
          </p:cNvPicPr>
          <p:nvPr/>
        </p:nvPicPr>
        <p:blipFill>
          <a:blip r:embed="rId5" cstate="screen"/>
          <a:srcRect/>
          <a:stretch>
            <a:fillRect/>
          </a:stretch>
        </p:blipFill>
        <p:spPr bwMode="auto">
          <a:xfrm>
            <a:off x="5943600" y="609600"/>
            <a:ext cx="2773379" cy="2647950"/>
          </a:xfrm>
          <a:prstGeom prst="rect">
            <a:avLst/>
          </a:prstGeom>
          <a:noFill/>
          <a:ln w="9525">
            <a:solidFill>
              <a:schemeClr val="tx1"/>
            </a:solidFill>
            <a:miter lim="800000"/>
            <a:headEnd/>
            <a:tailEnd/>
          </a:ln>
        </p:spPr>
      </p:pic>
      <p:pic>
        <p:nvPicPr>
          <p:cNvPr id="105478" name="Picture 6"/>
          <p:cNvPicPr>
            <a:picLocks noChangeAspect="1" noChangeArrowheads="1"/>
          </p:cNvPicPr>
          <p:nvPr/>
        </p:nvPicPr>
        <p:blipFill>
          <a:blip r:embed="rId6" cstate="screen"/>
          <a:srcRect/>
          <a:stretch>
            <a:fillRect/>
          </a:stretch>
        </p:blipFill>
        <p:spPr bwMode="auto">
          <a:xfrm>
            <a:off x="5943601" y="3429000"/>
            <a:ext cx="2806282" cy="2667000"/>
          </a:xfrm>
          <a:prstGeom prst="rect">
            <a:avLst/>
          </a:prstGeom>
          <a:noFill/>
          <a:ln w="9525">
            <a:solidFill>
              <a:schemeClr val="tx1"/>
            </a:solidFill>
            <a:miter lim="800000"/>
            <a:headEnd/>
            <a:tailEnd/>
          </a:ln>
        </p:spPr>
      </p:pic>
      <p:pic>
        <p:nvPicPr>
          <p:cNvPr id="105474" name="Picture 2"/>
          <p:cNvPicPr>
            <a:picLocks noChangeAspect="1" noChangeArrowheads="1"/>
          </p:cNvPicPr>
          <p:nvPr/>
        </p:nvPicPr>
        <p:blipFill>
          <a:blip r:embed="rId7" cstate="screen"/>
          <a:srcRect/>
          <a:stretch>
            <a:fillRect/>
          </a:stretch>
        </p:blipFill>
        <p:spPr bwMode="auto">
          <a:xfrm>
            <a:off x="3124200" y="2514600"/>
            <a:ext cx="2197648" cy="2614612"/>
          </a:xfrm>
          <a:prstGeom prst="rect">
            <a:avLst/>
          </a:prstGeom>
          <a:noFill/>
          <a:ln w="9525">
            <a:solidFill>
              <a:schemeClr val="tx1"/>
            </a:solidFill>
            <a:miter lim="800000"/>
            <a:headEnd/>
            <a:tailEnd/>
          </a:ln>
        </p:spPr>
      </p:pic>
      <p:sp>
        <p:nvSpPr>
          <p:cNvPr id="7" name="Rectangle 2"/>
          <p:cNvSpPr txBox="1">
            <a:spLocks noChangeArrowheads="1"/>
          </p:cNvSpPr>
          <p:nvPr/>
        </p:nvSpPr>
        <p:spPr>
          <a:xfrm>
            <a:off x="-152400" y="76200"/>
            <a:ext cx="9372600" cy="6858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0" cap="none" spc="0" normalizeH="0" baseline="0" noProof="0" dirty="0" smtClean="0">
                <a:ln>
                  <a:noFill/>
                </a:ln>
                <a:solidFill>
                  <a:schemeClr val="accent2"/>
                </a:solidFill>
                <a:effectLst/>
                <a:uLnTx/>
                <a:uFillTx/>
                <a:latin typeface="+mj-lt"/>
                <a:ea typeface="+mj-ea"/>
                <a:cs typeface="+mj-cs"/>
              </a:rPr>
              <a:t>Example of Publication Quality Graphs with IGOR Pro</a:t>
            </a:r>
          </a:p>
        </p:txBody>
      </p:sp>
      <p:sp>
        <p:nvSpPr>
          <p:cNvPr id="8" name="Rectangle 7"/>
          <p:cNvSpPr/>
          <p:nvPr/>
        </p:nvSpPr>
        <p:spPr>
          <a:xfrm>
            <a:off x="4343400" y="5638800"/>
            <a:ext cx="1600200" cy="553998"/>
          </a:xfrm>
          <a:prstGeom prst="rect">
            <a:avLst/>
          </a:prstGeom>
        </p:spPr>
        <p:txBody>
          <a:bodyPr wrap="square">
            <a:spAutoFit/>
          </a:bodyPr>
          <a:lstStyle/>
          <a:p>
            <a:r>
              <a:rPr lang="en-US" sz="1000" b="1" dirty="0" smtClean="0">
                <a:hlinkClick r:id="rId8"/>
              </a:rPr>
              <a:t>https://www.wavemetrics.com/products/igorpro/gallery/user.htm</a:t>
            </a:r>
            <a:r>
              <a:rPr lang="en-US" sz="1000" b="1" dirty="0" smtClean="0"/>
              <a:t> </a:t>
            </a:r>
            <a:endParaRPr lang="en-US" sz="1000" b="1" dirty="0"/>
          </a:p>
        </p:txBody>
      </p:sp>
      <p:sp>
        <p:nvSpPr>
          <p:cNvPr id="9" name="TextBox 8"/>
          <p:cNvSpPr txBox="1"/>
          <p:nvPr/>
        </p:nvSpPr>
        <p:spPr>
          <a:xfrm>
            <a:off x="4343400" y="5410200"/>
            <a:ext cx="1473480" cy="276999"/>
          </a:xfrm>
          <a:prstGeom prst="rect">
            <a:avLst/>
          </a:prstGeom>
          <a:noFill/>
        </p:spPr>
        <p:txBody>
          <a:bodyPr wrap="none" rtlCol="0">
            <a:spAutoFit/>
          </a:bodyPr>
          <a:lstStyle/>
          <a:p>
            <a:r>
              <a:rPr lang="en-US" sz="1200" b="1" dirty="0" smtClean="0"/>
              <a:t>More examples at</a:t>
            </a:r>
            <a:endParaRPr lang="en-US" sz="12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0" y="228600"/>
            <a:ext cx="9144000" cy="1470025"/>
          </a:xfrm>
        </p:spPr>
        <p:txBody>
          <a:bodyPr/>
          <a:lstStyle/>
          <a:p>
            <a:pPr eaLnBrk="1" hangingPunct="1"/>
            <a:r>
              <a:rPr lang="en-US" sz="4000" i="1" dirty="0" smtClean="0"/>
              <a:t>Introduction to Scientific Computing</a:t>
            </a:r>
            <a:r>
              <a:rPr lang="en-US" sz="2400" dirty="0" smtClean="0"/>
              <a:t/>
            </a:r>
            <a:br>
              <a:rPr lang="en-US" sz="2400" dirty="0" smtClean="0"/>
            </a:br>
            <a:r>
              <a:rPr lang="en-US" sz="2400" dirty="0" smtClean="0">
                <a:solidFill>
                  <a:schemeClr val="hlink"/>
                </a:solidFill>
              </a:rPr>
              <a:t>PHYS </a:t>
            </a:r>
            <a:r>
              <a:rPr lang="en-US" sz="2400" dirty="0" smtClean="0">
                <a:solidFill>
                  <a:schemeClr val="hlink"/>
                </a:solidFill>
              </a:rPr>
              <a:t>3870</a:t>
            </a:r>
            <a:endParaRPr lang="en-US" sz="2400" dirty="0" smtClean="0">
              <a:solidFill>
                <a:schemeClr val="hlink"/>
              </a:solidFill>
            </a:endParaRPr>
          </a:p>
        </p:txBody>
      </p:sp>
      <p:sp>
        <p:nvSpPr>
          <p:cNvPr id="23555" name="Rectangle 3"/>
          <p:cNvSpPr>
            <a:spLocks noGrp="1" noChangeArrowheads="1"/>
          </p:cNvSpPr>
          <p:nvPr>
            <p:ph type="subTitle" idx="1"/>
          </p:nvPr>
        </p:nvSpPr>
        <p:spPr>
          <a:xfrm>
            <a:off x="381000" y="1752600"/>
            <a:ext cx="8305800" cy="1752600"/>
          </a:xfrm>
        </p:spPr>
        <p:txBody>
          <a:bodyPr/>
          <a:lstStyle/>
          <a:p>
            <a:pPr eaLnBrk="1" hangingPunct="1"/>
            <a:endParaRPr lang="en-US" sz="1100" b="1" dirty="0" smtClean="0">
              <a:solidFill>
                <a:schemeClr val="accent2"/>
              </a:solidFill>
            </a:endParaRPr>
          </a:p>
          <a:p>
            <a:pPr eaLnBrk="1" hangingPunct="1"/>
            <a:r>
              <a:rPr lang="en-US" sz="2800" b="1" dirty="0" smtClean="0">
                <a:solidFill>
                  <a:srgbClr val="C00000"/>
                </a:solidFill>
              </a:rPr>
              <a:t>An Exercise in Analyzing and Plotting Data </a:t>
            </a:r>
          </a:p>
          <a:p>
            <a:pPr eaLnBrk="1" hangingPunct="1"/>
            <a:r>
              <a:rPr lang="en-US" sz="2800" b="1" dirty="0" smtClean="0">
                <a:solidFill>
                  <a:srgbClr val="C00000"/>
                </a:solidFill>
              </a:rPr>
              <a:t>with IGOR Pro</a:t>
            </a:r>
          </a:p>
          <a:p>
            <a:pPr eaLnBrk="1" hangingPunct="1"/>
            <a:endParaRPr lang="en-US" b="1" dirty="0" smtClean="0"/>
          </a:p>
          <a:p>
            <a:pPr eaLnBrk="1" hangingPunct="1"/>
            <a:endParaRPr lang="en-US" b="1" dirty="0" smtClean="0"/>
          </a:p>
          <a:p>
            <a:pPr algn="l" eaLnBrk="1" hangingPunct="1"/>
            <a:r>
              <a:rPr lang="en-US" sz="2000" dirty="0" smtClean="0">
                <a:solidFill>
                  <a:srgbClr val="FF00FF"/>
                </a:solidFill>
                <a:latin typeface="Times New Roman" pitchFamily="18" charset="0"/>
              </a:rPr>
              <a:t>References: </a:t>
            </a:r>
            <a:endParaRPr lang="en-US" sz="2000" dirty="0" smtClean="0"/>
          </a:p>
          <a:p>
            <a:pPr algn="l" eaLnBrk="1" hangingPunct="1"/>
            <a:r>
              <a:rPr lang="en-US" sz="2000" dirty="0" smtClean="0">
                <a:solidFill>
                  <a:srgbClr val="FF00FF"/>
                </a:solidFill>
                <a:latin typeface="Times New Roman" pitchFamily="18" charset="0"/>
              </a:rPr>
              <a:t>PHYS 3870 </a:t>
            </a:r>
            <a:r>
              <a:rPr lang="en-US" sz="2000" dirty="0" smtClean="0">
                <a:solidFill>
                  <a:srgbClr val="FF00FF"/>
                </a:solidFill>
                <a:latin typeface="Times New Roman" pitchFamily="18" charset="0"/>
                <a:hlinkClick r:id="rId3"/>
              </a:rPr>
              <a:t>Web Site </a:t>
            </a:r>
            <a:endParaRPr lang="en-US" sz="2000" dirty="0" smtClean="0">
              <a:solidFill>
                <a:srgbClr val="FF00FF"/>
              </a:solidFill>
              <a:latin typeface="Times New Roman" pitchFamily="18" charset="0"/>
            </a:endParaRPr>
          </a:p>
          <a:p>
            <a:pPr algn="l" eaLnBrk="1" hangingPunct="1"/>
            <a:r>
              <a:rPr lang="en-US" sz="2000" dirty="0" smtClean="0">
                <a:solidFill>
                  <a:srgbClr val="FF00FF"/>
                </a:solidFill>
                <a:latin typeface="Times New Roman" pitchFamily="18" charset="0"/>
              </a:rPr>
              <a:t>USU </a:t>
            </a:r>
            <a:r>
              <a:rPr lang="en-US" sz="2000" dirty="0" smtClean="0">
                <a:solidFill>
                  <a:srgbClr val="FF00FF"/>
                </a:solidFill>
                <a:latin typeface="Times New Roman" pitchFamily="18" charset="0"/>
                <a:hlinkClick r:id="rId4"/>
              </a:rPr>
              <a:t>Library Class Web Site</a:t>
            </a:r>
            <a:endParaRPr lang="en-US" sz="2000" dirty="0" smtClean="0">
              <a:solidFill>
                <a:srgbClr val="FF00FF"/>
              </a:solidFill>
              <a:latin typeface="Times New Roman" pitchFamily="18" charset="0"/>
            </a:endParaRPr>
          </a:p>
          <a:p>
            <a:pPr algn="l" eaLnBrk="1" hangingPunct="1"/>
            <a:endParaRPr lang="en-US" sz="2000" b="1" dirty="0" smtClean="0">
              <a:solidFill>
                <a:srgbClr val="FF00FF"/>
              </a:solidFill>
              <a:latin typeface="Times New Roman" pitchFamily="18" charset="0"/>
            </a:endParaRPr>
          </a:p>
          <a:p>
            <a:pPr algn="l" eaLnBrk="1" hangingPunct="1"/>
            <a:r>
              <a:rPr lang="en-US" sz="2000" dirty="0" smtClean="0">
                <a:solidFill>
                  <a:srgbClr val="FF00FF"/>
                </a:solidFill>
                <a:latin typeface="Times New Roman" pitchFamily="18" charset="0"/>
              </a:rPr>
              <a:t>IGOR Pro </a:t>
            </a:r>
            <a:r>
              <a:rPr lang="en-US" sz="1800" dirty="0" smtClean="0">
                <a:hlinkClick r:id="rId5"/>
              </a:rPr>
              <a:t>https://www.wavemetrics.com</a:t>
            </a:r>
            <a:endParaRPr lang="en-US" sz="2000" dirty="0" smtClean="0">
              <a:solidFill>
                <a:srgbClr val="FF00FF"/>
              </a:solidFill>
              <a:latin typeface="Times New Roman" pitchFamily="18" charset="0"/>
            </a:endParaRPr>
          </a:p>
          <a:p>
            <a:pPr algn="l" eaLnBrk="1" hangingPunct="1"/>
            <a:r>
              <a:rPr lang="en-US" sz="2000" dirty="0" smtClean="0">
                <a:solidFill>
                  <a:srgbClr val="FF00FF"/>
                </a:solidFill>
                <a:latin typeface="Times New Roman" pitchFamily="18" charset="0"/>
              </a:rPr>
              <a:t>	</a:t>
            </a:r>
          </a:p>
          <a:p>
            <a:pPr eaLnBrk="1" hangingPunct="1"/>
            <a:endParaRPr lang="en-US" b="1" dirty="0" smtClean="0"/>
          </a:p>
        </p:txBody>
      </p:sp>
      <p:pic>
        <p:nvPicPr>
          <p:cNvPr id="104450" name="Picture 2"/>
          <p:cNvPicPr>
            <a:picLocks noChangeAspect="1" noChangeArrowheads="1"/>
          </p:cNvPicPr>
          <p:nvPr/>
        </p:nvPicPr>
        <p:blipFill>
          <a:blip r:embed="rId6" cstate="screen"/>
          <a:srcRect/>
          <a:stretch>
            <a:fillRect/>
          </a:stretch>
        </p:blipFill>
        <p:spPr bwMode="auto">
          <a:xfrm>
            <a:off x="4943475" y="3962400"/>
            <a:ext cx="4200525" cy="188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subTitle" idx="1"/>
          </p:nvPr>
        </p:nvSpPr>
        <p:spPr>
          <a:xfrm>
            <a:off x="381000" y="1295400"/>
            <a:ext cx="8763000" cy="609600"/>
          </a:xfrm>
        </p:spPr>
        <p:txBody>
          <a:bodyPr/>
          <a:lstStyle/>
          <a:p>
            <a:pPr eaLnBrk="1" hangingPunct="1"/>
            <a:r>
              <a:rPr lang="en-US" b="1" dirty="0" smtClean="0">
                <a:solidFill>
                  <a:srgbClr val="C00000"/>
                </a:solidFill>
              </a:rPr>
              <a:t>An Exercise In Data Analysis</a:t>
            </a:r>
          </a:p>
          <a:p>
            <a:pPr eaLnBrk="1" hangingPunct="1"/>
            <a:r>
              <a:rPr lang="en-US" b="1" dirty="0" smtClean="0">
                <a:solidFill>
                  <a:srgbClr val="C00000"/>
                </a:solidFill>
              </a:rPr>
              <a:t>Using </a:t>
            </a:r>
            <a:r>
              <a:rPr lang="en-US" b="1" i="1" dirty="0" smtClean="0">
                <a:solidFill>
                  <a:srgbClr val="C00000"/>
                </a:solidFill>
              </a:rPr>
              <a:t>IGOR Pro</a:t>
            </a:r>
          </a:p>
        </p:txBody>
      </p:sp>
      <p:sp>
        <p:nvSpPr>
          <p:cNvPr id="5" name="Rectangle 2"/>
          <p:cNvSpPr txBox="1">
            <a:spLocks noChangeArrowheads="1"/>
          </p:cNvSpPr>
          <p:nvPr/>
        </p:nvSpPr>
        <p:spPr bwMode="auto">
          <a:xfrm>
            <a:off x="304800" y="152400"/>
            <a:ext cx="8610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0" cap="none" spc="0" normalizeH="0" baseline="0" noProof="0" dirty="0" smtClean="0">
                <a:ln>
                  <a:noFill/>
                </a:ln>
                <a:solidFill>
                  <a:schemeClr val="accent2"/>
                </a:solidFill>
                <a:effectLst/>
                <a:uLnTx/>
                <a:uFillTx/>
                <a:latin typeface="+mj-lt"/>
                <a:ea typeface="+mj-ea"/>
                <a:cs typeface="+mj-cs"/>
              </a:rPr>
              <a:t>Introduction to Scientific Computing</a:t>
            </a:r>
            <a:r>
              <a:rPr kumimoji="0" lang="en-US" sz="4000" b="1" i="1" u="none" strike="noStrike" kern="0" cap="none" spc="0" normalizeH="0" baseline="0" noProof="0" dirty="0" smtClean="0">
                <a:ln>
                  <a:noFill/>
                </a:ln>
                <a:solidFill>
                  <a:schemeClr val="accent2"/>
                </a:solidFill>
                <a:effectLst/>
                <a:uLnTx/>
                <a:uFillTx/>
                <a:latin typeface="+mj-lt"/>
                <a:ea typeface="+mj-ea"/>
                <a:cs typeface="+mj-cs"/>
              </a:rPr>
              <a:t> </a:t>
            </a:r>
            <a:r>
              <a:rPr kumimoji="0" lang="en-US" sz="2000" b="1" i="0" u="none" strike="noStrike" kern="0" cap="none" spc="0" normalizeH="0" baseline="0" noProof="0" dirty="0" smtClean="0">
                <a:ln>
                  <a:noFill/>
                </a:ln>
                <a:solidFill>
                  <a:schemeClr val="accent2"/>
                </a:solidFill>
                <a:effectLst/>
                <a:uLnTx/>
                <a:uFillTx/>
                <a:latin typeface="+mj-lt"/>
                <a:ea typeface="+mj-ea"/>
                <a:cs typeface="+mj-cs"/>
              </a:rPr>
              <a:t/>
            </a:r>
            <a:br>
              <a:rPr kumimoji="0" lang="en-US" sz="2000" b="1" i="0" u="none" strike="noStrike" kern="0" cap="none" spc="0" normalizeH="0" baseline="0" noProof="0" dirty="0" smtClean="0">
                <a:ln>
                  <a:noFill/>
                </a:ln>
                <a:solidFill>
                  <a:schemeClr val="accent2"/>
                </a:solidFill>
                <a:effectLst/>
                <a:uLnTx/>
                <a:uFillTx/>
                <a:latin typeface="+mj-lt"/>
                <a:ea typeface="+mj-ea"/>
                <a:cs typeface="+mj-cs"/>
              </a:rPr>
            </a:br>
            <a:r>
              <a:rPr kumimoji="0" lang="en-US" sz="2000" b="1" i="0" u="none" strike="noStrike" kern="0" cap="none" spc="0" normalizeH="0" baseline="0" noProof="0" dirty="0" smtClean="0">
                <a:ln>
                  <a:noFill/>
                </a:ln>
                <a:solidFill>
                  <a:schemeClr val="hlink"/>
                </a:solidFill>
                <a:effectLst/>
                <a:uLnTx/>
                <a:uFillTx/>
                <a:latin typeface="+mj-lt"/>
                <a:ea typeface="+mj-ea"/>
                <a:cs typeface="+mj-cs"/>
              </a:rPr>
              <a:t>PHYS 2500</a:t>
            </a:r>
            <a:endParaRPr kumimoji="0" lang="en-US" sz="2000" b="1" i="0" u="none" strike="noStrike" kern="0" cap="none" spc="0" normalizeH="0" baseline="0" noProof="0" dirty="0">
              <a:ln>
                <a:noFill/>
              </a:ln>
              <a:solidFill>
                <a:schemeClr val="hlink"/>
              </a:solidFill>
              <a:effectLst/>
              <a:uLnTx/>
              <a:uFillTx/>
              <a:latin typeface="+mj-lt"/>
              <a:ea typeface="+mj-ea"/>
              <a:cs typeface="+mj-cs"/>
            </a:endParaRPr>
          </a:p>
        </p:txBody>
      </p:sp>
      <p:sp>
        <p:nvSpPr>
          <p:cNvPr id="7" name="Rectangle 6"/>
          <p:cNvSpPr/>
          <p:nvPr/>
        </p:nvSpPr>
        <p:spPr>
          <a:xfrm>
            <a:off x="228600" y="2667000"/>
            <a:ext cx="8763000" cy="3570208"/>
          </a:xfrm>
          <a:prstGeom prst="rect">
            <a:avLst/>
          </a:prstGeom>
        </p:spPr>
        <p:txBody>
          <a:bodyPr wrap="square">
            <a:spAutoFit/>
          </a:bodyPr>
          <a:lstStyle/>
          <a:p>
            <a:pPr eaLnBrk="1" hangingPunct="1"/>
            <a:r>
              <a:rPr lang="en-US" b="1" dirty="0" smtClean="0">
                <a:solidFill>
                  <a:schemeClr val="accent2">
                    <a:lumMod val="75000"/>
                  </a:schemeClr>
                </a:solidFill>
                <a:latin typeface="+mn-lt"/>
              </a:rPr>
              <a:t> In the IGOR Pro plotting and curve fitting program: </a:t>
            </a:r>
          </a:p>
          <a:p>
            <a:pPr lvl="1" eaLnBrk="1" hangingPunct="1">
              <a:buFont typeface="Arial" pitchFamily="34" charset="0"/>
              <a:buChar char="•"/>
            </a:pPr>
            <a:r>
              <a:rPr lang="en-US" sz="1600" dirty="0" smtClean="0">
                <a:latin typeface="+mn-lt"/>
              </a:rPr>
              <a:t>  Import the data derived from the </a:t>
            </a:r>
            <a:r>
              <a:rPr lang="en-US" sz="1600" i="1" dirty="0" err="1" smtClean="0">
                <a:latin typeface="+mn-lt"/>
              </a:rPr>
              <a:t>DataThief</a:t>
            </a:r>
            <a:r>
              <a:rPr lang="en-US" sz="1600" dirty="0" smtClean="0">
                <a:latin typeface="+mn-lt"/>
              </a:rPr>
              <a:t> exercise from </a:t>
            </a:r>
            <a:r>
              <a:rPr lang="en-US" sz="1600" i="1" dirty="0" smtClean="0">
                <a:latin typeface="+mn-lt"/>
              </a:rPr>
              <a:t>DennisonInFreefall.jpg</a:t>
            </a:r>
            <a:r>
              <a:rPr lang="en-US" sz="1600" dirty="0" smtClean="0">
                <a:latin typeface="+mn-lt"/>
              </a:rPr>
              <a:t> stored in </a:t>
            </a:r>
            <a:r>
              <a:rPr lang="en-US" sz="1600" i="1" dirty="0" smtClean="0"/>
              <a:t>YOURNAMEInFreefall.txt.</a:t>
            </a:r>
            <a:endParaRPr lang="en-US" sz="1600" dirty="0" smtClean="0">
              <a:latin typeface="+mn-lt"/>
            </a:endParaRPr>
          </a:p>
          <a:p>
            <a:pPr lvl="1" eaLnBrk="1" hangingPunct="1">
              <a:buFont typeface="Arial" pitchFamily="34" charset="0"/>
              <a:buChar char="•"/>
            </a:pPr>
            <a:r>
              <a:rPr lang="en-US" sz="1600" dirty="0" smtClean="0">
                <a:latin typeface="+mn-lt"/>
              </a:rPr>
              <a:t>  Import the data from </a:t>
            </a:r>
            <a:r>
              <a:rPr lang="en-US" sz="1600" i="1" dirty="0" smtClean="0">
                <a:latin typeface="+mn-lt"/>
              </a:rPr>
              <a:t>FreefallLab.txt</a:t>
            </a:r>
          </a:p>
          <a:p>
            <a:pPr lvl="1" eaLnBrk="1" hangingPunct="1">
              <a:buFont typeface="Arial" pitchFamily="34" charset="0"/>
              <a:buChar char="•"/>
            </a:pPr>
            <a:r>
              <a:rPr lang="en-US" sz="1600" dirty="0" smtClean="0">
                <a:latin typeface="+mn-lt"/>
              </a:rPr>
              <a:t>  Do an automated fit with a quadratic model to the </a:t>
            </a:r>
            <a:r>
              <a:rPr lang="en-US" sz="1600" dirty="0" err="1" smtClean="0">
                <a:latin typeface="+mn-lt"/>
              </a:rPr>
              <a:t>FreefallLab</a:t>
            </a:r>
            <a:r>
              <a:rPr lang="en-US" sz="1600" dirty="0" smtClean="0">
                <a:latin typeface="+mn-lt"/>
              </a:rPr>
              <a:t> data.  </a:t>
            </a:r>
          </a:p>
          <a:p>
            <a:pPr lvl="1" eaLnBrk="1" hangingPunct="1">
              <a:buFont typeface="Arial" pitchFamily="34" charset="0"/>
              <a:buChar char="•"/>
            </a:pPr>
            <a:r>
              <a:rPr lang="en-US" sz="1600" dirty="0" smtClean="0">
                <a:latin typeface="+mn-lt"/>
              </a:rPr>
              <a:t>  Create a single graph of position </a:t>
            </a:r>
            <a:r>
              <a:rPr lang="en-US" sz="1600" dirty="0" err="1" smtClean="0">
                <a:latin typeface="+mn-lt"/>
              </a:rPr>
              <a:t>vs</a:t>
            </a:r>
            <a:r>
              <a:rPr lang="en-US" sz="1600" dirty="0" smtClean="0">
                <a:latin typeface="+mn-lt"/>
              </a:rPr>
              <a:t> time with:</a:t>
            </a:r>
          </a:p>
          <a:p>
            <a:pPr lvl="2" eaLnBrk="1" hangingPunct="1">
              <a:buFont typeface="Arial" pitchFamily="34" charset="0"/>
              <a:buChar char="•"/>
            </a:pPr>
            <a:r>
              <a:rPr lang="en-US" sz="1200" dirty="0" smtClean="0">
                <a:latin typeface="+mn-lt"/>
              </a:rPr>
              <a:t>  Data points and error bars from </a:t>
            </a:r>
            <a:r>
              <a:rPr lang="en-US" sz="1200" i="1" dirty="0" smtClean="0">
                <a:latin typeface="+mn-lt"/>
              </a:rPr>
              <a:t>FreefallLab.txt</a:t>
            </a:r>
          </a:p>
          <a:p>
            <a:pPr lvl="2" eaLnBrk="1" hangingPunct="1">
              <a:buFont typeface="Arial" pitchFamily="34" charset="0"/>
              <a:buChar char="•"/>
            </a:pPr>
            <a:r>
              <a:rPr lang="en-US" sz="1200" dirty="0" smtClean="0">
                <a:latin typeface="+mn-lt"/>
              </a:rPr>
              <a:t>  Data points from </a:t>
            </a:r>
            <a:r>
              <a:rPr lang="en-US" sz="1200" i="1" dirty="0" smtClean="0">
                <a:latin typeface="+mn-lt"/>
              </a:rPr>
              <a:t>DennisonInFreefall.jpg</a:t>
            </a:r>
          </a:p>
          <a:p>
            <a:pPr lvl="2" eaLnBrk="1" hangingPunct="1">
              <a:buFont typeface="Arial" pitchFamily="34" charset="0"/>
              <a:buChar char="•"/>
            </a:pPr>
            <a:r>
              <a:rPr lang="en-US" sz="1200" dirty="0" smtClean="0">
                <a:latin typeface="+mn-lt"/>
              </a:rPr>
              <a:t>  A mathematical model for free fall plotted as a line</a:t>
            </a:r>
          </a:p>
          <a:p>
            <a:pPr lvl="2" eaLnBrk="1" hangingPunct="1">
              <a:buFont typeface="Arial" pitchFamily="34" charset="0"/>
              <a:buChar char="•"/>
            </a:pPr>
            <a:r>
              <a:rPr lang="en-US" sz="1200" dirty="0" smtClean="0">
                <a:latin typeface="+mn-lt"/>
              </a:rPr>
              <a:t>  List your best estimates for values and errors for you model fitting parameters</a:t>
            </a:r>
          </a:p>
          <a:p>
            <a:pPr lvl="1" eaLnBrk="1" hangingPunct="1">
              <a:buFont typeface="Arial" pitchFamily="34" charset="0"/>
              <a:buChar char="•"/>
            </a:pPr>
            <a:r>
              <a:rPr lang="en-US" sz="1600" dirty="0" smtClean="0">
                <a:latin typeface="+mn-lt"/>
              </a:rPr>
              <a:t>  Create an </a:t>
            </a:r>
            <a:r>
              <a:rPr lang="en-US" sz="1600" i="1" dirty="0" smtClean="0">
                <a:latin typeface="+mn-lt"/>
              </a:rPr>
              <a:t>IGOR Pro </a:t>
            </a:r>
            <a:r>
              <a:rPr lang="en-US" sz="1600" dirty="0" smtClean="0">
                <a:latin typeface="+mn-lt"/>
              </a:rPr>
              <a:t>layout displaying the graph, data table and annotations exactly as shown  on the next page.  Print the layout page as a </a:t>
            </a:r>
            <a:r>
              <a:rPr lang="en-US" sz="1600" dirty="0" err="1" smtClean="0">
                <a:latin typeface="+mn-lt"/>
              </a:rPr>
              <a:t>pdf</a:t>
            </a:r>
            <a:r>
              <a:rPr lang="en-US" sz="1600" dirty="0" smtClean="0">
                <a:latin typeface="+mn-lt"/>
              </a:rPr>
              <a:t> file.</a:t>
            </a:r>
          </a:p>
          <a:p>
            <a:pPr lvl="1" eaLnBrk="1" hangingPunct="1">
              <a:buFont typeface="Arial" pitchFamily="34" charset="0"/>
              <a:buChar char="•"/>
            </a:pPr>
            <a:r>
              <a:rPr lang="en-US" sz="1600" dirty="0" smtClean="0">
                <a:latin typeface="+mn-lt"/>
              </a:rPr>
              <a:t>  Save the </a:t>
            </a:r>
            <a:r>
              <a:rPr lang="en-US" sz="1600" i="1" dirty="0" smtClean="0">
                <a:latin typeface="+mn-lt"/>
              </a:rPr>
              <a:t>IGOR Pro </a:t>
            </a:r>
            <a:r>
              <a:rPr lang="en-US" sz="1600" dirty="0" smtClean="0">
                <a:latin typeface="+mn-lt"/>
              </a:rPr>
              <a:t>experiment.</a:t>
            </a:r>
          </a:p>
          <a:p>
            <a:pPr lvl="1" eaLnBrk="1" hangingPunct="1">
              <a:buFont typeface="Arial" pitchFamily="34" charset="0"/>
              <a:buChar char="•"/>
            </a:pPr>
            <a:r>
              <a:rPr lang="en-US" sz="1600" dirty="0" smtClean="0">
                <a:latin typeface="+mn-lt"/>
              </a:rPr>
              <a:t>  Submit the </a:t>
            </a:r>
            <a:r>
              <a:rPr lang="en-US" sz="1600" i="1" dirty="0" smtClean="0">
                <a:latin typeface="+mn-lt"/>
              </a:rPr>
              <a:t>IGOR Pro </a:t>
            </a:r>
            <a:r>
              <a:rPr lang="en-US" sz="1600" dirty="0" smtClean="0">
                <a:latin typeface="+mn-lt"/>
              </a:rPr>
              <a:t>experiment file (LastnameFI_IGOR.pxp) and the layout page printout (LastnameFI_IGOR.ppt).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8" name="Picture 4"/>
          <p:cNvPicPr>
            <a:picLocks noChangeAspect="1" noChangeArrowheads="1"/>
          </p:cNvPicPr>
          <p:nvPr/>
        </p:nvPicPr>
        <p:blipFill>
          <a:blip r:embed="rId3" cstate="screen"/>
          <a:srcRect/>
          <a:stretch>
            <a:fillRect/>
          </a:stretch>
        </p:blipFill>
        <p:spPr bwMode="auto">
          <a:xfrm>
            <a:off x="381000" y="1828800"/>
            <a:ext cx="5661063" cy="3081338"/>
          </a:xfrm>
          <a:prstGeom prst="rect">
            <a:avLst/>
          </a:prstGeom>
          <a:noFill/>
          <a:ln w="9525">
            <a:noFill/>
            <a:miter lim="800000"/>
            <a:headEnd/>
            <a:tailEnd/>
          </a:ln>
        </p:spPr>
      </p:pic>
      <p:pic>
        <p:nvPicPr>
          <p:cNvPr id="113669" name="Picture 5"/>
          <p:cNvPicPr>
            <a:picLocks noChangeAspect="1" noChangeArrowheads="1"/>
          </p:cNvPicPr>
          <p:nvPr/>
        </p:nvPicPr>
        <p:blipFill>
          <a:blip r:embed="rId4" cstate="screen"/>
          <a:srcRect/>
          <a:stretch>
            <a:fillRect/>
          </a:stretch>
        </p:blipFill>
        <p:spPr bwMode="auto">
          <a:xfrm>
            <a:off x="6172200" y="1676400"/>
            <a:ext cx="2390775" cy="4124325"/>
          </a:xfrm>
          <a:prstGeom prst="rect">
            <a:avLst/>
          </a:prstGeom>
          <a:noFill/>
          <a:ln w="9525">
            <a:noFill/>
            <a:miter lim="800000"/>
            <a:headEnd/>
            <a:tailEnd/>
          </a:ln>
        </p:spPr>
      </p:pic>
      <p:sp>
        <p:nvSpPr>
          <p:cNvPr id="6" name="Rectangle 5"/>
          <p:cNvSpPr/>
          <p:nvPr/>
        </p:nvSpPr>
        <p:spPr>
          <a:xfrm>
            <a:off x="1295400" y="1447800"/>
            <a:ext cx="2332690" cy="369332"/>
          </a:xfrm>
          <a:prstGeom prst="rect">
            <a:avLst/>
          </a:prstGeom>
        </p:spPr>
        <p:txBody>
          <a:bodyPr wrap="none">
            <a:spAutoFit/>
          </a:bodyPr>
          <a:lstStyle/>
          <a:p>
            <a:r>
              <a:rPr lang="en-US" dirty="0" smtClean="0">
                <a:solidFill>
                  <a:srgbClr val="FF00FF"/>
                </a:solidFill>
                <a:latin typeface="Times New Roman" pitchFamily="18" charset="0"/>
              </a:rPr>
              <a:t>DennisonInFreefall.jpg</a:t>
            </a:r>
            <a:endParaRPr lang="en-US" dirty="0"/>
          </a:p>
        </p:txBody>
      </p:sp>
      <p:sp>
        <p:nvSpPr>
          <p:cNvPr id="7" name="Rectangle 6"/>
          <p:cNvSpPr/>
          <p:nvPr/>
        </p:nvSpPr>
        <p:spPr>
          <a:xfrm>
            <a:off x="6172200" y="1143000"/>
            <a:ext cx="1204176" cy="369332"/>
          </a:xfrm>
          <a:prstGeom prst="rect">
            <a:avLst/>
          </a:prstGeom>
        </p:spPr>
        <p:txBody>
          <a:bodyPr wrap="none">
            <a:spAutoFit/>
          </a:bodyPr>
          <a:lstStyle/>
          <a:p>
            <a:r>
              <a:rPr lang="en-US" dirty="0" smtClean="0">
                <a:solidFill>
                  <a:srgbClr val="FF00FF"/>
                </a:solidFill>
                <a:latin typeface="Times New Roman" pitchFamily="18" charset="0"/>
              </a:rPr>
              <a:t>Freefall.txt</a:t>
            </a:r>
            <a:endParaRPr lang="en-US" dirty="0"/>
          </a:p>
        </p:txBody>
      </p:sp>
      <p:sp>
        <p:nvSpPr>
          <p:cNvPr id="8" name="Rectangle 7"/>
          <p:cNvSpPr/>
          <p:nvPr/>
        </p:nvSpPr>
        <p:spPr>
          <a:xfrm>
            <a:off x="990600" y="228600"/>
            <a:ext cx="6651757" cy="954107"/>
          </a:xfrm>
          <a:prstGeom prst="rect">
            <a:avLst/>
          </a:prstGeom>
        </p:spPr>
        <p:txBody>
          <a:bodyPr wrap="none">
            <a:spAutoFit/>
          </a:bodyPr>
          <a:lstStyle/>
          <a:p>
            <a:pPr algn="ctr" eaLnBrk="1" hangingPunct="1"/>
            <a:r>
              <a:rPr lang="en-US" sz="2800" b="1" dirty="0" smtClean="0">
                <a:solidFill>
                  <a:schemeClr val="accent2"/>
                </a:solidFill>
              </a:rPr>
              <a:t>Data for An Exercise In Data Analysis </a:t>
            </a:r>
          </a:p>
          <a:p>
            <a:pPr algn="ctr" eaLnBrk="1" hangingPunct="1"/>
            <a:r>
              <a:rPr lang="en-US" sz="2800" b="1" dirty="0" smtClean="0">
                <a:solidFill>
                  <a:schemeClr val="accent2"/>
                </a:solidFill>
              </a:rPr>
              <a:t>Using IGOR Pro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867400" y="4114800"/>
            <a:ext cx="3004349" cy="369332"/>
          </a:xfrm>
          <a:prstGeom prst="rect">
            <a:avLst/>
          </a:prstGeom>
        </p:spPr>
        <p:txBody>
          <a:bodyPr wrap="none">
            <a:spAutoFit/>
          </a:bodyPr>
          <a:lstStyle/>
          <a:p>
            <a:r>
              <a:rPr lang="en-US" b="1" dirty="0" smtClean="0">
                <a:solidFill>
                  <a:srgbClr val="C00000"/>
                </a:solidFill>
                <a:latin typeface="+mn-lt"/>
              </a:rPr>
              <a:t>Model is y(t)=at</a:t>
            </a:r>
            <a:r>
              <a:rPr lang="en-US" b="1" baseline="30000" dirty="0" smtClean="0">
                <a:solidFill>
                  <a:srgbClr val="C00000"/>
                </a:solidFill>
                <a:latin typeface="+mn-lt"/>
              </a:rPr>
              <a:t>2</a:t>
            </a:r>
            <a:r>
              <a:rPr lang="en-US" b="1" dirty="0" smtClean="0">
                <a:solidFill>
                  <a:srgbClr val="C00000"/>
                </a:solidFill>
                <a:latin typeface="+mn-lt"/>
              </a:rPr>
              <a:t> + </a:t>
            </a:r>
            <a:r>
              <a:rPr lang="en-US" b="1" dirty="0" err="1" smtClean="0">
                <a:solidFill>
                  <a:srgbClr val="C00000"/>
                </a:solidFill>
                <a:latin typeface="+mn-lt"/>
              </a:rPr>
              <a:t>v</a:t>
            </a:r>
            <a:r>
              <a:rPr lang="en-US" b="1" baseline="-25000" dirty="0" err="1" smtClean="0">
                <a:solidFill>
                  <a:srgbClr val="C00000"/>
                </a:solidFill>
                <a:latin typeface="+mn-lt"/>
              </a:rPr>
              <a:t>o</a:t>
            </a:r>
            <a:r>
              <a:rPr lang="en-US" b="1" dirty="0" err="1" smtClean="0">
                <a:solidFill>
                  <a:srgbClr val="C00000"/>
                </a:solidFill>
                <a:latin typeface="+mn-lt"/>
              </a:rPr>
              <a:t>t</a:t>
            </a:r>
            <a:r>
              <a:rPr lang="en-US" b="1" dirty="0" smtClean="0">
                <a:solidFill>
                  <a:srgbClr val="C00000"/>
                </a:solidFill>
                <a:latin typeface="+mn-lt"/>
              </a:rPr>
              <a:t> + x</a:t>
            </a:r>
            <a:r>
              <a:rPr lang="en-US" b="1" baseline="-25000" dirty="0" smtClean="0">
                <a:solidFill>
                  <a:srgbClr val="C00000"/>
                </a:solidFill>
                <a:latin typeface="+mn-lt"/>
              </a:rPr>
              <a:t>o</a:t>
            </a:r>
            <a:endParaRPr lang="en-US" b="1" baseline="-25000" dirty="0">
              <a:solidFill>
                <a:srgbClr val="C00000"/>
              </a:solidFill>
              <a:latin typeface="+mn-lt"/>
            </a:endParaRPr>
          </a:p>
        </p:txBody>
      </p:sp>
      <p:sp>
        <p:nvSpPr>
          <p:cNvPr id="8" name="Rectangle 7"/>
          <p:cNvSpPr/>
          <p:nvPr/>
        </p:nvSpPr>
        <p:spPr>
          <a:xfrm>
            <a:off x="5562600" y="457200"/>
            <a:ext cx="3581400" cy="1815882"/>
          </a:xfrm>
          <a:prstGeom prst="rect">
            <a:avLst/>
          </a:prstGeom>
        </p:spPr>
        <p:txBody>
          <a:bodyPr wrap="square">
            <a:spAutoFit/>
          </a:bodyPr>
          <a:lstStyle/>
          <a:p>
            <a:pPr algn="ctr" eaLnBrk="1" hangingPunct="1"/>
            <a:r>
              <a:rPr lang="en-US" sz="2800" b="1" dirty="0" smtClean="0">
                <a:solidFill>
                  <a:schemeClr val="accent2"/>
                </a:solidFill>
              </a:rPr>
              <a:t>Results for An Exercise In Data Analysis</a:t>
            </a:r>
          </a:p>
          <a:p>
            <a:pPr algn="ctr" eaLnBrk="1" hangingPunct="1"/>
            <a:r>
              <a:rPr lang="en-US" sz="2800" b="1" dirty="0" smtClean="0">
                <a:solidFill>
                  <a:schemeClr val="accent2"/>
                </a:solidFill>
              </a:rPr>
              <a:t>Using IGOR Pro</a:t>
            </a:r>
          </a:p>
        </p:txBody>
      </p:sp>
      <p:pic>
        <p:nvPicPr>
          <p:cNvPr id="6146" name="Picture 2" descr="I:\PHYS 2500 Upgrade 2015 v4-0\PHYS 2500 v4-1 Working\IgorPro\Layout0_Graph0,Table1,text0,text1.png"/>
          <p:cNvPicPr>
            <a:picLocks noChangeAspect="1" noChangeArrowheads="1"/>
          </p:cNvPicPr>
          <p:nvPr/>
        </p:nvPicPr>
        <p:blipFill>
          <a:blip r:embed="rId3" cstate="print"/>
          <a:srcRect l="9446" t="7299" r="11841" b="12418"/>
          <a:stretch>
            <a:fillRect/>
          </a:stretch>
        </p:blipFill>
        <p:spPr bwMode="auto">
          <a:xfrm>
            <a:off x="685800" y="54864"/>
            <a:ext cx="4648200" cy="613562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8" name="Picture 4"/>
          <p:cNvPicPr>
            <a:picLocks noChangeAspect="1" noChangeArrowheads="1"/>
          </p:cNvPicPr>
          <p:nvPr/>
        </p:nvPicPr>
        <p:blipFill>
          <a:blip r:embed="rId3" cstate="screen"/>
          <a:srcRect/>
          <a:stretch>
            <a:fillRect/>
          </a:stretch>
        </p:blipFill>
        <p:spPr bwMode="auto">
          <a:xfrm>
            <a:off x="381000" y="1828800"/>
            <a:ext cx="5661063" cy="3081338"/>
          </a:xfrm>
          <a:prstGeom prst="rect">
            <a:avLst/>
          </a:prstGeom>
          <a:noFill/>
          <a:ln w="9525">
            <a:noFill/>
            <a:miter lim="800000"/>
            <a:headEnd/>
            <a:tailEnd/>
          </a:ln>
        </p:spPr>
      </p:pic>
      <p:pic>
        <p:nvPicPr>
          <p:cNvPr id="113669" name="Picture 5"/>
          <p:cNvPicPr>
            <a:picLocks noChangeAspect="1" noChangeArrowheads="1"/>
          </p:cNvPicPr>
          <p:nvPr/>
        </p:nvPicPr>
        <p:blipFill>
          <a:blip r:embed="rId4" cstate="screen"/>
          <a:srcRect/>
          <a:stretch>
            <a:fillRect/>
          </a:stretch>
        </p:blipFill>
        <p:spPr bwMode="auto">
          <a:xfrm>
            <a:off x="6172200" y="1676400"/>
            <a:ext cx="2390775" cy="4124325"/>
          </a:xfrm>
          <a:prstGeom prst="rect">
            <a:avLst/>
          </a:prstGeom>
          <a:noFill/>
          <a:ln w="9525">
            <a:noFill/>
            <a:miter lim="800000"/>
            <a:headEnd/>
            <a:tailEnd/>
          </a:ln>
        </p:spPr>
      </p:pic>
      <p:sp>
        <p:nvSpPr>
          <p:cNvPr id="6" name="Rectangle 5"/>
          <p:cNvSpPr/>
          <p:nvPr/>
        </p:nvSpPr>
        <p:spPr>
          <a:xfrm>
            <a:off x="1295400" y="1447800"/>
            <a:ext cx="2332690" cy="369332"/>
          </a:xfrm>
          <a:prstGeom prst="rect">
            <a:avLst/>
          </a:prstGeom>
        </p:spPr>
        <p:txBody>
          <a:bodyPr wrap="none">
            <a:spAutoFit/>
          </a:bodyPr>
          <a:lstStyle/>
          <a:p>
            <a:r>
              <a:rPr lang="en-US" dirty="0" smtClean="0">
                <a:solidFill>
                  <a:srgbClr val="FF00FF"/>
                </a:solidFill>
                <a:latin typeface="Times New Roman" pitchFamily="18" charset="0"/>
              </a:rPr>
              <a:t>DennisonInFreefall.jpg</a:t>
            </a:r>
            <a:endParaRPr lang="en-US" dirty="0"/>
          </a:p>
        </p:txBody>
      </p:sp>
      <p:sp>
        <p:nvSpPr>
          <p:cNvPr id="7" name="Rectangle 6"/>
          <p:cNvSpPr/>
          <p:nvPr/>
        </p:nvSpPr>
        <p:spPr>
          <a:xfrm>
            <a:off x="6172200" y="1143000"/>
            <a:ext cx="1204176" cy="369332"/>
          </a:xfrm>
          <a:prstGeom prst="rect">
            <a:avLst/>
          </a:prstGeom>
        </p:spPr>
        <p:txBody>
          <a:bodyPr wrap="none">
            <a:spAutoFit/>
          </a:bodyPr>
          <a:lstStyle/>
          <a:p>
            <a:r>
              <a:rPr lang="en-US" dirty="0" smtClean="0">
                <a:solidFill>
                  <a:srgbClr val="FF00FF"/>
                </a:solidFill>
                <a:latin typeface="Times New Roman" pitchFamily="18" charset="0"/>
              </a:rPr>
              <a:t>Freefall.txt</a:t>
            </a:r>
            <a:endParaRPr lang="en-US" dirty="0"/>
          </a:p>
        </p:txBody>
      </p:sp>
      <p:sp>
        <p:nvSpPr>
          <p:cNvPr id="8" name="Rectangle 7"/>
          <p:cNvSpPr/>
          <p:nvPr/>
        </p:nvSpPr>
        <p:spPr>
          <a:xfrm>
            <a:off x="1600200" y="457200"/>
            <a:ext cx="6552371" cy="523220"/>
          </a:xfrm>
          <a:prstGeom prst="rect">
            <a:avLst/>
          </a:prstGeom>
        </p:spPr>
        <p:txBody>
          <a:bodyPr wrap="none">
            <a:spAutoFit/>
          </a:bodyPr>
          <a:lstStyle/>
          <a:p>
            <a:pPr eaLnBrk="1" hangingPunct="1"/>
            <a:r>
              <a:rPr lang="en-US" sz="2800" b="1" dirty="0" smtClean="0">
                <a:solidFill>
                  <a:schemeClr val="accent2"/>
                </a:solidFill>
              </a:rPr>
              <a:t>Data for An Exercise In Data Analysis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90800" y="4876800"/>
            <a:ext cx="3478837" cy="369332"/>
          </a:xfrm>
          <a:prstGeom prst="rect">
            <a:avLst/>
          </a:prstGeom>
        </p:spPr>
        <p:txBody>
          <a:bodyPr wrap="none">
            <a:spAutoFit/>
          </a:bodyPr>
          <a:lstStyle/>
          <a:p>
            <a:r>
              <a:rPr lang="en-US" b="1" dirty="0" smtClean="0">
                <a:solidFill>
                  <a:srgbClr val="C00000"/>
                </a:solidFill>
                <a:latin typeface="+mn-lt"/>
              </a:rPr>
              <a:t>Model is y(t)=(1/2)at</a:t>
            </a:r>
            <a:r>
              <a:rPr lang="en-US" b="1" baseline="30000" dirty="0" smtClean="0">
                <a:solidFill>
                  <a:srgbClr val="C00000"/>
                </a:solidFill>
                <a:latin typeface="+mn-lt"/>
              </a:rPr>
              <a:t>2</a:t>
            </a:r>
            <a:r>
              <a:rPr lang="en-US" b="1" dirty="0" smtClean="0">
                <a:solidFill>
                  <a:srgbClr val="C00000"/>
                </a:solidFill>
                <a:latin typeface="+mn-lt"/>
              </a:rPr>
              <a:t> + </a:t>
            </a:r>
            <a:r>
              <a:rPr lang="en-US" b="1" dirty="0" err="1" smtClean="0">
                <a:solidFill>
                  <a:srgbClr val="C00000"/>
                </a:solidFill>
                <a:latin typeface="+mn-lt"/>
              </a:rPr>
              <a:t>v</a:t>
            </a:r>
            <a:r>
              <a:rPr lang="en-US" b="1" baseline="-25000" dirty="0" err="1" smtClean="0">
                <a:solidFill>
                  <a:srgbClr val="C00000"/>
                </a:solidFill>
                <a:latin typeface="+mn-lt"/>
              </a:rPr>
              <a:t>o</a:t>
            </a:r>
            <a:r>
              <a:rPr lang="en-US" b="1" dirty="0" err="1" smtClean="0">
                <a:solidFill>
                  <a:srgbClr val="C00000"/>
                </a:solidFill>
                <a:latin typeface="+mn-lt"/>
              </a:rPr>
              <a:t>t</a:t>
            </a:r>
            <a:r>
              <a:rPr lang="en-US" b="1" dirty="0" smtClean="0">
                <a:solidFill>
                  <a:srgbClr val="C00000"/>
                </a:solidFill>
                <a:latin typeface="+mn-lt"/>
              </a:rPr>
              <a:t> + </a:t>
            </a:r>
            <a:r>
              <a:rPr lang="en-US" b="1" dirty="0" err="1" smtClean="0">
                <a:solidFill>
                  <a:srgbClr val="C00000"/>
                </a:solidFill>
                <a:latin typeface="+mn-lt"/>
              </a:rPr>
              <a:t>y</a:t>
            </a:r>
            <a:r>
              <a:rPr lang="en-US" b="1" baseline="-25000" dirty="0" err="1" smtClean="0">
                <a:solidFill>
                  <a:srgbClr val="C00000"/>
                </a:solidFill>
                <a:latin typeface="+mn-lt"/>
              </a:rPr>
              <a:t>o</a:t>
            </a:r>
            <a:endParaRPr lang="en-US" b="1" baseline="-25000" dirty="0">
              <a:solidFill>
                <a:srgbClr val="C00000"/>
              </a:solidFill>
              <a:latin typeface="+mn-lt"/>
            </a:endParaRPr>
          </a:p>
        </p:txBody>
      </p:sp>
      <p:sp>
        <p:nvSpPr>
          <p:cNvPr id="8" name="Rectangle 7"/>
          <p:cNvSpPr/>
          <p:nvPr/>
        </p:nvSpPr>
        <p:spPr>
          <a:xfrm>
            <a:off x="990600" y="457200"/>
            <a:ext cx="7071744" cy="523220"/>
          </a:xfrm>
          <a:prstGeom prst="rect">
            <a:avLst/>
          </a:prstGeom>
        </p:spPr>
        <p:txBody>
          <a:bodyPr wrap="none">
            <a:spAutoFit/>
          </a:bodyPr>
          <a:lstStyle/>
          <a:p>
            <a:pPr eaLnBrk="1" hangingPunct="1"/>
            <a:r>
              <a:rPr lang="en-US" sz="2800" b="1" dirty="0" smtClean="0">
                <a:solidFill>
                  <a:schemeClr val="accent2"/>
                </a:solidFill>
              </a:rPr>
              <a:t>Results for An Exercise In Data Analysis</a:t>
            </a:r>
          </a:p>
        </p:txBody>
      </p:sp>
      <p:pic>
        <p:nvPicPr>
          <p:cNvPr id="113670" name="Picture 6"/>
          <p:cNvPicPr>
            <a:picLocks noChangeAspect="1" noChangeArrowheads="1"/>
          </p:cNvPicPr>
          <p:nvPr/>
        </p:nvPicPr>
        <p:blipFill>
          <a:blip r:embed="rId3" cstate="screen"/>
          <a:srcRect/>
          <a:stretch>
            <a:fillRect/>
          </a:stretch>
        </p:blipFill>
        <p:spPr bwMode="auto">
          <a:xfrm>
            <a:off x="1219200" y="1045306"/>
            <a:ext cx="6477000" cy="372195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304800" y="228600"/>
            <a:ext cx="8610600" cy="1470025"/>
          </a:xfrm>
        </p:spPr>
        <p:txBody>
          <a:bodyPr/>
          <a:lstStyle/>
          <a:p>
            <a:pPr eaLnBrk="1" hangingPunct="1"/>
            <a:r>
              <a:rPr lang="en-US" sz="4400" i="1" dirty="0" smtClean="0"/>
              <a:t>Intermediate Lab </a:t>
            </a:r>
            <a:r>
              <a:rPr lang="en-US" sz="2400" dirty="0" smtClean="0"/>
              <a:t/>
            </a:r>
            <a:br>
              <a:rPr lang="en-US" sz="2400" dirty="0" smtClean="0"/>
            </a:br>
            <a:r>
              <a:rPr lang="en-US" sz="2400" dirty="0" smtClean="0">
                <a:solidFill>
                  <a:schemeClr val="hlink"/>
                </a:solidFill>
              </a:rPr>
              <a:t>PHYS 3870</a:t>
            </a:r>
          </a:p>
        </p:txBody>
      </p:sp>
      <p:sp>
        <p:nvSpPr>
          <p:cNvPr id="23555" name="Rectangle 3"/>
          <p:cNvSpPr>
            <a:spLocks noGrp="1" noChangeArrowheads="1"/>
          </p:cNvSpPr>
          <p:nvPr>
            <p:ph type="subTitle" idx="1"/>
          </p:nvPr>
        </p:nvSpPr>
        <p:spPr>
          <a:xfrm>
            <a:off x="381000" y="1828800"/>
            <a:ext cx="8305800" cy="1752600"/>
          </a:xfrm>
        </p:spPr>
        <p:txBody>
          <a:bodyPr/>
          <a:lstStyle/>
          <a:p>
            <a:pPr eaLnBrk="1" hangingPunct="1"/>
            <a:r>
              <a:rPr lang="en-US" b="1" dirty="0" smtClean="0">
                <a:solidFill>
                  <a:schemeClr val="accent2"/>
                </a:solidFill>
              </a:rPr>
              <a:t>CONVEYIMG INFORMATION</a:t>
            </a:r>
            <a:endParaRPr lang="en-US" b="1" dirty="0" smtClean="0">
              <a:solidFill>
                <a:srgbClr val="C00000"/>
              </a:solidFill>
            </a:endParaRPr>
          </a:p>
          <a:p>
            <a:pPr eaLnBrk="1" hangingPunct="1"/>
            <a:endParaRPr lang="en-US" sz="1100" b="1" dirty="0" smtClean="0">
              <a:solidFill>
                <a:schemeClr val="accent2"/>
              </a:solidFill>
            </a:endParaRPr>
          </a:p>
          <a:p>
            <a:pPr eaLnBrk="1" hangingPunct="1"/>
            <a:r>
              <a:rPr lang="en-US" sz="2800" b="1" dirty="0" smtClean="0">
                <a:solidFill>
                  <a:srgbClr val="C00000"/>
                </a:solidFill>
              </a:rPr>
              <a:t>Analyzing and Plotting Data with </a:t>
            </a:r>
            <a:r>
              <a:rPr lang="en-US" sz="2800" b="1" dirty="0" err="1" smtClean="0">
                <a:solidFill>
                  <a:srgbClr val="C00000"/>
                </a:solidFill>
              </a:rPr>
              <a:t>Mathcad</a:t>
            </a:r>
            <a:endParaRPr lang="en-US" sz="2800" b="1" dirty="0" smtClean="0">
              <a:solidFill>
                <a:srgbClr val="C00000"/>
              </a:solidFill>
            </a:endParaRPr>
          </a:p>
          <a:p>
            <a:pPr eaLnBrk="1" hangingPunct="1"/>
            <a:endParaRPr lang="en-US" b="1" dirty="0" smtClean="0"/>
          </a:p>
          <a:p>
            <a:pPr eaLnBrk="1" hangingPunct="1"/>
            <a:endParaRPr lang="en-US" b="1" dirty="0" smtClean="0"/>
          </a:p>
          <a:p>
            <a:pPr algn="l" eaLnBrk="1" hangingPunct="1"/>
            <a:r>
              <a:rPr lang="en-US" sz="2000" dirty="0" smtClean="0">
                <a:solidFill>
                  <a:srgbClr val="FF00FF"/>
                </a:solidFill>
                <a:latin typeface="Times New Roman" pitchFamily="18" charset="0"/>
              </a:rPr>
              <a:t>References:  </a:t>
            </a:r>
          </a:p>
          <a:p>
            <a:pPr algn="l" eaLnBrk="1" hangingPunct="1"/>
            <a:r>
              <a:rPr lang="en-US" sz="2000" dirty="0" smtClean="0">
                <a:solidFill>
                  <a:srgbClr val="FF00FF"/>
                </a:solidFill>
                <a:latin typeface="Times New Roman" pitchFamily="18" charset="0"/>
              </a:rPr>
              <a:t>PHYS 3870 </a:t>
            </a:r>
            <a:r>
              <a:rPr lang="en-US" sz="2000" dirty="0" smtClean="0">
                <a:solidFill>
                  <a:srgbClr val="FF00FF"/>
                </a:solidFill>
                <a:latin typeface="Times New Roman" pitchFamily="18" charset="0"/>
                <a:hlinkClick r:id="rId3"/>
              </a:rPr>
              <a:t>Web Site </a:t>
            </a:r>
            <a:endParaRPr lang="en-US" sz="2000" dirty="0" smtClean="0">
              <a:solidFill>
                <a:srgbClr val="FF00FF"/>
              </a:solidFill>
              <a:latin typeface="Times New Roman" pitchFamily="18" charset="0"/>
            </a:endParaRPr>
          </a:p>
          <a:p>
            <a:pPr algn="l" eaLnBrk="1" hangingPunct="1"/>
            <a:r>
              <a:rPr lang="en-US" sz="2000" dirty="0" smtClean="0">
                <a:solidFill>
                  <a:srgbClr val="FF00FF"/>
                </a:solidFill>
                <a:latin typeface="Times New Roman" pitchFamily="18" charset="0"/>
              </a:rPr>
              <a:t>USU </a:t>
            </a:r>
            <a:r>
              <a:rPr lang="en-US" sz="2000" dirty="0" smtClean="0">
                <a:solidFill>
                  <a:srgbClr val="FF00FF"/>
                </a:solidFill>
                <a:latin typeface="Times New Roman" pitchFamily="18" charset="0"/>
                <a:hlinkClick r:id="rId4"/>
              </a:rPr>
              <a:t>Library Class Web Site</a:t>
            </a:r>
            <a:endParaRPr lang="en-US" sz="2000" b="1" dirty="0" smtClean="0">
              <a:solidFill>
                <a:srgbClr val="C00000"/>
              </a:solidFill>
            </a:endParaRPr>
          </a:p>
          <a:p>
            <a:pPr algn="l" eaLnBrk="1" hangingPunct="1"/>
            <a:r>
              <a:rPr lang="en-US" sz="2000" dirty="0" smtClean="0">
                <a:solidFill>
                  <a:srgbClr val="FF00FF"/>
                </a:solidFill>
                <a:latin typeface="Times New Roman" pitchFamily="18" charset="0"/>
              </a:rPr>
              <a:t>	</a:t>
            </a:r>
          </a:p>
          <a:p>
            <a:pPr eaLnBrk="1" hangingPunct="1"/>
            <a:endParaRPr lang="en-US" b="1" dirty="0" smtClean="0"/>
          </a:p>
        </p:txBody>
      </p:sp>
      <p:pic>
        <p:nvPicPr>
          <p:cNvPr id="107522" name="Picture 2"/>
          <p:cNvPicPr>
            <a:picLocks noChangeAspect="1" noChangeArrowheads="1"/>
          </p:cNvPicPr>
          <p:nvPr/>
        </p:nvPicPr>
        <p:blipFill>
          <a:blip r:embed="rId5" cstate="screen"/>
          <a:srcRect/>
          <a:stretch>
            <a:fillRect/>
          </a:stretch>
        </p:blipFill>
        <p:spPr bwMode="auto">
          <a:xfrm>
            <a:off x="6324600" y="3886200"/>
            <a:ext cx="26035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381000" y="152400"/>
            <a:ext cx="8763000" cy="6858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0" cap="none" spc="0" normalizeH="0" baseline="0" noProof="0" dirty="0" smtClean="0">
                <a:ln>
                  <a:noFill/>
                </a:ln>
                <a:solidFill>
                  <a:schemeClr val="accent2"/>
                </a:solidFill>
                <a:effectLst/>
                <a:uLnTx/>
                <a:uFillTx/>
                <a:latin typeface="+mj-lt"/>
                <a:ea typeface="+mj-ea"/>
                <a:cs typeface="+mj-cs"/>
              </a:rPr>
              <a:t>PHYS 2500 Introduction to Scientific Computing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0" cap="none" spc="0" normalizeH="0" baseline="0" noProof="0" dirty="0" err="1" smtClean="0">
                <a:ln>
                  <a:noFill/>
                </a:ln>
                <a:solidFill>
                  <a:schemeClr val="accent2"/>
                </a:solidFill>
                <a:effectLst/>
                <a:uLnTx/>
                <a:uFillTx/>
                <a:latin typeface="+mj-lt"/>
                <a:ea typeface="+mj-ea"/>
                <a:cs typeface="+mj-cs"/>
              </a:rPr>
              <a:t>Mathcad</a:t>
            </a:r>
            <a:r>
              <a:rPr kumimoji="0" lang="en-US" sz="2800" b="1" i="0" u="sng" strike="noStrike" kern="0" cap="none" spc="0" normalizeH="0" baseline="0" noProof="0" dirty="0" smtClean="0">
                <a:ln>
                  <a:noFill/>
                </a:ln>
                <a:solidFill>
                  <a:schemeClr val="accent2"/>
                </a:solidFill>
                <a:effectLst/>
                <a:uLnTx/>
                <a:uFillTx/>
                <a:latin typeface="+mj-lt"/>
                <a:ea typeface="+mj-ea"/>
                <a:cs typeface="+mj-cs"/>
              </a:rPr>
              <a:t> Tutorials</a:t>
            </a:r>
          </a:p>
        </p:txBody>
      </p:sp>
      <p:pic>
        <p:nvPicPr>
          <p:cNvPr id="106499" name="Picture 3"/>
          <p:cNvPicPr>
            <a:picLocks noChangeAspect="1" noChangeArrowheads="1"/>
          </p:cNvPicPr>
          <p:nvPr/>
        </p:nvPicPr>
        <p:blipFill>
          <a:blip r:embed="rId3" cstate="screen"/>
          <a:srcRect/>
          <a:stretch>
            <a:fillRect/>
          </a:stretch>
        </p:blipFill>
        <p:spPr bwMode="auto">
          <a:xfrm>
            <a:off x="1905000" y="1295400"/>
            <a:ext cx="6029325" cy="48482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0" name="Picture 4"/>
          <p:cNvPicPr>
            <a:picLocks noChangeAspect="1" noChangeArrowheads="1"/>
          </p:cNvPicPr>
          <p:nvPr/>
        </p:nvPicPr>
        <p:blipFill>
          <a:blip r:embed="rId3" cstate="screen"/>
          <a:srcRect/>
          <a:stretch>
            <a:fillRect/>
          </a:stretch>
        </p:blipFill>
        <p:spPr bwMode="auto">
          <a:xfrm>
            <a:off x="228600" y="1066800"/>
            <a:ext cx="609600" cy="5114925"/>
          </a:xfrm>
          <a:prstGeom prst="rect">
            <a:avLst/>
          </a:prstGeom>
          <a:noFill/>
          <a:ln w="9525">
            <a:noFill/>
            <a:miter lim="800000"/>
            <a:headEnd/>
            <a:tailEnd/>
          </a:ln>
        </p:spPr>
      </p:pic>
      <p:pic>
        <p:nvPicPr>
          <p:cNvPr id="106502" name="Picture 6"/>
          <p:cNvPicPr>
            <a:picLocks noChangeAspect="1" noChangeArrowheads="1"/>
          </p:cNvPicPr>
          <p:nvPr/>
        </p:nvPicPr>
        <p:blipFill>
          <a:blip r:embed="rId4" cstate="screen"/>
          <a:srcRect/>
          <a:stretch>
            <a:fillRect/>
          </a:stretch>
        </p:blipFill>
        <p:spPr bwMode="auto">
          <a:xfrm>
            <a:off x="6199653" y="990600"/>
            <a:ext cx="2944347" cy="5105400"/>
          </a:xfrm>
          <a:prstGeom prst="rect">
            <a:avLst/>
          </a:prstGeom>
          <a:noFill/>
          <a:ln w="9525">
            <a:noFill/>
            <a:miter lim="800000"/>
            <a:headEnd/>
            <a:tailEnd/>
          </a:ln>
        </p:spPr>
      </p:pic>
      <p:sp>
        <p:nvSpPr>
          <p:cNvPr id="8" name="Rectangle 2"/>
          <p:cNvSpPr txBox="1">
            <a:spLocks noChangeArrowheads="1"/>
          </p:cNvSpPr>
          <p:nvPr/>
        </p:nvSpPr>
        <p:spPr>
          <a:xfrm>
            <a:off x="228600" y="76200"/>
            <a:ext cx="8763000" cy="6858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0" cap="none" spc="0" normalizeH="0" baseline="0" noProof="0" dirty="0" smtClean="0">
                <a:ln>
                  <a:noFill/>
                </a:ln>
                <a:solidFill>
                  <a:schemeClr val="accent2"/>
                </a:solidFill>
                <a:effectLst/>
                <a:uLnTx/>
                <a:uFillTx/>
                <a:latin typeface="+mj-lt"/>
                <a:ea typeface="+mj-ea"/>
                <a:cs typeface="+mj-cs"/>
              </a:rPr>
              <a:t>PHYS 2500 Introduction to Scientific Computing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0" cap="none" spc="0" normalizeH="0" baseline="0" noProof="0" dirty="0" err="1" smtClean="0">
                <a:ln>
                  <a:noFill/>
                </a:ln>
                <a:solidFill>
                  <a:schemeClr val="accent2"/>
                </a:solidFill>
                <a:effectLst/>
                <a:uLnTx/>
                <a:uFillTx/>
                <a:latin typeface="+mj-lt"/>
                <a:ea typeface="+mj-ea"/>
                <a:cs typeface="+mj-cs"/>
              </a:rPr>
              <a:t>Mathcad</a:t>
            </a:r>
            <a:r>
              <a:rPr kumimoji="0" lang="en-US" sz="2800" b="1" i="0" u="sng" strike="noStrike" kern="0" cap="none" spc="0" normalizeH="0" baseline="0" noProof="0" dirty="0" smtClean="0">
                <a:ln>
                  <a:noFill/>
                </a:ln>
                <a:solidFill>
                  <a:schemeClr val="accent2"/>
                </a:solidFill>
                <a:effectLst/>
                <a:uLnTx/>
                <a:uFillTx/>
                <a:latin typeface="+mj-lt"/>
                <a:ea typeface="+mj-ea"/>
                <a:cs typeface="+mj-cs"/>
              </a:rPr>
              <a:t> Tutorials</a:t>
            </a:r>
          </a:p>
        </p:txBody>
      </p:sp>
      <p:pic>
        <p:nvPicPr>
          <p:cNvPr id="9" name="Picture 5"/>
          <p:cNvPicPr>
            <a:picLocks noChangeAspect="1" noChangeArrowheads="1"/>
          </p:cNvPicPr>
          <p:nvPr/>
        </p:nvPicPr>
        <p:blipFill>
          <a:blip r:embed="rId5" cstate="screen"/>
          <a:srcRect/>
          <a:stretch>
            <a:fillRect/>
          </a:stretch>
        </p:blipFill>
        <p:spPr bwMode="auto">
          <a:xfrm>
            <a:off x="3381375" y="1219200"/>
            <a:ext cx="3019425" cy="4927634"/>
          </a:xfrm>
          <a:prstGeom prst="rect">
            <a:avLst/>
          </a:prstGeom>
          <a:noFill/>
          <a:ln w="9525">
            <a:noFill/>
            <a:miter lim="800000"/>
            <a:headEnd/>
            <a:tailEnd/>
          </a:ln>
        </p:spPr>
      </p:pic>
      <p:pic>
        <p:nvPicPr>
          <p:cNvPr id="10" name="Picture 6"/>
          <p:cNvPicPr>
            <a:picLocks noChangeAspect="1" noChangeArrowheads="1"/>
          </p:cNvPicPr>
          <p:nvPr/>
        </p:nvPicPr>
        <p:blipFill>
          <a:blip r:embed="rId6" cstate="screen"/>
          <a:srcRect/>
          <a:stretch>
            <a:fillRect/>
          </a:stretch>
        </p:blipFill>
        <p:spPr bwMode="auto">
          <a:xfrm>
            <a:off x="6172200" y="914400"/>
            <a:ext cx="304800" cy="4648200"/>
          </a:xfrm>
          <a:prstGeom prst="rect">
            <a:avLst/>
          </a:prstGeom>
          <a:noFill/>
          <a:ln w="9525">
            <a:noFill/>
            <a:miter lim="800000"/>
            <a:headEnd/>
            <a:tailEnd/>
          </a:ln>
        </p:spPr>
      </p:pic>
      <p:pic>
        <p:nvPicPr>
          <p:cNvPr id="11" name="Picture 4"/>
          <p:cNvPicPr>
            <a:picLocks noChangeAspect="1" noChangeArrowheads="1"/>
          </p:cNvPicPr>
          <p:nvPr/>
        </p:nvPicPr>
        <p:blipFill>
          <a:blip r:embed="rId7" cstate="screen"/>
          <a:srcRect/>
          <a:stretch>
            <a:fillRect/>
          </a:stretch>
        </p:blipFill>
        <p:spPr bwMode="auto">
          <a:xfrm>
            <a:off x="838200" y="1066800"/>
            <a:ext cx="2375494" cy="5114925"/>
          </a:xfrm>
          <a:prstGeom prst="rect">
            <a:avLst/>
          </a:prstGeom>
          <a:noFill/>
          <a:ln w="9525">
            <a:noFill/>
            <a:miter lim="800000"/>
            <a:headEnd/>
            <a:tailEnd/>
          </a:ln>
        </p:spPr>
      </p:pic>
      <p:pic>
        <p:nvPicPr>
          <p:cNvPr id="106501" name="Picture 5"/>
          <p:cNvPicPr>
            <a:picLocks noChangeAspect="1" noChangeArrowheads="1"/>
          </p:cNvPicPr>
          <p:nvPr/>
        </p:nvPicPr>
        <p:blipFill>
          <a:blip r:embed="rId8" cstate="screen"/>
          <a:srcRect/>
          <a:stretch>
            <a:fillRect/>
          </a:stretch>
        </p:blipFill>
        <p:spPr bwMode="auto">
          <a:xfrm>
            <a:off x="3124200" y="1143000"/>
            <a:ext cx="381000" cy="492763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304800" y="228600"/>
            <a:ext cx="8610600" cy="1470025"/>
          </a:xfrm>
        </p:spPr>
        <p:txBody>
          <a:bodyPr/>
          <a:lstStyle/>
          <a:p>
            <a:pPr eaLnBrk="1" hangingPunct="1"/>
            <a:r>
              <a:rPr lang="en-US" sz="4400" i="1" dirty="0" smtClean="0"/>
              <a:t>Intermediate Lab </a:t>
            </a:r>
            <a:r>
              <a:rPr lang="en-US" sz="2400" dirty="0" smtClean="0"/>
              <a:t/>
            </a:r>
            <a:br>
              <a:rPr lang="en-US" sz="2400" dirty="0" smtClean="0"/>
            </a:br>
            <a:r>
              <a:rPr lang="en-US" sz="2400" dirty="0" smtClean="0">
                <a:solidFill>
                  <a:schemeClr val="hlink"/>
                </a:solidFill>
              </a:rPr>
              <a:t>PHYS 3870</a:t>
            </a:r>
          </a:p>
        </p:txBody>
      </p:sp>
      <p:sp>
        <p:nvSpPr>
          <p:cNvPr id="23555" name="Rectangle 3"/>
          <p:cNvSpPr>
            <a:spLocks noGrp="1" noChangeArrowheads="1"/>
          </p:cNvSpPr>
          <p:nvPr>
            <p:ph type="subTitle" idx="1"/>
          </p:nvPr>
        </p:nvSpPr>
        <p:spPr>
          <a:xfrm>
            <a:off x="381000" y="2209800"/>
            <a:ext cx="8305800" cy="1752600"/>
          </a:xfrm>
        </p:spPr>
        <p:txBody>
          <a:bodyPr/>
          <a:lstStyle/>
          <a:p>
            <a:pPr eaLnBrk="1" hangingPunct="1"/>
            <a:r>
              <a:rPr lang="en-US" b="1" dirty="0" smtClean="0">
                <a:solidFill>
                  <a:schemeClr val="accent2"/>
                </a:solidFill>
              </a:rPr>
              <a:t>CONVEYIMG INFORMATION</a:t>
            </a:r>
            <a:endParaRPr lang="en-US" b="1" dirty="0" smtClean="0">
              <a:solidFill>
                <a:srgbClr val="C00000"/>
              </a:solidFill>
            </a:endParaRPr>
          </a:p>
          <a:p>
            <a:pPr eaLnBrk="1" hangingPunct="1"/>
            <a:endParaRPr lang="en-US" sz="1100" b="1" dirty="0" smtClean="0">
              <a:solidFill>
                <a:schemeClr val="accent2"/>
              </a:solidFill>
            </a:endParaRPr>
          </a:p>
          <a:p>
            <a:pPr eaLnBrk="1" hangingPunct="1"/>
            <a:r>
              <a:rPr lang="en-US" sz="2800" b="1" dirty="0" smtClean="0">
                <a:solidFill>
                  <a:srgbClr val="C00000"/>
                </a:solidFill>
              </a:rPr>
              <a:t>Analyzing and Plotting Data with Excel</a:t>
            </a:r>
          </a:p>
          <a:p>
            <a:pPr eaLnBrk="1" hangingPunct="1"/>
            <a:endParaRPr lang="en-US" b="1" dirty="0" smtClean="0"/>
          </a:p>
          <a:p>
            <a:pPr algn="l" eaLnBrk="1" hangingPunct="1"/>
            <a:r>
              <a:rPr lang="en-US" sz="2000" dirty="0" smtClean="0">
                <a:solidFill>
                  <a:srgbClr val="FF00FF"/>
                </a:solidFill>
                <a:latin typeface="Times New Roman" pitchFamily="18" charset="0"/>
              </a:rPr>
              <a:t>References:  </a:t>
            </a:r>
            <a:endParaRPr lang="en-US" sz="2000" dirty="0" smtClean="0">
              <a:solidFill>
                <a:srgbClr val="FF00FF"/>
              </a:solidFill>
              <a:latin typeface="Times New Roman" pitchFamily="18" charset="0"/>
            </a:endParaRPr>
          </a:p>
          <a:p>
            <a:pPr algn="l" eaLnBrk="1" hangingPunct="1"/>
            <a:r>
              <a:rPr lang="en-US" sz="2000" dirty="0" smtClean="0">
                <a:solidFill>
                  <a:srgbClr val="FF00FF"/>
                </a:solidFill>
                <a:latin typeface="Times New Roman" pitchFamily="18" charset="0"/>
              </a:rPr>
              <a:t>PHYS </a:t>
            </a:r>
            <a:r>
              <a:rPr lang="en-US" sz="2000" dirty="0" smtClean="0">
                <a:solidFill>
                  <a:srgbClr val="FF00FF"/>
                </a:solidFill>
                <a:latin typeface="Times New Roman" pitchFamily="18" charset="0"/>
              </a:rPr>
              <a:t>3870 </a:t>
            </a:r>
            <a:r>
              <a:rPr lang="en-US" sz="2000" dirty="0" smtClean="0">
                <a:solidFill>
                  <a:srgbClr val="FF00FF"/>
                </a:solidFill>
                <a:latin typeface="Times New Roman" pitchFamily="18" charset="0"/>
                <a:hlinkClick r:id="rId3"/>
              </a:rPr>
              <a:t>Web Site </a:t>
            </a:r>
            <a:endParaRPr lang="en-US" sz="2000" dirty="0" smtClean="0">
              <a:solidFill>
                <a:srgbClr val="FF00FF"/>
              </a:solidFill>
              <a:latin typeface="Times New Roman" pitchFamily="18" charset="0"/>
            </a:endParaRPr>
          </a:p>
          <a:p>
            <a:pPr algn="l" eaLnBrk="1" hangingPunct="1"/>
            <a:r>
              <a:rPr lang="en-US" sz="2000" dirty="0" smtClean="0">
                <a:solidFill>
                  <a:srgbClr val="FF00FF"/>
                </a:solidFill>
                <a:latin typeface="Times New Roman" pitchFamily="18" charset="0"/>
              </a:rPr>
              <a:t>USU </a:t>
            </a:r>
            <a:r>
              <a:rPr lang="en-US" sz="2000" dirty="0" smtClean="0">
                <a:solidFill>
                  <a:srgbClr val="FF00FF"/>
                </a:solidFill>
                <a:latin typeface="Times New Roman" pitchFamily="18" charset="0"/>
                <a:hlinkClick r:id="rId4"/>
              </a:rPr>
              <a:t>Library Class Web Site</a:t>
            </a:r>
            <a:endParaRPr lang="en-US" sz="2000" b="1" dirty="0" smtClean="0">
              <a:solidFill>
                <a:srgbClr val="C00000"/>
              </a:solidFill>
            </a:endParaRPr>
          </a:p>
          <a:p>
            <a:pPr algn="l" eaLnBrk="1" hangingPunct="1"/>
            <a:endParaRPr lang="en-US" sz="2000" dirty="0" smtClean="0">
              <a:solidFill>
                <a:srgbClr val="FF00FF"/>
              </a:solidFill>
              <a:latin typeface="Times New Roman" pitchFamily="18" charset="0"/>
            </a:endParaRPr>
          </a:p>
          <a:p>
            <a:pPr algn="l" eaLnBrk="1" hangingPunct="1"/>
            <a:r>
              <a:rPr lang="en-US" sz="2000" dirty="0" smtClean="0">
                <a:solidFill>
                  <a:srgbClr val="FF00FF"/>
                </a:solidFill>
                <a:latin typeface="Times New Roman" pitchFamily="18" charset="0"/>
              </a:rPr>
              <a:t>	</a:t>
            </a:r>
          </a:p>
          <a:p>
            <a:pPr eaLnBrk="1" hangingPunct="1"/>
            <a:endParaRPr lang="en-US" b="1" dirty="0" smtClean="0"/>
          </a:p>
        </p:txBody>
      </p:sp>
      <p:pic>
        <p:nvPicPr>
          <p:cNvPr id="95234" name="Picture 2" descr="http://www.loyvan.com/wp-content/uploads/2014/04/Microsoft-Excel.png"/>
          <p:cNvPicPr>
            <a:picLocks noChangeAspect="1" noChangeArrowheads="1"/>
          </p:cNvPicPr>
          <p:nvPr/>
        </p:nvPicPr>
        <p:blipFill>
          <a:blip r:embed="rId5" cstate="screen"/>
          <a:srcRect/>
          <a:stretch>
            <a:fillRect/>
          </a:stretch>
        </p:blipFill>
        <p:spPr bwMode="auto">
          <a:xfrm>
            <a:off x="5562600" y="4495800"/>
            <a:ext cx="2743200" cy="109854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33400" y="304800"/>
            <a:ext cx="7772400" cy="6858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0" cap="none" spc="0" normalizeH="0" baseline="0" noProof="0" dirty="0" smtClean="0">
                <a:ln>
                  <a:noFill/>
                </a:ln>
                <a:solidFill>
                  <a:schemeClr val="accent2"/>
                </a:solidFill>
                <a:effectLst/>
                <a:uLnTx/>
                <a:uFillTx/>
                <a:latin typeface="+mj-lt"/>
                <a:ea typeface="+mj-ea"/>
                <a:cs typeface="+mj-cs"/>
              </a:rPr>
              <a:t>Instructions for an Excel Tutorial Exercise </a:t>
            </a:r>
          </a:p>
        </p:txBody>
      </p:sp>
      <p:cxnSp>
        <p:nvCxnSpPr>
          <p:cNvPr id="5" name="Curved Connector 4"/>
          <p:cNvCxnSpPr>
            <a:stCxn id="6" idx="3"/>
          </p:cNvCxnSpPr>
          <p:nvPr/>
        </p:nvCxnSpPr>
        <p:spPr bwMode="auto">
          <a:xfrm flipV="1">
            <a:off x="1981200" y="3048000"/>
            <a:ext cx="533400" cy="427405"/>
          </a:xfrm>
          <a:prstGeom prst="curvedConnector3">
            <a:avLst>
              <a:gd name="adj1" fmla="val 50000"/>
            </a:avLst>
          </a:prstGeom>
          <a:solidFill>
            <a:schemeClr val="accent1"/>
          </a:solidFill>
          <a:ln w="38100" cap="flat" cmpd="sng" algn="ctr">
            <a:solidFill>
              <a:srgbClr val="FF33CC"/>
            </a:solidFill>
            <a:prstDash val="solid"/>
            <a:round/>
            <a:headEnd type="none" w="med" len="med"/>
            <a:tailEnd type="arrow"/>
          </a:ln>
          <a:effectLst/>
        </p:spPr>
      </p:cxnSp>
      <p:sp>
        <p:nvSpPr>
          <p:cNvPr id="6" name="Rectangle 5"/>
          <p:cNvSpPr/>
          <p:nvPr/>
        </p:nvSpPr>
        <p:spPr>
          <a:xfrm>
            <a:off x="457200" y="1828800"/>
            <a:ext cx="1524000" cy="3293209"/>
          </a:xfrm>
          <a:prstGeom prst="rect">
            <a:avLst/>
          </a:prstGeom>
          <a:ln>
            <a:solidFill>
              <a:srgbClr val="FF33CC"/>
            </a:solidFill>
          </a:ln>
        </p:spPr>
        <p:txBody>
          <a:bodyPr wrap="square">
            <a:spAutoFit/>
          </a:bodyPr>
          <a:lstStyle/>
          <a:p>
            <a:r>
              <a:rPr lang="en-US" sz="1600" b="1" dirty="0" smtClean="0">
                <a:solidFill>
                  <a:srgbClr val="FF33CC"/>
                </a:solidFill>
              </a:rPr>
              <a:t>Follow the detailed (if boring) instructions to create an Excel worksheet to analyze and plot a sample data set and prepare a simple report.</a:t>
            </a:r>
            <a:endParaRPr lang="en-US" sz="1600" b="1" dirty="0">
              <a:solidFill>
                <a:srgbClr val="FF33CC"/>
              </a:solidFill>
            </a:endParaRPr>
          </a:p>
        </p:txBody>
      </p:sp>
      <p:cxnSp>
        <p:nvCxnSpPr>
          <p:cNvPr id="7" name="Curved Connector 6"/>
          <p:cNvCxnSpPr>
            <a:stCxn id="6" idx="3"/>
          </p:cNvCxnSpPr>
          <p:nvPr/>
        </p:nvCxnSpPr>
        <p:spPr bwMode="auto">
          <a:xfrm>
            <a:off x="1981200" y="3475405"/>
            <a:ext cx="609600" cy="334595"/>
          </a:xfrm>
          <a:prstGeom prst="curvedConnector3">
            <a:avLst>
              <a:gd name="adj1" fmla="val 50000"/>
            </a:avLst>
          </a:prstGeom>
          <a:solidFill>
            <a:schemeClr val="accent1"/>
          </a:solidFill>
          <a:ln w="38100" cap="flat" cmpd="sng" algn="ctr">
            <a:solidFill>
              <a:srgbClr val="FF33CC"/>
            </a:solidFill>
            <a:prstDash val="solid"/>
            <a:round/>
            <a:headEnd type="none" w="med" len="med"/>
            <a:tailEnd type="arrow"/>
          </a:ln>
          <a:effectLst/>
        </p:spPr>
      </p:cxnSp>
      <p:pic>
        <p:nvPicPr>
          <p:cNvPr id="102402" name="Picture 2"/>
          <p:cNvPicPr>
            <a:picLocks noChangeAspect="1" noChangeArrowheads="1"/>
          </p:cNvPicPr>
          <p:nvPr/>
        </p:nvPicPr>
        <p:blipFill>
          <a:blip r:embed="rId3" cstate="screen"/>
          <a:srcRect/>
          <a:stretch>
            <a:fillRect/>
          </a:stretch>
        </p:blipFill>
        <p:spPr bwMode="auto">
          <a:xfrm>
            <a:off x="2667000" y="1371600"/>
            <a:ext cx="6133988" cy="46482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PHYX 2710 Template">
  <a:themeElements>
    <a:clrScheme name="PHYX 2710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YX 2710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HYX 2710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HYX 2710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HYX 2710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HYX 2710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HYX 2710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HYX 2710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HYX 2710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HYX 2710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HYX 2710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HYX 2710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HYX 2710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HYX 2710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10854</TotalTime>
  <Words>1379</Words>
  <Application>Microsoft Office PowerPoint</Application>
  <PresentationFormat>On-screen Show (4:3)</PresentationFormat>
  <Paragraphs>206</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PHYX 2710 Template</vt:lpstr>
      <vt:lpstr>Intermediate Lab  PHYS 3870</vt:lpstr>
      <vt:lpstr>Slide 2</vt:lpstr>
      <vt:lpstr>Slide 3</vt:lpstr>
      <vt:lpstr>Slide 4</vt:lpstr>
      <vt:lpstr>Intermediate Lab  PHYS 3870</vt:lpstr>
      <vt:lpstr>Slide 6</vt:lpstr>
      <vt:lpstr>Slide 7</vt:lpstr>
      <vt:lpstr>Intermediate Lab  PHYS 3870</vt:lpstr>
      <vt:lpstr>Slide 9</vt:lpstr>
      <vt:lpstr>Slide 10</vt:lpstr>
      <vt:lpstr>Intermediate Lab  PHYS 3870</vt:lpstr>
      <vt:lpstr>Slide 12</vt:lpstr>
      <vt:lpstr>Slide 13</vt:lpstr>
      <vt:lpstr>Slide 14</vt:lpstr>
      <vt:lpstr>Slide 15</vt:lpstr>
      <vt:lpstr>Slide 16</vt:lpstr>
      <vt:lpstr>Slide 17</vt:lpstr>
      <vt:lpstr>Slide 18</vt:lpstr>
      <vt:lpstr>Slide 19</vt:lpstr>
      <vt:lpstr>Slide 20</vt:lpstr>
      <vt:lpstr>Introduction to Scientific Computing PHYS 3870</vt:lpstr>
      <vt:lpstr>Slide 22</vt:lpstr>
      <vt:lpstr>Slide 23</vt:lpstr>
      <vt:lpstr>Slide 24</vt:lpstr>
    </vt:vector>
  </TitlesOfParts>
  <Company>Physics Department Utah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Modern Physics  PHYX 2710</dc:title>
  <dc:creator>JR Dennison</dc:creator>
  <cp:lastModifiedBy>JR Dennison</cp:lastModifiedBy>
  <cp:revision>111</cp:revision>
  <dcterms:created xsi:type="dcterms:W3CDTF">2004-08-23T18:11:05Z</dcterms:created>
  <dcterms:modified xsi:type="dcterms:W3CDTF">2015-10-10T20:41:00Z</dcterms:modified>
</cp:coreProperties>
</file>