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476" r:id="rId2"/>
    <p:sldId id="478" r:id="rId3"/>
    <p:sldId id="557" r:id="rId4"/>
    <p:sldId id="511" r:id="rId5"/>
    <p:sldId id="560" r:id="rId6"/>
    <p:sldId id="558" r:id="rId7"/>
    <p:sldId id="480" r:id="rId8"/>
    <p:sldId id="564" r:id="rId9"/>
    <p:sldId id="563" r:id="rId10"/>
    <p:sldId id="483" r:id="rId11"/>
    <p:sldId id="566" r:id="rId12"/>
    <p:sldId id="565" r:id="rId13"/>
    <p:sldId id="492" r:id="rId14"/>
    <p:sldId id="498" r:id="rId15"/>
    <p:sldId id="575" r:id="rId16"/>
    <p:sldId id="497" r:id="rId17"/>
    <p:sldId id="484" r:id="rId18"/>
    <p:sldId id="530" r:id="rId19"/>
    <p:sldId id="576" r:id="rId20"/>
  </p:sldIdLst>
  <p:sldSz cx="9144000" cy="6858000" type="screen4x3"/>
  <p:notesSz cx="9383713" cy="7077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A52A2"/>
    <a:srgbClr val="FFCC99"/>
    <a:srgbClr val="FFFFCC"/>
    <a:srgbClr val="0033CC"/>
    <a:srgbClr val="0066FF"/>
    <a:srgbClr val="FF6600"/>
    <a:srgbClr val="FF7C8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007" autoAdjust="0"/>
  </p:normalViewPr>
  <p:slideViewPr>
    <p:cSldViewPr>
      <p:cViewPr>
        <p:scale>
          <a:sx n="112" d="100"/>
          <a:sy n="112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6538" y="0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21475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6538" y="6721475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fld id="{1C8B2689-8071-428A-817D-405AD5B08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6538" y="0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2588" y="530225"/>
            <a:ext cx="3540125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3362325"/>
            <a:ext cx="750728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1475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6538" y="6721475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fld id="{261FC3B8-3BA2-4728-9599-D6A3A5D24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23E7E-A505-4276-B734-AE5EF415A091}" type="slidenum">
              <a:rPr lang="en-US"/>
              <a:pPr/>
              <a:t>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4274-0F8C-49D8-BE45-6F984B15D2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4274-0F8C-49D8-BE45-6F984B15D2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4274-0F8C-49D8-BE45-6F984B15D2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A028-1905-4946-B7F9-D50CB3D3CC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A028-1905-4946-B7F9-D50CB3D3CC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A028-1905-4946-B7F9-D50CB3D3CC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A028-1905-4946-B7F9-D50CB3D3CC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4274-0F8C-49D8-BE45-6F984B15D2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23E7E-A505-4276-B734-AE5EF415A091}" type="slidenum">
              <a:rPr lang="en-US"/>
              <a:pPr/>
              <a:t>18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4274-0F8C-49D8-BE45-6F984B15D2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4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5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6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7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8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9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PHYX 2710 Powerpoint background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Getting Your Feet Wet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 userDrawn="1"/>
        </p:nvSpPr>
        <p:spPr bwMode="auto">
          <a:xfrm>
            <a:off x="3505200" y="6400800"/>
            <a:ext cx="29718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aseline="-25000" dirty="0" smtClean="0">
                <a:solidFill>
                  <a:schemeClr val="bg1"/>
                </a:solidFill>
              </a:rPr>
              <a:t>WRITING REPORTS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21509" name="Group 14"/>
          <p:cNvGrpSpPr>
            <a:grpSpLocks/>
          </p:cNvGrpSpPr>
          <p:nvPr/>
        </p:nvGrpSpPr>
        <p:grpSpPr bwMode="auto">
          <a:xfrm>
            <a:off x="0" y="6400800"/>
            <a:ext cx="1219200" cy="381000"/>
            <a:chOff x="-48" y="0"/>
            <a:chExt cx="768" cy="240"/>
          </a:xfrm>
        </p:grpSpPr>
        <p:sp>
          <p:nvSpPr>
            <p:cNvPr id="29711" name="Rectangle 15"/>
            <p:cNvSpPr>
              <a:spLocks noChangeArrowheads="1"/>
            </p:cNvSpPr>
            <p:nvPr userDrawn="1"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1516" name="Picture 16" descr="USU logo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143000" y="4724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aseline="-25000">
                <a:solidFill>
                  <a:schemeClr val="bg1"/>
                </a:solidFill>
              </a:rPr>
              <a:t>Introduction    Section 0     Lecture  1     Slide  </a:t>
            </a:r>
            <a:fld id="{F0679E40-323C-469C-BE81-0B5FD3769970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324600" y="64008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aseline="-25000" dirty="0">
                <a:solidFill>
                  <a:schemeClr val="bg1"/>
                </a:solidFill>
              </a:rPr>
              <a:t>Lecture  </a:t>
            </a:r>
            <a:r>
              <a:rPr lang="en-US" baseline="-25000" dirty="0" smtClean="0">
                <a:solidFill>
                  <a:schemeClr val="bg1"/>
                </a:solidFill>
              </a:rPr>
              <a:t>6   </a:t>
            </a:r>
            <a:r>
              <a:rPr lang="en-US" baseline="-25000" dirty="0">
                <a:solidFill>
                  <a:schemeClr val="bg1"/>
                </a:solidFill>
              </a:rPr>
              <a:t>Slide  </a:t>
            </a:r>
            <a:fld id="{C3E8E897-1EBA-455B-A023-6411CA98D7CD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151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5344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 userDrawn="1"/>
        </p:nvSpPr>
        <p:spPr bwMode="auto">
          <a:xfrm>
            <a:off x="381000" y="5562600"/>
            <a:ext cx="4419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>
                <a:solidFill>
                  <a:schemeClr val="bg1"/>
                </a:solidFill>
              </a:rPr>
              <a:t>INTRODUCTION TO Modern Physics PHYX 2710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>
                <a:solidFill>
                  <a:schemeClr val="bg1"/>
                </a:solidFill>
              </a:rPr>
              <a:t>Fall 2004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 userDrawn="1"/>
        </p:nvSpPr>
        <p:spPr bwMode="auto">
          <a:xfrm>
            <a:off x="1295400" y="6400800"/>
            <a:ext cx="228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 dirty="0">
                <a:solidFill>
                  <a:schemeClr val="bg1"/>
                </a:solidFill>
              </a:rPr>
              <a:t>Intermediate  3870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 dirty="0">
                <a:solidFill>
                  <a:schemeClr val="bg1"/>
                </a:solidFill>
              </a:rPr>
              <a:t>Fall </a:t>
            </a:r>
            <a:r>
              <a:rPr lang="en-US" sz="1000" baseline="-25000" dirty="0" smtClean="0">
                <a:solidFill>
                  <a:schemeClr val="bg1"/>
                </a:solidFill>
              </a:rPr>
              <a:t>2015</a:t>
            </a:r>
            <a:endParaRPr lang="en-US" sz="1000" baseline="-25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A52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usu.edu/dennison/3870-3880/IntermediateLab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libguides.usu.edu/content.php?pid=24616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endnoteweb.com/EndNoteWeb.html" TargetMode="External"/><Relationship Id="rId4" Type="http://schemas.openxmlformats.org/officeDocument/2006/relationships/hyperlink" Target="http://libguides.usu.edu/c.php?g=52841&amp;p=33944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endnoteweb.com/EndNoteWeb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myendnoteweb.com/EndNoteWeb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libguides.usu.edu/c.php?g=52841&amp;p=33944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yendnoteweb.com/EndNoteWeb.html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libguides.usu.edu/c.php?g=52841&amp;p=33944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://libguides.usu.edu/c.php?g=52841&amp;p=339449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note.com/training/tutorials/enweb2/English/EndNote_Web-English/EndNote_Web.as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note.com/training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myendnoteweb.com/EndNoteWeb.html" TargetMode="External"/><Relationship Id="rId4" Type="http://schemas.openxmlformats.org/officeDocument/2006/relationships/hyperlink" Target="http://libguides.usu.edu/EndNoteBas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dnote.com/product-details/basic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bguides.usu.edu/content.php?pid=24616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bguides.usu.edu/EndNoteBasi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usu.edu/EndNoteBasic" TargetMode="External"/><Relationship Id="rId7" Type="http://schemas.openxmlformats.org/officeDocument/2006/relationships/hyperlink" Target="https://www.myendnoteweb.com/EndNoteWeb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35t9RB8G55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yendnoteweb.com/EndNoteWeb.htm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Intermediate Lab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9800"/>
            <a:ext cx="8305800" cy="1752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CONVEYING INFORMATION</a:t>
            </a:r>
            <a:endParaRPr lang="en-US" b="1" dirty="0" smtClean="0">
              <a:solidFill>
                <a:srgbClr val="C00000"/>
              </a:solidFill>
            </a:endParaRPr>
          </a:p>
          <a:p>
            <a:pPr eaLnBrk="1" hangingPunct="1"/>
            <a:endParaRPr lang="en-US" sz="11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Gathering Information</a:t>
            </a:r>
          </a:p>
          <a:p>
            <a:pPr eaLnBrk="1" hangingPunct="1"/>
            <a:endParaRPr lang="en-US" b="1" dirty="0" smtClean="0"/>
          </a:p>
          <a:p>
            <a:pPr algn="l" eaLnBrk="1" hangingPunct="1"/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</a:rPr>
              <a:t>References:  </a:t>
            </a:r>
          </a:p>
          <a:p>
            <a:pPr algn="l" eaLnBrk="1" hangingPunct="1"/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</a:rPr>
              <a:t>PHYS 3870 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hlinkClick r:id="rId3"/>
              </a:rPr>
              <a:t>Web Site </a:t>
            </a:r>
            <a:endParaRPr lang="en-US" sz="2000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</a:rPr>
              <a:t>USU 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hlinkClick r:id="rId4"/>
              </a:rPr>
              <a:t>Library Class Web Site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l" eaLnBrk="1" hangingPunct="1"/>
            <a:endParaRPr lang="en-US" sz="2000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eaLnBrk="1" hangingPunct="1"/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114800"/>
            <a:ext cx="2800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200" y="838200"/>
            <a:ext cx="4880142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91440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Importing Search Results </a:t>
            </a: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into </a:t>
            </a:r>
            <a:r>
              <a:rPr kumimoji="0" lang="en-US" sz="2800" b="1" i="1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8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</a:t>
            </a:r>
            <a:endParaRPr kumimoji="0" lang="en-US" sz="2800" b="1" i="1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9144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33CC"/>
                </a:solidFill>
              </a:rPr>
              <a:t>(5) Steps to import search results from </a:t>
            </a:r>
            <a:r>
              <a:rPr lang="en-US" sz="1600" b="1" dirty="0" smtClean="0"/>
              <a:t>alternate sources </a:t>
            </a:r>
            <a:r>
              <a:rPr lang="en-US" sz="1600" b="1" dirty="0" smtClean="0">
                <a:solidFill>
                  <a:srgbClr val="FF33CC"/>
                </a:solidFill>
              </a:rPr>
              <a:t>into </a:t>
            </a:r>
            <a:r>
              <a:rPr lang="en-US" sz="1600" b="1" i="1" dirty="0" err="1" smtClean="0">
                <a:solidFill>
                  <a:srgbClr val="FF33CC"/>
                </a:solidFill>
              </a:rPr>
              <a:t>EndNote</a:t>
            </a:r>
            <a:r>
              <a:rPr lang="en-US" sz="1600" b="1" i="1" dirty="0" smtClean="0">
                <a:solidFill>
                  <a:srgbClr val="FF33CC"/>
                </a:solidFill>
              </a:rPr>
              <a:t> Basic</a:t>
            </a:r>
            <a:r>
              <a:rPr lang="en-US" sz="1600" b="1" dirty="0" smtClean="0">
                <a:solidFill>
                  <a:srgbClr val="FF33CC"/>
                </a:solidFill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31242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hlinkClick r:id="rId4"/>
              </a:rPr>
              <a:t>http://libguides.usu.edu/c.php?g=52841&amp;p=339445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6" name="Oval 5"/>
          <p:cNvSpPr/>
          <p:nvPr/>
        </p:nvSpPr>
        <p:spPr bwMode="auto">
          <a:xfrm>
            <a:off x="3733800" y="3615265"/>
            <a:ext cx="35052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48200"/>
            <a:ext cx="307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  <a:hlinkClick r:id="rId5"/>
              </a:rPr>
              <a:t>https://www.myendnoteweb.com/EndNoteWeb.html</a:t>
            </a:r>
            <a:r>
              <a:rPr lang="en-US" sz="1400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572000" y="1905000"/>
            <a:ext cx="12954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91440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Managing </a:t>
            </a:r>
            <a:r>
              <a:rPr lang="en-US" sz="2400" b="1" u="sng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Your Citations within Your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 Library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630" y="1371600"/>
            <a:ext cx="64242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" y="914400"/>
            <a:ext cx="2438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33CC"/>
                </a:solidFill>
              </a:rPr>
              <a:t>(6)  The downloaded references are now available in the </a:t>
            </a:r>
            <a:r>
              <a:rPr lang="en-US" sz="1600" b="1" i="1" dirty="0" err="1" smtClean="0">
                <a:solidFill>
                  <a:srgbClr val="FF33CC"/>
                </a:solidFill>
              </a:rPr>
              <a:t>EndNote</a:t>
            </a:r>
            <a:r>
              <a:rPr lang="en-US" sz="1600" b="1" i="1" dirty="0" smtClean="0">
                <a:solidFill>
                  <a:srgbClr val="FF33CC"/>
                </a:solidFill>
              </a:rPr>
              <a:t> Basic </a:t>
            </a:r>
            <a:r>
              <a:rPr lang="en-US" sz="1600" b="1" dirty="0" smtClean="0">
                <a:solidFill>
                  <a:srgbClr val="FF33CC"/>
                </a:solidFill>
              </a:rPr>
              <a:t>library: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 Log into your </a:t>
            </a:r>
            <a:r>
              <a:rPr lang="en-US" sz="1400" b="1" i="1" dirty="0" err="1" smtClean="0"/>
              <a:t>EndNote</a:t>
            </a:r>
            <a:r>
              <a:rPr lang="en-US" sz="1400" b="1" i="1" dirty="0" smtClean="0"/>
              <a:t> Basic </a:t>
            </a:r>
            <a:r>
              <a:rPr lang="en-US" sz="1400" b="1" dirty="0" smtClean="0"/>
              <a:t>account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 Select My References and the subgroup from My Groups to view the references</a:t>
            </a:r>
          </a:p>
          <a:p>
            <a:endParaRPr lang="en-US" b="1" dirty="0" smtClean="0">
              <a:solidFill>
                <a:srgbClr val="FF33CC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590800" y="3022602"/>
            <a:ext cx="990600" cy="1524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67000" y="3522134"/>
            <a:ext cx="990600" cy="3810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1066800"/>
            <a:ext cx="4599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  <a:hlinkClick r:id="rId4"/>
              </a:rPr>
              <a:t>https://www.myendnoteweb.com/EndNoteWeb.html</a:t>
            </a:r>
            <a:r>
              <a:rPr lang="en-US" sz="1400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590800" y="1905000"/>
            <a:ext cx="8382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3" cstate="screen"/>
          <a:srcRect b="73284"/>
          <a:stretch>
            <a:fillRect/>
          </a:stretch>
        </p:blipFill>
        <p:spPr bwMode="auto">
          <a:xfrm>
            <a:off x="3429000" y="685800"/>
            <a:ext cx="5476002" cy="153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0" y="35814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</a:t>
            </a:r>
            <a:r>
              <a:rPr lang="en-US" sz="1400" b="1" dirty="0" smtClean="0">
                <a:hlinkClick r:id="rId4"/>
              </a:rPr>
              <a:t>libguides.usu.edu/c.php?g=52841&amp;p=339445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91440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Managing </a:t>
            </a:r>
            <a:r>
              <a:rPr lang="en-US" sz="2400" b="1" u="sng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Your Citations within Your </a:t>
            </a:r>
            <a:r>
              <a:rPr kumimoji="0" lang="en-US" sz="2400" b="1" i="1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 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Library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 b="53392"/>
          <a:stretch>
            <a:fillRect/>
          </a:stretch>
        </p:blipFill>
        <p:spPr bwMode="auto">
          <a:xfrm>
            <a:off x="3505200" y="2209800"/>
            <a:ext cx="548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" y="914400"/>
            <a:ext cx="2971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(6)  The downloaded references are now available in the </a:t>
            </a:r>
            <a:r>
              <a:rPr lang="en-US" b="1" i="1" dirty="0" err="1" smtClean="0">
                <a:solidFill>
                  <a:srgbClr val="FF33CC"/>
                </a:solidFill>
              </a:rPr>
              <a:t>EndNote</a:t>
            </a:r>
            <a:r>
              <a:rPr lang="en-US" b="1" i="1" dirty="0" smtClean="0">
                <a:solidFill>
                  <a:srgbClr val="FF33CC"/>
                </a:solidFill>
              </a:rPr>
              <a:t> Basic </a:t>
            </a:r>
            <a:r>
              <a:rPr lang="en-US" b="1" dirty="0" smtClean="0">
                <a:solidFill>
                  <a:srgbClr val="FF33CC"/>
                </a:solidFill>
              </a:rPr>
              <a:t>library: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Detailed instructions for organizing and managing your references are shown at right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The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 </a:t>
            </a:r>
            <a:r>
              <a:rPr lang="en-US" sz="1200" b="1" dirty="0" smtClean="0"/>
              <a:t>Organize tab is shown below.</a:t>
            </a:r>
          </a:p>
          <a:p>
            <a:endParaRPr lang="en-US" b="1" dirty="0" smtClean="0">
              <a:solidFill>
                <a:srgbClr val="FF33CC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4114800" cy="238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1600200" y="4038600"/>
            <a:ext cx="7620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67200" y="1905000"/>
            <a:ext cx="12954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307" y="5943600"/>
            <a:ext cx="4068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  <a:hlinkClick r:id="rId7"/>
              </a:rPr>
              <a:t>https://</a:t>
            </a:r>
            <a:r>
              <a:rPr lang="en-US" sz="1200" b="1" dirty="0" smtClean="0">
                <a:solidFill>
                  <a:srgbClr val="FF33CC"/>
                </a:solidFill>
                <a:hlinkClick r:id="rId7"/>
              </a:rPr>
              <a:t>www.myendnoteweb.com/EndNoteWeb.html</a:t>
            </a:r>
            <a:r>
              <a:rPr lang="en-US" sz="1200" b="1" dirty="0" smtClean="0">
                <a:solidFill>
                  <a:srgbClr val="FF33CC"/>
                </a:solidFill>
              </a:rPr>
              <a:t> </a:t>
            </a:r>
            <a:endParaRPr lang="en-US" sz="1400" b="1" dirty="0" smtClean="0">
              <a:solidFill>
                <a:srgbClr val="FF33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 b="74324"/>
          <a:stretch>
            <a:fillRect/>
          </a:stretch>
        </p:blipFill>
        <p:spPr bwMode="auto">
          <a:xfrm>
            <a:off x="381000" y="3810000"/>
            <a:ext cx="4876800" cy="107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6172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Setting Up Cite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While You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 </a:t>
            </a: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748" y="762000"/>
            <a:ext cx="608025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685800"/>
            <a:ext cx="2819400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(8)  </a:t>
            </a:r>
            <a:r>
              <a:rPr lang="en-US" b="1" dirty="0" smtClean="0">
                <a:solidFill>
                  <a:srgbClr val="FF33CC"/>
                </a:solidFill>
              </a:rPr>
              <a:t>To </a:t>
            </a:r>
            <a:r>
              <a:rPr lang="en-US" b="1" dirty="0" smtClean="0">
                <a:solidFill>
                  <a:srgbClr val="FF33CC"/>
                </a:solidFill>
              </a:rPr>
              <a:t>use </a:t>
            </a:r>
            <a:r>
              <a:rPr lang="en-US" b="1" i="1" dirty="0" err="1" smtClean="0">
                <a:solidFill>
                  <a:srgbClr val="FF33CC"/>
                </a:solidFill>
              </a:rPr>
              <a:t>EndNote</a:t>
            </a:r>
            <a:r>
              <a:rPr lang="en-US" b="1" i="1" dirty="0" smtClean="0">
                <a:solidFill>
                  <a:srgbClr val="FF33CC"/>
                </a:solidFill>
              </a:rPr>
              <a:t> </a:t>
            </a:r>
            <a:r>
              <a:rPr lang="en-US" b="1" i="1" dirty="0" smtClean="0">
                <a:solidFill>
                  <a:srgbClr val="FF33CC"/>
                </a:solidFill>
              </a:rPr>
              <a:t> Basic </a:t>
            </a:r>
            <a:r>
              <a:rPr lang="en-US" b="1" dirty="0" smtClean="0">
                <a:solidFill>
                  <a:srgbClr val="FF33CC"/>
                </a:solidFill>
              </a:rPr>
              <a:t>in </a:t>
            </a:r>
            <a:r>
              <a:rPr lang="en-US" b="1" i="1" dirty="0" smtClean="0">
                <a:solidFill>
                  <a:srgbClr val="FF33CC"/>
                </a:solidFill>
              </a:rPr>
              <a:t>Word</a:t>
            </a:r>
            <a:r>
              <a:rPr lang="en-US" b="1" dirty="0" smtClean="0">
                <a:solidFill>
                  <a:srgbClr val="FF33CC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Select your </a:t>
            </a:r>
            <a:r>
              <a:rPr lang="en-US" sz="1200" b="1" dirty="0" smtClean="0"/>
              <a:t>choices on the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 </a:t>
            </a:r>
            <a:r>
              <a:rPr lang="en-US" sz="1200" b="1" dirty="0" smtClean="0"/>
              <a:t>web </a:t>
            </a:r>
            <a:r>
              <a:rPr lang="en-US" sz="1200" b="1" dirty="0" smtClean="0"/>
              <a:t>site for    </a:t>
            </a:r>
            <a:r>
              <a:rPr lang="en-US" sz="1200" b="1" i="1" dirty="0" smtClean="0"/>
              <a:t>Bibliographic Styles</a:t>
            </a:r>
          </a:p>
          <a:p>
            <a:pPr marL="119063" lvl="1" indent="169863">
              <a:buFont typeface="Courier New" pitchFamily="49" charset="0"/>
              <a:buChar char="o"/>
            </a:pPr>
            <a:r>
              <a:rPr lang="en-US" sz="1000" b="1" i="1" dirty="0" smtClean="0"/>
              <a:t> </a:t>
            </a:r>
            <a:r>
              <a:rPr lang="en-US" sz="1000" b="1" dirty="0" smtClean="0"/>
              <a:t>Click on </a:t>
            </a:r>
            <a:r>
              <a:rPr lang="en-US" sz="1000" b="1" i="1" dirty="0" smtClean="0"/>
              <a:t>“Select Favorites” </a:t>
            </a:r>
            <a:r>
              <a:rPr lang="en-US" sz="1000" b="1" dirty="0" smtClean="0"/>
              <a:t>next to </a:t>
            </a:r>
            <a:r>
              <a:rPr lang="en-US" sz="1000" b="1" i="1" dirty="0" smtClean="0"/>
              <a:t>Bibliographic Styles</a:t>
            </a:r>
            <a:endParaRPr lang="en-US" sz="1000" b="1" dirty="0" smtClean="0"/>
          </a:p>
          <a:p>
            <a:pPr marL="119063" lvl="1" indent="169863">
              <a:buFont typeface="Courier New" pitchFamily="49" charset="0"/>
              <a:buChar char="o"/>
            </a:pPr>
            <a:r>
              <a:rPr lang="en-US" sz="1000" b="1" i="1" dirty="0" smtClean="0"/>
              <a:t> </a:t>
            </a:r>
            <a:r>
              <a:rPr lang="en-US" sz="1000" b="1" dirty="0" smtClean="0"/>
              <a:t>Highlight your choices and click </a:t>
            </a:r>
            <a:r>
              <a:rPr lang="en-US" sz="1000" b="1" i="1" dirty="0" smtClean="0"/>
              <a:t>Copy to Favorites</a:t>
            </a:r>
          </a:p>
          <a:p>
            <a:pPr marL="119063" lvl="1" indent="169863">
              <a:buFont typeface="Courier New" pitchFamily="49" charset="0"/>
              <a:buChar char="o"/>
            </a:pPr>
            <a:r>
              <a:rPr lang="en-US" sz="1000" b="1" i="1" dirty="0" smtClean="0"/>
              <a:t> </a:t>
            </a:r>
            <a:r>
              <a:rPr lang="en-US" sz="1000" b="1" dirty="0" smtClean="0"/>
              <a:t>These choices will show up in </a:t>
            </a:r>
            <a:r>
              <a:rPr lang="en-US" sz="1000" b="1" i="1" dirty="0" smtClean="0"/>
              <a:t>Word </a:t>
            </a:r>
            <a:r>
              <a:rPr lang="en-US" sz="1000" b="1" dirty="0" smtClean="0"/>
              <a:t>in the </a:t>
            </a:r>
            <a:r>
              <a:rPr lang="en-US" sz="1000" b="1" i="1" dirty="0" smtClean="0"/>
              <a:t>Style </a:t>
            </a:r>
            <a:r>
              <a:rPr lang="en-US" sz="1000" b="1" dirty="0" err="1" smtClean="0"/>
              <a:t>pulldown</a:t>
            </a:r>
            <a:r>
              <a:rPr lang="en-US" sz="1000" b="1" dirty="0" smtClean="0"/>
              <a:t> list in the </a:t>
            </a:r>
            <a:r>
              <a:rPr lang="en-US" sz="1000" b="1" i="1" dirty="0" err="1" smtClean="0"/>
              <a:t>EndNote</a:t>
            </a:r>
            <a:r>
              <a:rPr lang="en-US" sz="1000" b="1" i="1" dirty="0" smtClean="0"/>
              <a:t> </a:t>
            </a:r>
            <a:r>
              <a:rPr lang="en-US" sz="1000" b="1" dirty="0" smtClean="0"/>
              <a:t>tab.</a:t>
            </a:r>
          </a:p>
          <a:p>
            <a:pPr marL="119063" lvl="1" indent="169863">
              <a:buFont typeface="Courier New" pitchFamily="49" charset="0"/>
              <a:buChar char="o"/>
            </a:pPr>
            <a:r>
              <a:rPr lang="en-US" sz="1000" b="1" dirty="0" smtClean="0"/>
              <a:t> </a:t>
            </a:r>
            <a:r>
              <a:rPr lang="en-US" sz="1000" b="1" dirty="0" smtClean="0"/>
              <a:t>When you first open the </a:t>
            </a:r>
            <a:r>
              <a:rPr lang="en-US" sz="1000" b="1" i="1" dirty="0" err="1" smtClean="0"/>
              <a:t>EndNote</a:t>
            </a:r>
            <a:r>
              <a:rPr lang="en-US" sz="1000" b="1" dirty="0" smtClean="0"/>
              <a:t> tab in </a:t>
            </a:r>
            <a:r>
              <a:rPr lang="en-US" sz="1000" b="1" i="1" dirty="0" smtClean="0"/>
              <a:t>Word</a:t>
            </a:r>
            <a:r>
              <a:rPr lang="en-US" sz="1000" b="1" dirty="0" smtClean="0"/>
              <a:t> you will be prompted to enter the email address and password you associated with </a:t>
            </a:r>
            <a:r>
              <a:rPr lang="en-US" sz="1000" b="1" i="1" dirty="0" err="1" smtClean="0"/>
              <a:t>EndNote</a:t>
            </a:r>
            <a:r>
              <a:rPr lang="en-US" sz="1000" b="1" dirty="0" smtClean="0"/>
              <a:t>.  You can save this in </a:t>
            </a:r>
            <a:r>
              <a:rPr lang="en-US" sz="1000" b="1" i="1" dirty="0" smtClean="0"/>
              <a:t>Word</a:t>
            </a:r>
            <a:r>
              <a:rPr lang="en-US" sz="1000" b="1" dirty="0" smtClean="0"/>
              <a:t> using the </a:t>
            </a:r>
            <a:r>
              <a:rPr lang="en-US" sz="1000" b="1" i="1" dirty="0" smtClean="0"/>
              <a:t>Preferences</a:t>
            </a:r>
            <a:r>
              <a:rPr lang="en-US" sz="1000" b="1" dirty="0" smtClean="0"/>
              <a:t> selection</a:t>
            </a:r>
            <a:endParaRPr lang="en-US" sz="1000" b="1" dirty="0" smtClean="0"/>
          </a:p>
          <a:p>
            <a:endParaRPr lang="en-US" b="1" dirty="0" smtClean="0">
              <a:solidFill>
                <a:srgbClr val="FF33CC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00600" y="1295400"/>
            <a:ext cx="9144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>
            <a:stCxn id="14" idx="2"/>
          </p:cNvCxnSpPr>
          <p:nvPr/>
        </p:nvCxnSpPr>
        <p:spPr bwMode="auto">
          <a:xfrm flipH="1">
            <a:off x="2667000" y="3276600"/>
            <a:ext cx="3174992" cy="914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7315200" y="1981200"/>
            <a:ext cx="1371600" cy="990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105400" y="2133600"/>
            <a:ext cx="1143000" cy="1269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5841992" y="2971800"/>
            <a:ext cx="3073407" cy="609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30280" t="54086" r="20061" b="842"/>
          <a:stretch>
            <a:fillRect/>
          </a:stretch>
        </p:blipFill>
        <p:spPr bwMode="auto">
          <a:xfrm>
            <a:off x="3200400" y="5029200"/>
            <a:ext cx="312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33" idx="4"/>
          </p:cNvCxnSpPr>
          <p:nvPr/>
        </p:nvCxnSpPr>
        <p:spPr bwMode="auto">
          <a:xfrm>
            <a:off x="3695700" y="4191000"/>
            <a:ext cx="38100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886200"/>
            <a:ext cx="232697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 bwMode="auto">
          <a:xfrm>
            <a:off x="2667000" y="4267200"/>
            <a:ext cx="9144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" name="Straight Arrow Connector 25"/>
          <p:cNvCxnSpPr>
            <a:stCxn id="25" idx="6"/>
          </p:cNvCxnSpPr>
          <p:nvPr/>
        </p:nvCxnSpPr>
        <p:spPr bwMode="auto">
          <a:xfrm flipV="1">
            <a:off x="3581400" y="3962400"/>
            <a:ext cx="30480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7086601" y="152400"/>
            <a:ext cx="2057399" cy="12618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</a:rPr>
              <a:t>Aside:  The bibliographic styles selected here include:</a:t>
            </a:r>
          </a:p>
          <a:p>
            <a:r>
              <a:rPr lang="en-US" sz="800" b="1" dirty="0" smtClean="0"/>
              <a:t>American Chemical Society</a:t>
            </a:r>
          </a:p>
          <a:p>
            <a:r>
              <a:rPr lang="en-US" sz="800" b="1" dirty="0" smtClean="0"/>
              <a:t>American Institute of Physics (APS)</a:t>
            </a:r>
          </a:p>
          <a:p>
            <a:r>
              <a:rPr lang="en-US" sz="800" b="1" dirty="0" smtClean="0"/>
              <a:t>American Journal of Physics</a:t>
            </a:r>
          </a:p>
          <a:p>
            <a:r>
              <a:rPr lang="en-US" sz="800" b="1" dirty="0" smtClean="0"/>
              <a:t>IEEE Transactions on Plasma Science</a:t>
            </a:r>
          </a:p>
          <a:p>
            <a:r>
              <a:rPr lang="en-US" sz="800" b="1" dirty="0" smtClean="0"/>
              <a:t>Journal of Geophysical Research</a:t>
            </a:r>
          </a:p>
          <a:p>
            <a:r>
              <a:rPr lang="en-US" sz="800" b="1" dirty="0" smtClean="0"/>
              <a:t>Physical Review</a:t>
            </a:r>
          </a:p>
          <a:p>
            <a:r>
              <a:rPr lang="en-US" sz="800" b="1" dirty="0" smtClean="0"/>
              <a:t>Physics Teacher </a:t>
            </a:r>
            <a:endParaRPr lang="en-US" sz="1050" dirty="0"/>
          </a:p>
        </p:txBody>
      </p:sp>
      <p:cxnSp>
        <p:nvCxnSpPr>
          <p:cNvPr id="30" name="Straight Arrow Connector 29"/>
          <p:cNvCxnSpPr>
            <a:endCxn id="10" idx="0"/>
          </p:cNvCxnSpPr>
          <p:nvPr/>
        </p:nvCxnSpPr>
        <p:spPr bwMode="auto">
          <a:xfrm>
            <a:off x="8001000" y="1447800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3429000" y="3962400"/>
            <a:ext cx="5334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85800"/>
            <a:ext cx="45910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Cite While You Write Plug In for </a:t>
            </a: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Word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1148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hlinkClick r:id="rId4"/>
              </a:rPr>
              <a:t>http://libguides.usu.edu/c.php?g=52841&amp;p=339445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4038600" y="2743200"/>
            <a:ext cx="449580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 smtClean="0"/>
              <a:t>Use the </a:t>
            </a:r>
            <a:r>
              <a:rPr lang="en-US" sz="900" dirty="0" err="1" smtClean="0"/>
              <a:t>EndNote</a:t>
            </a:r>
            <a:r>
              <a:rPr lang="en-US" sz="900" dirty="0" smtClean="0"/>
              <a:t> plug-in to insert references, and format citations and bibliographies automatically while you write your papers in Word. This plug-in also allows you to save online references to your library in Internet Explorer for Windows.</a:t>
            </a:r>
            <a:endParaRPr lang="en-US" sz="9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200"/>
            <a:ext cx="8154909" cy="1480046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914400"/>
            <a:ext cx="297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(7)  To use </a:t>
            </a:r>
            <a:r>
              <a:rPr lang="en-US" b="1" i="1" dirty="0" err="1" smtClean="0">
                <a:solidFill>
                  <a:srgbClr val="FF33CC"/>
                </a:solidFill>
              </a:rPr>
              <a:t>EndNote</a:t>
            </a:r>
            <a:r>
              <a:rPr lang="en-US" b="1" i="1" dirty="0" smtClean="0">
                <a:solidFill>
                  <a:srgbClr val="FF33CC"/>
                </a:solidFill>
              </a:rPr>
              <a:t> Basic </a:t>
            </a:r>
            <a:r>
              <a:rPr lang="en-US" b="1" dirty="0" smtClean="0">
                <a:solidFill>
                  <a:srgbClr val="FF33CC"/>
                </a:solidFill>
              </a:rPr>
              <a:t>in Word: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Download the appropriate plug in using the links in the </a:t>
            </a:r>
            <a:r>
              <a:rPr lang="en-US" sz="1200" b="1" i="1" dirty="0" smtClean="0"/>
              <a:t>Format</a:t>
            </a:r>
            <a:r>
              <a:rPr lang="en-US" sz="1200" b="1" dirty="0" smtClean="0"/>
              <a:t> tab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See the </a:t>
            </a:r>
            <a:r>
              <a:rPr lang="en-US" sz="1200" b="1" i="1" dirty="0" smtClean="0"/>
              <a:t>Installation Instructions </a:t>
            </a:r>
            <a:r>
              <a:rPr lang="en-US" sz="1200" b="1" dirty="0" smtClean="0"/>
              <a:t>for different operating systems </a:t>
            </a:r>
            <a:r>
              <a:rPr lang="en-US" sz="1200" b="1" dirty="0" smtClean="0"/>
              <a:t>below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</a:t>
            </a:r>
            <a:r>
              <a:rPr lang="en-US" sz="1200" b="1" dirty="0" smtClean="0"/>
              <a:t> Select your choices for </a:t>
            </a:r>
            <a:r>
              <a:rPr lang="en-US" sz="1200" b="1" i="1" dirty="0" smtClean="0"/>
              <a:t>Bibliographic Styles </a:t>
            </a:r>
            <a:r>
              <a:rPr lang="en-US" sz="1200" b="1" dirty="0" smtClean="0"/>
              <a:t>(see next slide)</a:t>
            </a:r>
            <a:endParaRPr lang="en-US" sz="1200" b="1" dirty="0" smtClean="0"/>
          </a:p>
          <a:p>
            <a:endParaRPr lang="en-US" b="1" dirty="0" smtClean="0">
              <a:solidFill>
                <a:srgbClr val="FF33CC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86600" y="1676400"/>
            <a:ext cx="12192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stCxn id="12" idx="2"/>
          </p:cNvCxnSpPr>
          <p:nvPr/>
        </p:nvCxnSpPr>
        <p:spPr bwMode="auto">
          <a:xfrm flipH="1">
            <a:off x="1828800" y="3657600"/>
            <a:ext cx="3200400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851057" y="4191000"/>
            <a:ext cx="3988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  <a:hlinkClick r:id="rId6"/>
              </a:rPr>
              <a:t>https://www.myendnoteweb.com/EndNoteWeb.html</a:t>
            </a:r>
            <a:r>
              <a:rPr lang="en-US" sz="1200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029200" y="3505200"/>
            <a:ext cx="16764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99529" y="5418664"/>
            <a:ext cx="3810000" cy="5334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3100" y="914400"/>
            <a:ext cx="5778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7848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Cite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While You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 in </a:t>
            </a: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Word 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60900" y="1295400"/>
            <a:ext cx="16764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36900" y="1295400"/>
            <a:ext cx="533400" cy="685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794500" y="1066800"/>
            <a:ext cx="6858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37100" y="2489199"/>
            <a:ext cx="23622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13300" y="3098799"/>
            <a:ext cx="32766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762000"/>
            <a:ext cx="2590800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</a:rPr>
              <a:t>(8) Use </a:t>
            </a:r>
            <a:r>
              <a:rPr lang="en-US" sz="1200" b="1" dirty="0" smtClean="0">
                <a:solidFill>
                  <a:srgbClr val="FF33CC"/>
                </a:solidFill>
              </a:rPr>
              <a:t>the </a:t>
            </a:r>
            <a:r>
              <a:rPr lang="en-US" sz="1200" b="1" i="1" dirty="0" err="1" smtClean="0">
                <a:solidFill>
                  <a:srgbClr val="FF33CC"/>
                </a:solidFill>
              </a:rPr>
              <a:t>EndNote</a:t>
            </a:r>
            <a:r>
              <a:rPr lang="en-US" sz="1200" b="1" i="1" dirty="0" smtClean="0">
                <a:solidFill>
                  <a:srgbClr val="FF33CC"/>
                </a:solidFill>
              </a:rPr>
              <a:t> Basic </a:t>
            </a:r>
            <a:r>
              <a:rPr lang="en-US" sz="1200" b="1" dirty="0" smtClean="0">
                <a:solidFill>
                  <a:srgbClr val="FF33CC"/>
                </a:solidFill>
              </a:rPr>
              <a:t>Cite While You Write plug-in to insert references, and format citations and bibliographies automatically while you write papers in </a:t>
            </a:r>
            <a:r>
              <a:rPr lang="en-US" sz="1200" b="1" i="1" dirty="0" smtClean="0">
                <a:solidFill>
                  <a:srgbClr val="FF33CC"/>
                </a:solidFill>
              </a:rPr>
              <a:t>Word</a:t>
            </a:r>
            <a:r>
              <a:rPr lang="en-US" sz="1200" b="1" dirty="0" smtClean="0">
                <a:solidFill>
                  <a:srgbClr val="FF33CC"/>
                </a:solidFill>
              </a:rPr>
              <a:t>. </a:t>
            </a:r>
            <a:r>
              <a:rPr lang="en-US" sz="1200" dirty="0" smtClean="0">
                <a:solidFill>
                  <a:srgbClr val="FF33CC"/>
                </a:solidFill>
              </a:rPr>
              <a:t> </a:t>
            </a:r>
            <a:endParaRPr lang="en-US" sz="1200" dirty="0" smtClean="0">
              <a:solidFill>
                <a:srgbClr val="FF33CC"/>
              </a:solidFill>
            </a:endParaRPr>
          </a:p>
          <a:p>
            <a:endParaRPr lang="en-US" sz="1050" dirty="0" smtClean="0"/>
          </a:p>
          <a:p>
            <a:r>
              <a:rPr lang="en-US" sz="1050" b="1" dirty="0" smtClean="0"/>
              <a:t>Inserting cited references in your Word document </a:t>
            </a:r>
            <a:endParaRPr lang="en-US" sz="1050" dirty="0" smtClean="0"/>
          </a:p>
          <a:p>
            <a:pPr marL="228600" indent="-228600">
              <a:buAutoNum type="arabicPeriod"/>
            </a:pPr>
            <a:r>
              <a:rPr lang="en-US" sz="1000" dirty="0" smtClean="0"/>
              <a:t>With </a:t>
            </a:r>
            <a:r>
              <a:rPr lang="en-US" sz="1000" dirty="0" smtClean="0"/>
              <a:t>your </a:t>
            </a:r>
            <a:r>
              <a:rPr lang="en-US" sz="1000" i="1" dirty="0" smtClean="0"/>
              <a:t>Word</a:t>
            </a:r>
            <a:r>
              <a:rPr lang="en-US" sz="1000" dirty="0" smtClean="0"/>
              <a:t> document open, place the cursor in the location where you would like the citation to appear </a:t>
            </a:r>
            <a:endParaRPr lang="en-US" sz="1000" dirty="0" smtClean="0"/>
          </a:p>
          <a:p>
            <a:pPr marL="228600" indent="-228600"/>
            <a:endParaRPr lang="en-US" sz="1000" dirty="0" smtClean="0"/>
          </a:p>
          <a:p>
            <a:pPr marL="228600" indent="-228600">
              <a:buFont typeface="+mj-lt"/>
              <a:buAutoNum type="arabicPeriod" startAt="2"/>
            </a:pPr>
            <a:r>
              <a:rPr lang="en-US" sz="1000" dirty="0" smtClean="0"/>
              <a:t>Select</a:t>
            </a:r>
            <a:r>
              <a:rPr lang="en-US" sz="1000" b="1" dirty="0" smtClean="0"/>
              <a:t> </a:t>
            </a:r>
            <a:r>
              <a:rPr lang="en-US" sz="1000" b="1" dirty="0" err="1" smtClean="0"/>
              <a:t>EndNote</a:t>
            </a:r>
            <a:r>
              <a:rPr lang="en-US" sz="1000" b="1" dirty="0" smtClean="0"/>
              <a:t> Web</a:t>
            </a:r>
            <a:r>
              <a:rPr lang="en-US" sz="1000" dirty="0" smtClean="0"/>
              <a:t> at the top of the screen (some </a:t>
            </a:r>
            <a:r>
              <a:rPr lang="en-US" sz="1000" i="1" dirty="0" smtClean="0"/>
              <a:t>Word</a:t>
            </a:r>
            <a:r>
              <a:rPr lang="en-US" sz="1000" dirty="0" smtClean="0"/>
              <a:t> processors will place it under the </a:t>
            </a:r>
            <a:r>
              <a:rPr lang="en-US" sz="1000" b="1" dirty="0" smtClean="0"/>
              <a:t>Tools</a:t>
            </a:r>
            <a:r>
              <a:rPr lang="en-US" sz="1000" dirty="0" smtClean="0"/>
              <a:t> menu)</a:t>
            </a:r>
          </a:p>
          <a:p>
            <a:pPr marL="228600" indent="-228600">
              <a:buAutoNum type="arabicPeriod" startAt="2"/>
            </a:pPr>
            <a:endParaRPr lang="en-US" sz="1000" dirty="0" smtClean="0"/>
          </a:p>
          <a:p>
            <a:pPr marL="228600" indent="-228600">
              <a:buAutoNum type="arabicPeriod" startAt="2"/>
            </a:pPr>
            <a:r>
              <a:rPr lang="en-US" sz="1000" dirty="0" smtClean="0"/>
              <a:t>Click</a:t>
            </a:r>
            <a:r>
              <a:rPr lang="en-US" sz="1000" b="1" dirty="0" smtClean="0"/>
              <a:t> Find Citations</a:t>
            </a:r>
            <a:r>
              <a:rPr lang="en-US" sz="1000" dirty="0" smtClean="0"/>
              <a:t> (this tool searches your entire </a:t>
            </a:r>
            <a:r>
              <a:rPr lang="en-US" sz="1000" i="1" dirty="0" err="1" smtClean="0"/>
              <a:t>EndNote</a:t>
            </a:r>
            <a:r>
              <a:rPr lang="en-US" sz="1000" i="1" dirty="0" smtClean="0"/>
              <a:t> Basic </a:t>
            </a:r>
            <a:r>
              <a:rPr lang="en-US" sz="1000" dirty="0" smtClean="0"/>
              <a:t>library)</a:t>
            </a:r>
          </a:p>
          <a:p>
            <a:pPr marL="228600" indent="-228600">
              <a:buAutoNum type="arabicPeriod" startAt="2"/>
            </a:pPr>
            <a:endParaRPr lang="en-US" sz="1000" dirty="0" smtClean="0"/>
          </a:p>
          <a:p>
            <a:pPr marL="228600" indent="-228600">
              <a:buAutoNum type="arabicPeriod" startAt="2"/>
            </a:pPr>
            <a:r>
              <a:rPr lang="en-US" sz="1000" dirty="0" smtClean="0"/>
              <a:t>Enter </a:t>
            </a:r>
            <a:r>
              <a:rPr lang="en-US" sz="1000" dirty="0" smtClean="0"/>
              <a:t>a search term in the </a:t>
            </a:r>
            <a:r>
              <a:rPr lang="en-US" sz="1000" b="1" dirty="0" smtClean="0"/>
              <a:t>Find Citations</a:t>
            </a:r>
            <a:r>
              <a:rPr lang="en-US" sz="1000" dirty="0" smtClean="0"/>
              <a:t> box to find the citation record to insert. </a:t>
            </a:r>
            <a:endParaRPr lang="en-US" sz="1000" dirty="0" smtClean="0"/>
          </a:p>
          <a:p>
            <a:pPr marL="228600" indent="-228600">
              <a:buAutoNum type="arabicPeriod" startAt="2"/>
            </a:pPr>
            <a:endParaRPr lang="en-US" sz="1000" dirty="0" smtClean="0"/>
          </a:p>
          <a:p>
            <a:pPr marL="228600" indent="-228600">
              <a:buAutoNum type="arabicPeriod" startAt="2"/>
            </a:pPr>
            <a:r>
              <a:rPr lang="en-US" sz="1000" dirty="0" smtClean="0"/>
              <a:t>Click</a:t>
            </a:r>
            <a:r>
              <a:rPr lang="en-US" sz="1000" dirty="0" smtClean="0"/>
              <a:t> </a:t>
            </a:r>
            <a:r>
              <a:rPr lang="en-US" sz="1000" i="1" dirty="0" smtClean="0"/>
              <a:t>Search </a:t>
            </a:r>
            <a:r>
              <a:rPr lang="en-US" sz="1000" dirty="0" smtClean="0"/>
              <a:t>or</a:t>
            </a:r>
            <a:r>
              <a:rPr lang="en-US" sz="1000" i="1" dirty="0" smtClean="0"/>
              <a:t> Find</a:t>
            </a:r>
            <a:endParaRPr lang="en-US" sz="1000" i="1" dirty="0" smtClean="0"/>
          </a:p>
          <a:p>
            <a:pPr marL="228600" indent="-228600">
              <a:buAutoNum type="arabicPeriod" startAt="2"/>
            </a:pPr>
            <a:endParaRPr lang="en-US" sz="1000" dirty="0" smtClean="0"/>
          </a:p>
          <a:p>
            <a:pPr marL="228600" indent="-228600">
              <a:buAutoNum type="arabicPeriod" startAt="2"/>
            </a:pPr>
            <a:r>
              <a:rPr lang="en-US" sz="1000" dirty="0" smtClean="0"/>
              <a:t>Select </a:t>
            </a:r>
            <a:r>
              <a:rPr lang="en-US" sz="1000" dirty="0" smtClean="0"/>
              <a:t>the desired reference. </a:t>
            </a:r>
            <a:r>
              <a:rPr lang="en-US" sz="1000" dirty="0" smtClean="0"/>
              <a:t>More than one record can be selected at any given time - simply hold the Ctrl key while clicking each reference. </a:t>
            </a:r>
          </a:p>
          <a:p>
            <a:pPr marL="228600" indent="-228600">
              <a:buAutoNum type="arabicPeriod" startAt="2"/>
            </a:pPr>
            <a:endParaRPr lang="en-US" sz="1000" dirty="0" smtClean="0"/>
          </a:p>
          <a:p>
            <a:pPr marL="228600" indent="-228600">
              <a:buAutoNum type="arabicPeriod" startAt="2"/>
            </a:pPr>
            <a:r>
              <a:rPr lang="en-US" sz="1000" dirty="0" smtClean="0"/>
              <a:t>Click</a:t>
            </a:r>
            <a:r>
              <a:rPr lang="en-US" sz="1000" dirty="0" smtClean="0"/>
              <a:t> </a:t>
            </a:r>
            <a:r>
              <a:rPr lang="en-US" sz="1000" i="1" dirty="0" smtClean="0"/>
              <a:t>Insert</a:t>
            </a:r>
            <a:r>
              <a:rPr lang="en-US" sz="1000" dirty="0" smtClean="0"/>
              <a:t> 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315200" y="5486400"/>
            <a:ext cx="6858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81000"/>
            <a:ext cx="8763000" cy="420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2846832"/>
            <a:ext cx="2133600" cy="7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00600" y="152400"/>
            <a:ext cx="4343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Cite While You Write</a:t>
            </a: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762000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hlinkClick r:id="rId5"/>
              </a:rPr>
              <a:t>http://libguides.usu.edu/c.php?g=52841&amp;p=339449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81600" y="21336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7732" y="243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67200" y="434340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846320" y="5638800"/>
            <a:ext cx="384048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7200" y="5410200"/>
            <a:ext cx="21336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endCxn id="6" idx="1"/>
          </p:cNvCxnSpPr>
          <p:nvPr/>
        </p:nvCxnSpPr>
        <p:spPr bwMode="auto">
          <a:xfrm flipV="1">
            <a:off x="4572000" y="2324100"/>
            <a:ext cx="609600" cy="1905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>
            <a:endCxn id="7" idx="1"/>
          </p:cNvCxnSpPr>
          <p:nvPr/>
        </p:nvCxnSpPr>
        <p:spPr bwMode="auto">
          <a:xfrm>
            <a:off x="4495800" y="2667000"/>
            <a:ext cx="6519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276600" y="2819400"/>
            <a:ext cx="32766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352800" y="3048000"/>
            <a:ext cx="1550496" cy="1295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38200" y="3429000"/>
            <a:ext cx="76200" cy="1981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8305800" y="3657600"/>
            <a:ext cx="152400" cy="2057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743200" y="3352800"/>
            <a:ext cx="1600200" cy="1828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4267200" y="1295400"/>
            <a:ext cx="16764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57200"/>
          </a:xfrm>
        </p:spPr>
        <p:txBody>
          <a:bodyPr/>
          <a:lstStyle/>
          <a:p>
            <a:r>
              <a:rPr lang="en-US" u="sng" dirty="0" err="1" smtClean="0"/>
              <a:t>Formating</a:t>
            </a:r>
            <a:r>
              <a:rPr lang="en-US" u="sng" dirty="0" smtClean="0"/>
              <a:t> the  Bibliography with </a:t>
            </a:r>
            <a:r>
              <a:rPr lang="en-US" i="1" u="sng" dirty="0" err="1" smtClean="0"/>
              <a:t>EndNote</a:t>
            </a:r>
            <a:r>
              <a:rPr lang="en-US" i="1" u="sng" dirty="0" smtClean="0"/>
              <a:t> Basic</a:t>
            </a:r>
            <a:endParaRPr lang="en-US" i="1" u="sng" dirty="0"/>
          </a:p>
        </p:txBody>
      </p:sp>
      <p:sp>
        <p:nvSpPr>
          <p:cNvPr id="4" name="Rectangle 3"/>
          <p:cNvSpPr/>
          <p:nvPr/>
        </p:nvSpPr>
        <p:spPr>
          <a:xfrm>
            <a:off x="381000" y="52578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hlinkClick r:id="rId3"/>
              </a:rPr>
              <a:t>http</a:t>
            </a:r>
            <a:r>
              <a:rPr lang="en-US" sz="1200" b="1" dirty="0" smtClean="0">
                <a:hlinkClick r:id="rId3"/>
              </a:rPr>
              <a:t>://www.endnote.com/training/tutorials/enweb2/English/EndNote_Web-English/EndNote_Web.asp</a:t>
            </a:r>
            <a:endParaRPr lang="en-US" sz="1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19400" y="638695"/>
            <a:ext cx="6324600" cy="551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990600"/>
            <a:ext cx="2590800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</a:rPr>
              <a:t>(9) Use </a:t>
            </a:r>
            <a:r>
              <a:rPr lang="en-US" sz="1200" b="1" dirty="0" smtClean="0">
                <a:solidFill>
                  <a:srgbClr val="FF33CC"/>
                </a:solidFill>
              </a:rPr>
              <a:t>the </a:t>
            </a:r>
            <a:r>
              <a:rPr lang="en-US" sz="1200" b="1" i="1" dirty="0" err="1" smtClean="0">
                <a:solidFill>
                  <a:srgbClr val="FF33CC"/>
                </a:solidFill>
              </a:rPr>
              <a:t>EndNote</a:t>
            </a:r>
            <a:r>
              <a:rPr lang="en-US" sz="1200" b="1" i="1" dirty="0" smtClean="0">
                <a:solidFill>
                  <a:srgbClr val="FF33CC"/>
                </a:solidFill>
              </a:rPr>
              <a:t> Basic </a:t>
            </a:r>
            <a:r>
              <a:rPr lang="en-US" sz="1200" b="1" dirty="0" smtClean="0">
                <a:solidFill>
                  <a:srgbClr val="FF33CC"/>
                </a:solidFill>
              </a:rPr>
              <a:t>Cite While You Write plug-in to </a:t>
            </a:r>
            <a:r>
              <a:rPr lang="en-US" sz="1200" b="1" dirty="0" smtClean="0">
                <a:solidFill>
                  <a:srgbClr val="FF33CC"/>
                </a:solidFill>
              </a:rPr>
              <a:t>format </a:t>
            </a:r>
            <a:r>
              <a:rPr lang="en-US" sz="1200" b="1" dirty="0" smtClean="0">
                <a:solidFill>
                  <a:srgbClr val="FF33CC"/>
                </a:solidFill>
              </a:rPr>
              <a:t>citations and bibliographies </a:t>
            </a:r>
            <a:r>
              <a:rPr lang="en-US" sz="1200" b="1" dirty="0" smtClean="0">
                <a:solidFill>
                  <a:srgbClr val="FF33CC"/>
                </a:solidFill>
              </a:rPr>
              <a:t>in </a:t>
            </a:r>
            <a:r>
              <a:rPr lang="en-US" sz="1200" b="1" i="1" dirty="0" smtClean="0">
                <a:solidFill>
                  <a:srgbClr val="FF33CC"/>
                </a:solidFill>
              </a:rPr>
              <a:t>Word</a:t>
            </a:r>
            <a:r>
              <a:rPr lang="en-US" sz="1200" b="1" dirty="0" smtClean="0">
                <a:solidFill>
                  <a:srgbClr val="FF33CC"/>
                </a:solidFill>
              </a:rPr>
              <a:t>. </a:t>
            </a:r>
            <a:r>
              <a:rPr lang="en-US" sz="1200" dirty="0" smtClean="0">
                <a:solidFill>
                  <a:srgbClr val="FF33CC"/>
                </a:solidFill>
              </a:rPr>
              <a:t> </a:t>
            </a:r>
            <a:endParaRPr lang="en-US" sz="1200" dirty="0" smtClean="0">
              <a:solidFill>
                <a:srgbClr val="FF33CC"/>
              </a:solidFill>
            </a:endParaRPr>
          </a:p>
          <a:p>
            <a:endParaRPr lang="en-US" sz="1050" dirty="0" smtClean="0"/>
          </a:p>
          <a:p>
            <a:r>
              <a:rPr lang="en-US" sz="1050" b="1" dirty="0" smtClean="0"/>
              <a:t>Inserting cited references in your Word document </a:t>
            </a:r>
            <a:endParaRPr lang="en-US" sz="1050" dirty="0" smtClean="0"/>
          </a:p>
          <a:p>
            <a:pPr marL="228600" indent="-228600"/>
            <a:endParaRPr lang="en-US" sz="10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Select</a:t>
            </a:r>
            <a:r>
              <a:rPr lang="en-US" sz="1000" b="1" dirty="0" smtClean="0"/>
              <a:t> </a:t>
            </a:r>
            <a:r>
              <a:rPr lang="en-US" sz="1000" b="1" dirty="0" err="1" smtClean="0"/>
              <a:t>EndNote</a:t>
            </a:r>
            <a:r>
              <a:rPr lang="en-US" sz="1000" b="1" dirty="0" smtClean="0"/>
              <a:t> </a:t>
            </a:r>
            <a:r>
              <a:rPr lang="en-US" sz="1000" dirty="0" smtClean="0"/>
              <a:t>at </a:t>
            </a:r>
            <a:r>
              <a:rPr lang="en-US" sz="1000" dirty="0" smtClean="0"/>
              <a:t>the top of the screen (some </a:t>
            </a:r>
            <a:r>
              <a:rPr lang="en-US" sz="1000" i="1" dirty="0" smtClean="0"/>
              <a:t>Word</a:t>
            </a:r>
            <a:r>
              <a:rPr lang="en-US" sz="1000" dirty="0" smtClean="0"/>
              <a:t> processors will place it under the </a:t>
            </a:r>
            <a:r>
              <a:rPr lang="en-US" sz="1000" b="1" dirty="0" smtClean="0"/>
              <a:t>Tools</a:t>
            </a:r>
            <a:r>
              <a:rPr lang="en-US" sz="1000" dirty="0" smtClean="0"/>
              <a:t> menu)</a:t>
            </a:r>
          </a:p>
          <a:p>
            <a:pPr marL="228600" indent="-228600">
              <a:buAutoNum type="arabicPeriod"/>
            </a:pPr>
            <a:endParaRPr lang="en-US" sz="1000" dirty="0" smtClean="0"/>
          </a:p>
          <a:p>
            <a:pPr marL="228600" indent="-228600">
              <a:buAutoNum type="arabicPeriod"/>
            </a:pPr>
            <a:r>
              <a:rPr lang="en-US" sz="1000" dirty="0" smtClean="0"/>
              <a:t>Select the style for citations and the bibliography from the pull down menu.</a:t>
            </a:r>
            <a:endParaRPr lang="en-US" sz="1000" dirty="0" smtClean="0"/>
          </a:p>
          <a:p>
            <a:pPr marL="228600" indent="-228600">
              <a:buAutoNum type="arabicPeriod"/>
            </a:pPr>
            <a:endParaRPr lang="en-US" sz="1000" dirty="0" smtClean="0"/>
          </a:p>
          <a:p>
            <a:pPr marL="228600" indent="-228600">
              <a:buAutoNum type="arabicPeriod"/>
            </a:pPr>
            <a:r>
              <a:rPr lang="en-US" sz="1000" dirty="0" smtClean="0"/>
              <a:t>Click on </a:t>
            </a:r>
            <a:r>
              <a:rPr lang="en-US" sz="1000" i="1" dirty="0" smtClean="0"/>
              <a:t>Update Citations and Bibliography.</a:t>
            </a:r>
            <a:r>
              <a:rPr lang="en-US" sz="1000" dirty="0" smtClean="0"/>
              <a:t> </a:t>
            </a:r>
            <a:endParaRPr lang="en-US" sz="1000" dirty="0" smtClean="0"/>
          </a:p>
          <a:p>
            <a:pPr marL="228600" indent="-228600"/>
            <a:endParaRPr lang="en-US" sz="1000" dirty="0" smtClean="0"/>
          </a:p>
        </p:txBody>
      </p:sp>
      <p:sp>
        <p:nvSpPr>
          <p:cNvPr id="7" name="Oval 6"/>
          <p:cNvSpPr/>
          <p:nvPr/>
        </p:nvSpPr>
        <p:spPr bwMode="auto">
          <a:xfrm>
            <a:off x="4190997" y="1092201"/>
            <a:ext cx="1219203" cy="203199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71800" y="3505200"/>
            <a:ext cx="5486400" cy="990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962400" y="3352800"/>
            <a:ext cx="139700" cy="1524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397" y="1295400"/>
            <a:ext cx="1676403" cy="228599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781797" y="880532"/>
            <a:ext cx="838203" cy="245534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Intermediate Lab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447800"/>
            <a:ext cx="83058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An Exercise in Reference Management and Use</a:t>
            </a:r>
          </a:p>
          <a:p>
            <a:pPr eaLnBrk="1" hangingPunct="1"/>
            <a:endParaRPr lang="en-US" b="1" dirty="0" smtClean="0"/>
          </a:p>
          <a:p>
            <a:pPr algn="l" eaLnBrk="1" hangingPunct="1"/>
            <a:r>
              <a:rPr lang="en-US" sz="1800" u="sng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Use Google Scholar to find: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 physics related article by an author with your last name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An article in American Journal of Physics related to this topic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An article from within the last 2 years related to this topic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An article from before you were born related to this topic</a:t>
            </a:r>
          </a:p>
          <a:p>
            <a:pPr algn="l" eaLnBrk="1" hangingPunct="1"/>
            <a:endParaRPr lang="en-US" sz="1600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en-US" sz="1800" u="sng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Use Google Scholar and </a:t>
            </a:r>
            <a:r>
              <a:rPr lang="en-US" sz="1800" u="sng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EndNote</a:t>
            </a:r>
            <a:r>
              <a:rPr lang="en-US" sz="1800" u="sng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to: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Use 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Google Scholar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save citations to these 4 articles in </a:t>
            </a:r>
            <a:r>
              <a:rPr lang="en-US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EndNote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Basic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Write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sort paragraph about the physics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topic in 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Use </a:t>
            </a:r>
            <a:r>
              <a:rPr lang="en-US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EndNote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Cite-While-You-Write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provide citations for your paragraph.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Use </a:t>
            </a:r>
            <a:r>
              <a:rPr lang="en-US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EndNote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a bibliography for your paragraph using the AIP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Style.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Save your Word file as a PDF file, with a filename LastnameFirstInitial_Endnote.pdf (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e.g.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DennisonJ_EndNote.pdf).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en-US" sz="1600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57400"/>
            <a:ext cx="6048375" cy="4048125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28601"/>
            <a:ext cx="861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Intermediate Lab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 3870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2954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An </a:t>
            </a:r>
            <a:r>
              <a:rPr lang="en-US" b="1" dirty="0" smtClean="0">
                <a:solidFill>
                  <a:srgbClr val="C00000"/>
                </a:solidFill>
              </a:rPr>
              <a:t>Example of an Exercise </a:t>
            </a:r>
            <a:r>
              <a:rPr lang="en-US" b="1" dirty="0" smtClean="0">
                <a:solidFill>
                  <a:srgbClr val="C00000"/>
                </a:solidFill>
              </a:rPr>
              <a:t>in Reference Management and Use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9144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EndNote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Desktop</a:t>
            </a:r>
            <a:r>
              <a:rPr lang="en-US" i="1" dirty="0" smtClean="0"/>
              <a:t> </a:t>
            </a:r>
            <a:r>
              <a:rPr lang="en-US" dirty="0" smtClean="0"/>
              <a:t>is a software program that program that stores and organizes citations, and enables you to import citations directly into a </a:t>
            </a:r>
            <a:r>
              <a:rPr lang="en-US" i="1" dirty="0" smtClean="0"/>
              <a:t>Word</a:t>
            </a:r>
            <a:r>
              <a:rPr lang="en-US" dirty="0" smtClean="0"/>
              <a:t> document.  This extended version is expensive and note necessary.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C00000"/>
                </a:solidFill>
              </a:rPr>
              <a:t>Endnote Basic </a:t>
            </a:r>
            <a:r>
              <a:rPr lang="en-US" dirty="0" smtClean="0"/>
              <a:t>is a </a:t>
            </a:r>
            <a:r>
              <a:rPr lang="en-US" b="1" i="1" dirty="0" smtClean="0">
                <a:solidFill>
                  <a:srgbClr val="7030A0"/>
                </a:solidFill>
              </a:rPr>
              <a:t>free</a:t>
            </a:r>
            <a:r>
              <a:rPr lang="en-US" dirty="0" smtClean="0"/>
              <a:t> version of this software accessible to USU students, with almost all of the functionality of the main program.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345418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Create </a:t>
            </a:r>
            <a:r>
              <a:rPr lang="en-US" sz="1600" dirty="0" smtClean="0"/>
              <a:t>a Citation </a:t>
            </a:r>
            <a:r>
              <a:rPr lang="en-US" sz="1600" dirty="0" smtClean="0"/>
              <a:t>Library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Stores and organizes figures and  equations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Can link </a:t>
            </a:r>
            <a:r>
              <a:rPr lang="en-US" sz="1600" dirty="0" smtClean="0"/>
              <a:t>papers </a:t>
            </a:r>
            <a:r>
              <a:rPr lang="en-US" sz="1600" dirty="0" smtClean="0"/>
              <a:t>to citations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Can search bibliographic databases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76400" y="304800"/>
            <a:ext cx="6590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0033CC"/>
                </a:solidFill>
              </a:rPr>
              <a:t>Introduction to </a:t>
            </a:r>
            <a:r>
              <a:rPr lang="en-US" sz="2400" b="1" u="sng" dirty="0" err="1" smtClean="0">
                <a:solidFill>
                  <a:srgbClr val="0033CC"/>
                </a:solidFill>
              </a:rPr>
              <a:t>EndNote</a:t>
            </a:r>
            <a:r>
              <a:rPr lang="en-US" sz="2400" b="1" u="sng" dirty="0" smtClean="0">
                <a:solidFill>
                  <a:srgbClr val="0033CC"/>
                </a:solidFill>
              </a:rPr>
              <a:t> and </a:t>
            </a:r>
            <a:r>
              <a:rPr lang="en-US" sz="2400" b="1" u="sng" dirty="0" err="1" smtClean="0">
                <a:solidFill>
                  <a:srgbClr val="0033CC"/>
                </a:solidFill>
              </a:rPr>
              <a:t>EndNote</a:t>
            </a:r>
            <a:r>
              <a:rPr lang="en-US" sz="2400" b="1" u="sng" dirty="0" smtClean="0">
                <a:solidFill>
                  <a:srgbClr val="0033CC"/>
                </a:solidFill>
              </a:rPr>
              <a:t> Basic</a:t>
            </a:r>
            <a:endParaRPr lang="en-US" sz="2400" b="1" u="sng" dirty="0">
              <a:solidFill>
                <a:srgbClr val="00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5638800"/>
            <a:ext cx="3008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hlinkClick r:id="rId3"/>
              </a:rPr>
              <a:t>http://www.endnote.com/training/</a:t>
            </a:r>
            <a:endParaRPr lang="en-US" sz="14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410200" y="5181600"/>
            <a:ext cx="3510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hlinkClick r:id="rId4"/>
              </a:rPr>
              <a:t>http://libguides.usu.edu/EndNoteBasic</a:t>
            </a:r>
            <a:r>
              <a:rPr lang="en-US" sz="1400" b="1" dirty="0" smtClean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3984" y="5178623"/>
            <a:ext cx="4599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  <a:hlinkClick r:id="rId5"/>
              </a:rPr>
              <a:t>https://www.myendnoteweb.com/EndNoteWeb.html</a:t>
            </a:r>
            <a:r>
              <a:rPr lang="en-US" sz="1400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0200" y="47244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Tutorials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47244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Log On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333625"/>
            <a:ext cx="2800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990600"/>
            <a:ext cx="2190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51816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Comparing </a:t>
            </a:r>
            <a:r>
              <a:rPr kumimoji="0" lang="en-US" sz="2400" b="1" i="1" u="sng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Desktop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  <a:r>
              <a:rPr kumimoji="0" lang="en-US" sz="2400" b="1" i="1" u="sng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724400" cy="445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"/>
            <a:ext cx="346624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14400" y="990600"/>
            <a:ext cx="3406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5"/>
              </a:rPr>
              <a:t>http://endnote.com/product-details/basic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76200"/>
            <a:ext cx="8763000" cy="533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 the USU Library Home</a:t>
            </a: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 Page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838200"/>
            <a:ext cx="76099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0" y="6858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This page provides an up to date link to the USU library resources tailored to these classes!</a:t>
            </a:r>
          </a:p>
          <a:p>
            <a:r>
              <a:rPr lang="en-US" sz="1200" dirty="0" smtClean="0">
                <a:hlinkClick r:id="rId4"/>
              </a:rPr>
              <a:t>http://libguides.usu.edu/content.php?pid=246165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89916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Using </a:t>
            </a:r>
            <a:r>
              <a:rPr kumimoji="0" lang="en-US" sz="2400" b="1" i="1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Basic 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 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USU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7333" y="1447800"/>
            <a:ext cx="8299467" cy="472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38200" y="7620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This page provides an up to date link to the USU library resources for using </a:t>
            </a:r>
            <a:r>
              <a:rPr lang="en-US" sz="1200" b="1" i="1" dirty="0" err="1" smtClean="0">
                <a:solidFill>
                  <a:srgbClr val="C00000"/>
                </a:solidFill>
              </a:rPr>
              <a:t>EndNote</a:t>
            </a:r>
            <a:r>
              <a:rPr lang="en-US" sz="1200" b="1" i="1" dirty="0" smtClean="0">
                <a:solidFill>
                  <a:srgbClr val="C00000"/>
                </a:solidFill>
              </a:rPr>
              <a:t> Basic</a:t>
            </a:r>
          </a:p>
          <a:p>
            <a:pPr lvl="0" eaLnBrk="1" hangingPunct="1"/>
            <a:r>
              <a:rPr lang="en-US" sz="1200" dirty="0" smtClean="0">
                <a:ea typeface="Times New Roman" pitchFamily="18" charset="0"/>
                <a:cs typeface="Times New Roman" pitchFamily="18" charset="0"/>
                <a:hlinkClick r:id="rId4"/>
              </a:rPr>
              <a:t>http://libguides.usu.edu/EndNoteBasic</a:t>
            </a:r>
            <a:endParaRPr lang="en-US" sz="1200" dirty="0" smtClean="0"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04800" y="2133600"/>
            <a:ext cx="762000" cy="5334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60198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Creating an Account for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7620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srgbClr val="FF33CC"/>
                </a:solidFill>
              </a:rPr>
              <a:t>(1) Begin on the USU </a:t>
            </a:r>
            <a:r>
              <a:rPr lang="en-US" sz="1400" b="1" i="1" dirty="0" err="1" smtClean="0">
                <a:solidFill>
                  <a:srgbClr val="FF33CC"/>
                </a:solidFill>
              </a:rPr>
              <a:t>EndNote</a:t>
            </a:r>
            <a:r>
              <a:rPr lang="en-US" sz="1400" b="1" i="1" dirty="0" smtClean="0">
                <a:solidFill>
                  <a:srgbClr val="FF33CC"/>
                </a:solidFill>
              </a:rPr>
              <a:t> Basic </a:t>
            </a:r>
            <a:r>
              <a:rPr lang="en-US" sz="1400" b="1" dirty="0" smtClean="0">
                <a:solidFill>
                  <a:srgbClr val="FF33CC"/>
                </a:solidFill>
              </a:rPr>
              <a:t>home page </a:t>
            </a:r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3"/>
              </a:rPr>
              <a:t>http://libguides.usu.edu/EndNoteBasic</a:t>
            </a:r>
            <a:endParaRPr lang="en-US" sz="2000" dirty="0" smtClean="0">
              <a:cs typeface="Arial" pitchFamily="34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screen"/>
          <a:srcRect r="67024" b="1616"/>
          <a:stretch>
            <a:fillRect/>
          </a:stretch>
        </p:blipFill>
        <p:spPr bwMode="auto">
          <a:xfrm>
            <a:off x="234933" y="1447800"/>
            <a:ext cx="2736867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43400" y="15240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</a:rPr>
              <a:t>(2) Create an </a:t>
            </a:r>
            <a:r>
              <a:rPr lang="en-US" sz="1400" b="1" i="1" dirty="0" err="1" smtClean="0">
                <a:solidFill>
                  <a:srgbClr val="FF33CC"/>
                </a:solidFill>
              </a:rPr>
              <a:t>EndNote</a:t>
            </a:r>
            <a:r>
              <a:rPr lang="en-US" sz="1400" b="1" dirty="0" smtClean="0">
                <a:solidFill>
                  <a:srgbClr val="FF33CC"/>
                </a:solidFill>
              </a:rPr>
              <a:t> account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 Select “create and account”.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 Enter your preferred email and a new password specifically for your </a:t>
            </a:r>
            <a:r>
              <a:rPr lang="en-US" sz="1400" b="1" i="1" dirty="0" err="1" smtClean="0"/>
              <a:t>EndNote</a:t>
            </a:r>
            <a:r>
              <a:rPr lang="en-US" sz="1400" b="1" i="1" dirty="0" smtClean="0"/>
              <a:t> Basic</a:t>
            </a:r>
            <a:r>
              <a:rPr lang="en-US" sz="1400" b="1" dirty="0" smtClean="0"/>
              <a:t> account.</a:t>
            </a:r>
            <a:endParaRPr lang="en-US" sz="1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28600"/>
            <a:ext cx="2800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76200" y="4038600"/>
            <a:ext cx="2895600" cy="1752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0"/>
            <a:ext cx="3472988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2819400" y="4343400"/>
            <a:ext cx="1524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5181600" y="3733800"/>
            <a:ext cx="1447800" cy="5334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4953000" y="2438400"/>
            <a:ext cx="304800" cy="1447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5155857" y="2743200"/>
            <a:ext cx="3988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  <a:hlinkClick r:id="rId7"/>
              </a:rPr>
              <a:t>https://www.myendnoteweb.com/EndNoteWeb.html</a:t>
            </a:r>
            <a:r>
              <a:rPr lang="en-US" sz="1200" b="1" dirty="0" smtClean="0">
                <a:solidFill>
                  <a:srgbClr val="FF33CC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screen"/>
          <a:srcRect r="32358"/>
          <a:stretch>
            <a:fillRect/>
          </a:stretch>
        </p:blipFill>
        <p:spPr bwMode="auto">
          <a:xfrm>
            <a:off x="457200" y="1219200"/>
            <a:ext cx="46482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5105400" y="4267200"/>
            <a:ext cx="2895600" cy="609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1440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Setting 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Google Scholar 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Work with </a:t>
            </a:r>
            <a:r>
              <a:rPr kumimoji="0" lang="en-US" sz="2400" b="1" i="1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 flipH="1">
            <a:off x="4648200" y="4572000"/>
            <a:ext cx="4572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533400" y="7620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(3) Set up </a:t>
            </a:r>
            <a:r>
              <a:rPr lang="en-US" b="1" i="1" dirty="0" smtClean="0">
                <a:solidFill>
                  <a:srgbClr val="FF33CC"/>
                </a:solidFill>
              </a:rPr>
              <a:t>Goggle Scholar </a:t>
            </a:r>
            <a:r>
              <a:rPr lang="en-US" b="1" dirty="0" smtClean="0">
                <a:solidFill>
                  <a:srgbClr val="FF33CC"/>
                </a:solidFill>
              </a:rPr>
              <a:t>to </a:t>
            </a:r>
            <a:r>
              <a:rPr lang="en-US" b="1" dirty="0" smtClean="0">
                <a:solidFill>
                  <a:srgbClr val="FF33CC"/>
                </a:solidFill>
              </a:rPr>
              <a:t>work </a:t>
            </a:r>
            <a:r>
              <a:rPr lang="en-US" b="1" dirty="0" smtClean="0">
                <a:solidFill>
                  <a:srgbClr val="FF33CC"/>
                </a:solidFill>
              </a:rPr>
              <a:t>with </a:t>
            </a:r>
            <a:r>
              <a:rPr lang="en-US" b="1" i="1" dirty="0" err="1" smtClean="0">
                <a:solidFill>
                  <a:srgbClr val="FF33CC"/>
                </a:solidFill>
              </a:rPr>
              <a:t>EndNote</a:t>
            </a:r>
            <a:r>
              <a:rPr lang="en-US" b="1" i="1" dirty="0" smtClean="0">
                <a:solidFill>
                  <a:srgbClr val="FF33CC"/>
                </a:solidFill>
              </a:rPr>
              <a:t> Basic</a:t>
            </a:r>
            <a:r>
              <a:rPr lang="en-US" b="1" dirty="0" smtClean="0">
                <a:solidFill>
                  <a:srgbClr val="FF33CC"/>
                </a:solidFill>
              </a:rPr>
              <a:t>.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6400" y="4284091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33CC"/>
                </a:solidFill>
              </a:rPr>
              <a:t>Import to </a:t>
            </a:r>
            <a:r>
              <a:rPr lang="en-US" b="1" dirty="0" err="1" smtClean="0">
                <a:solidFill>
                  <a:srgbClr val="FF33CC"/>
                </a:solidFill>
              </a:rPr>
              <a:t>RefMan</a:t>
            </a:r>
            <a:r>
              <a:rPr lang="en-US" b="1" dirty="0" smtClean="0">
                <a:solidFill>
                  <a:srgbClr val="FF33CC"/>
                </a:solidFill>
              </a:rPr>
              <a:t> or </a:t>
            </a:r>
            <a:r>
              <a:rPr lang="en-US" b="1" dirty="0" err="1" smtClean="0">
                <a:solidFill>
                  <a:srgbClr val="FF33CC"/>
                </a:solidFill>
              </a:rPr>
              <a:t>EndNote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" y="1219200"/>
            <a:ext cx="4648200" cy="4572000"/>
          </a:xfrm>
          <a:prstGeom prst="rect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5638800"/>
            <a:ext cx="4114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Video tutorial </a:t>
            </a:r>
            <a:r>
              <a:rPr lang="en-US" sz="1200" b="1" dirty="0" smtClean="0">
                <a:hlinkClick r:id="rId4"/>
              </a:rPr>
              <a:t>https://www.youtube.com/watch?v=35t9RB8G558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590800"/>
            <a:ext cx="1724025" cy="25908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1"/>
            <a:ext cx="688140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5638800" y="5257800"/>
            <a:ext cx="2895600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296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Importing Articles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Google Scholar </a:t>
            </a:r>
            <a:r>
              <a:rPr lang="en-US" sz="2400" b="1" u="sng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</a:t>
            </a:r>
            <a:r>
              <a:rPr kumimoji="0" lang="en-US" sz="2400" b="1" i="1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/>
          <p:cNvCxnSpPr>
            <a:stCxn id="10" idx="5"/>
            <a:endCxn id="12" idx="1"/>
          </p:cNvCxnSpPr>
          <p:nvPr/>
        </p:nvCxnSpPr>
        <p:spPr bwMode="auto">
          <a:xfrm>
            <a:off x="4774452" y="3841563"/>
            <a:ext cx="1288399" cy="1550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5943600" y="54102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33CC"/>
                </a:solidFill>
              </a:rPr>
              <a:t>Import to </a:t>
            </a:r>
            <a:r>
              <a:rPr lang="en-US" b="1" dirty="0" err="1" smtClean="0">
                <a:solidFill>
                  <a:srgbClr val="FF33CC"/>
                </a:solidFill>
              </a:rPr>
              <a:t>RefMan</a:t>
            </a:r>
            <a:endParaRPr lang="en-US" b="1" dirty="0" smtClean="0">
              <a:solidFill>
                <a:srgbClr val="FF33CC"/>
              </a:solidFill>
            </a:endParaRPr>
          </a:p>
          <a:p>
            <a:pPr algn="ctr"/>
            <a:r>
              <a:rPr lang="en-US" b="1" dirty="0" smtClean="0">
                <a:solidFill>
                  <a:srgbClr val="FF33CC"/>
                </a:solidFill>
              </a:rPr>
              <a:t>or </a:t>
            </a:r>
            <a:r>
              <a:rPr lang="en-US" b="1" dirty="0" err="1" smtClean="0">
                <a:solidFill>
                  <a:srgbClr val="FF33CC"/>
                </a:solidFill>
              </a:rPr>
              <a:t>EndNote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4958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</a:rPr>
              <a:t>(4)  Collect reference files for import into </a:t>
            </a:r>
            <a:r>
              <a:rPr lang="en-US" sz="1200" b="1" i="1" dirty="0" err="1" smtClean="0">
                <a:solidFill>
                  <a:srgbClr val="FF33CC"/>
                </a:solidFill>
              </a:rPr>
              <a:t>EndNote</a:t>
            </a:r>
            <a:r>
              <a:rPr lang="en-US" sz="1200" b="1" i="1" dirty="0" smtClean="0">
                <a:solidFill>
                  <a:srgbClr val="FF33CC"/>
                </a:solidFill>
              </a:rPr>
              <a:t> Basic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After performing a search </a:t>
            </a:r>
            <a:r>
              <a:rPr lang="en-US" sz="1200" b="1" i="1" dirty="0" smtClean="0"/>
              <a:t>on Google Scholar </a:t>
            </a:r>
            <a:r>
              <a:rPr lang="en-US" sz="1200" b="1" dirty="0" smtClean="0"/>
              <a:t>click on the "Import into </a:t>
            </a:r>
            <a:r>
              <a:rPr lang="en-US" sz="1200" b="1" dirty="0" err="1" smtClean="0"/>
              <a:t>RefMan</a:t>
            </a:r>
            <a:r>
              <a:rPr lang="en-US" sz="1200" b="1" dirty="0" smtClean="0"/>
              <a:t>“ or “Import to </a:t>
            </a:r>
            <a:r>
              <a:rPr lang="en-US" sz="1200" b="1" dirty="0" err="1" smtClean="0"/>
              <a:t>EndNote</a:t>
            </a:r>
            <a:r>
              <a:rPr lang="en-US" sz="1200" b="1" dirty="0" smtClean="0"/>
              <a:t>” link to import the reference you want.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This will download a </a:t>
            </a:r>
            <a:r>
              <a:rPr lang="en-US" sz="1200" b="1" dirty="0" err="1" smtClean="0"/>
              <a:t>RefMan</a:t>
            </a:r>
            <a:r>
              <a:rPr lang="en-US" sz="1200" b="1" dirty="0" smtClean="0"/>
              <a:t> file (file type .RIS) or </a:t>
            </a:r>
            <a:r>
              <a:rPr lang="en-US" sz="1200" b="1" dirty="0" err="1" smtClean="0"/>
              <a:t>EndNote</a:t>
            </a:r>
            <a:r>
              <a:rPr lang="en-US" sz="1200" b="1" dirty="0" smtClean="0"/>
              <a:t> file (file type .ENW). Collect these files in a temporary directory to upload </a:t>
            </a:r>
            <a:r>
              <a:rPr lang="en-US" sz="1200" b="1" dirty="0" smtClean="0"/>
              <a:t>into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</a:t>
            </a:r>
            <a:r>
              <a:rPr lang="en-US" sz="1200" b="1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  Alternately, when you are presented with a window asking if you want to "Open" or "Save" the file, choose to Save the file.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733800" y="3581400"/>
            <a:ext cx="12192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705600" y="4800600"/>
            <a:ext cx="6096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0"/>
            <a:ext cx="3505200" cy="308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3048000" y="4267200"/>
            <a:ext cx="2286000" cy="685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1440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Importing Search Results </a:t>
            </a:r>
            <a:r>
              <a:rPr kumimoji="0" lang="en-US" sz="20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</a:t>
            </a:r>
            <a:r>
              <a:rPr kumimoji="0" lang="en-US" sz="20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Google Scholar </a:t>
            </a:r>
            <a:r>
              <a:rPr kumimoji="0" lang="en-US" sz="20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into </a:t>
            </a:r>
            <a:r>
              <a:rPr kumimoji="0" lang="en-US" sz="2000" b="1" i="1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0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</a:t>
            </a:r>
            <a:endParaRPr kumimoji="0" lang="en-US" sz="2000" b="1" i="1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257800" y="2819400"/>
            <a:ext cx="9144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3124200" y="435358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33CC"/>
                </a:solidFill>
              </a:rPr>
              <a:t>Import from </a:t>
            </a:r>
            <a:r>
              <a:rPr lang="en-US" sz="1400" b="1" dirty="0" err="1" smtClean="0">
                <a:solidFill>
                  <a:srgbClr val="FF33CC"/>
                </a:solidFill>
              </a:rPr>
              <a:t>RefMan</a:t>
            </a:r>
            <a:r>
              <a:rPr lang="en-US" sz="1400" b="1" dirty="0" smtClean="0">
                <a:solidFill>
                  <a:srgbClr val="FF33CC"/>
                </a:solidFill>
              </a:rPr>
              <a:t> or </a:t>
            </a:r>
            <a:r>
              <a:rPr lang="en-US" sz="1400" b="1" dirty="0" err="1" smtClean="0">
                <a:solidFill>
                  <a:srgbClr val="FF33CC"/>
                </a:solidFill>
              </a:rPr>
              <a:t>EndNote</a:t>
            </a:r>
            <a:r>
              <a:rPr lang="en-US" sz="1400" b="1" dirty="0" smtClean="0">
                <a:solidFill>
                  <a:srgbClr val="FF33CC"/>
                </a:solidFill>
              </a:rPr>
              <a:t> files</a:t>
            </a:r>
            <a:endParaRPr lang="en-US" sz="1400" b="1" dirty="0">
              <a:solidFill>
                <a:srgbClr val="FF33CC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438400"/>
            <a:ext cx="1219200" cy="1832168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762000"/>
            <a:ext cx="2819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</a:rPr>
              <a:t>(5)  Follow these steps to import search results into </a:t>
            </a:r>
            <a:r>
              <a:rPr lang="en-US" sz="1400" b="1" i="1" dirty="0" err="1" smtClean="0">
                <a:solidFill>
                  <a:srgbClr val="FF33CC"/>
                </a:solidFill>
              </a:rPr>
              <a:t>EndNote</a:t>
            </a:r>
            <a:r>
              <a:rPr lang="en-US" sz="1400" b="1" i="1" dirty="0" smtClean="0">
                <a:solidFill>
                  <a:srgbClr val="FF33CC"/>
                </a:solidFill>
              </a:rPr>
              <a:t> Basic</a:t>
            </a:r>
            <a:r>
              <a:rPr lang="en-US" sz="1400" b="1" dirty="0" smtClean="0">
                <a:solidFill>
                  <a:srgbClr val="FF33CC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Log into your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 </a:t>
            </a:r>
            <a:r>
              <a:rPr lang="en-US" sz="1200" b="1" dirty="0" smtClean="0"/>
              <a:t>account 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In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</a:t>
            </a:r>
            <a:r>
              <a:rPr lang="en-US" sz="1200" b="1" dirty="0" smtClean="0"/>
              <a:t>, click on </a:t>
            </a:r>
            <a:r>
              <a:rPr lang="en-US" sz="1200" b="1" i="1" dirty="0" smtClean="0"/>
              <a:t>Collect/Import Reference</a:t>
            </a:r>
            <a:r>
              <a:rPr lang="en-US" sz="1200" b="1" dirty="0" smtClean="0"/>
              <a:t> </a:t>
            </a:r>
            <a:r>
              <a:rPr lang="en-US" sz="1200" b="1" dirty="0" smtClean="0"/>
              <a:t>in </a:t>
            </a:r>
            <a:r>
              <a:rPr lang="en-US" sz="1200" b="1" dirty="0" smtClean="0"/>
              <a:t>the </a:t>
            </a:r>
            <a:r>
              <a:rPr lang="en-US" sz="1200" b="1" i="1" dirty="0" smtClean="0"/>
              <a:t>Import</a:t>
            </a:r>
            <a:r>
              <a:rPr lang="en-US" sz="1200" b="1" dirty="0" smtClean="0"/>
              <a:t> window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Select the .RIS or .ENW file you downloaded from your temporary by clicking on the </a:t>
            </a:r>
            <a:r>
              <a:rPr lang="en-US" sz="1200" b="1" i="1" dirty="0" smtClean="0"/>
              <a:t>Choose File </a:t>
            </a:r>
            <a:r>
              <a:rPr lang="en-US" sz="1200" b="1" dirty="0" smtClean="0"/>
              <a:t>button.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In the dropdown for </a:t>
            </a:r>
            <a:r>
              <a:rPr lang="en-US" sz="1200" b="1" i="1" dirty="0" smtClean="0"/>
              <a:t>Import Option</a:t>
            </a:r>
            <a:r>
              <a:rPr lang="en-US" sz="1200" b="1" dirty="0" smtClean="0"/>
              <a:t>, choose "</a:t>
            </a:r>
            <a:r>
              <a:rPr lang="en-US" sz="1200" b="1" dirty="0" err="1" smtClean="0"/>
              <a:t>RefMan</a:t>
            </a:r>
            <a:r>
              <a:rPr lang="en-US" sz="1200" b="1" dirty="0" smtClean="0"/>
              <a:t> (RIS)“ or  “</a:t>
            </a:r>
            <a:r>
              <a:rPr lang="en-US" sz="1200" b="1" dirty="0" err="1" smtClean="0"/>
              <a:t>EndNote</a:t>
            </a:r>
            <a:r>
              <a:rPr lang="en-US" sz="1200" b="1" dirty="0" smtClean="0"/>
              <a:t> Import”.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Select the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 </a:t>
            </a:r>
            <a:r>
              <a:rPr lang="en-US" sz="1200" b="1" dirty="0" smtClean="0"/>
              <a:t>reference folder  to import </a:t>
            </a:r>
            <a:r>
              <a:rPr lang="en-US" sz="1200" b="1" i="1" dirty="0" smtClean="0"/>
              <a:t>To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Click the </a:t>
            </a:r>
            <a:r>
              <a:rPr lang="en-US" sz="1200" b="1" i="1" dirty="0" smtClean="0"/>
              <a:t>Import</a:t>
            </a:r>
            <a:r>
              <a:rPr lang="en-US" sz="1200" b="1" dirty="0" smtClean="0"/>
              <a:t> button and your references will be imported into the specified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 </a:t>
            </a:r>
            <a:r>
              <a:rPr lang="en-US" sz="1200" b="1" dirty="0" smtClean="0"/>
              <a:t>folder.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Repeat this process for each new file.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A52A2"/>
                </a:solidFill>
              </a:rPr>
              <a:t>  Aside: You may have to add “</a:t>
            </a:r>
            <a:r>
              <a:rPr lang="en-US" sz="1200" b="1" dirty="0" err="1" smtClean="0">
                <a:solidFill>
                  <a:srgbClr val="0A52A2"/>
                </a:solidFill>
              </a:rPr>
              <a:t>EndNote</a:t>
            </a:r>
            <a:r>
              <a:rPr lang="en-US" sz="1200" b="1" dirty="0" smtClean="0">
                <a:solidFill>
                  <a:srgbClr val="0A52A2"/>
                </a:solidFill>
              </a:rPr>
              <a:t> Import” as an option using the </a:t>
            </a:r>
            <a:r>
              <a:rPr lang="en-US" sz="1200" b="1" i="1" dirty="0" smtClean="0">
                <a:solidFill>
                  <a:srgbClr val="0A52A2"/>
                </a:solidFill>
              </a:rPr>
              <a:t>Select Favorites </a:t>
            </a:r>
            <a:r>
              <a:rPr lang="en-US" sz="1200" b="1" dirty="0" smtClean="0">
                <a:solidFill>
                  <a:srgbClr val="0A52A2"/>
                </a:solidFill>
              </a:rPr>
              <a:t>button.</a:t>
            </a:r>
            <a:endParaRPr lang="en-US" sz="1200" b="1" dirty="0">
              <a:solidFill>
                <a:srgbClr val="0A52A2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962400"/>
            <a:ext cx="3100992" cy="2170144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endCxn id="20" idx="0"/>
          </p:cNvCxnSpPr>
          <p:nvPr/>
        </p:nvCxnSpPr>
        <p:spPr bwMode="auto">
          <a:xfrm>
            <a:off x="6781800" y="3733800"/>
            <a:ext cx="636096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4953000" y="533400"/>
            <a:ext cx="3988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  <a:hlinkClick r:id="rId6"/>
              </a:rPr>
              <a:t>https://www.myendnoteweb.com/EndNoteWeb.html</a:t>
            </a:r>
            <a:r>
              <a:rPr lang="en-US" sz="1200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791200" y="1524000"/>
            <a:ext cx="9144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781800" y="1752600"/>
            <a:ext cx="9906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172200" y="2895600"/>
            <a:ext cx="7620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10400" y="3124200"/>
            <a:ext cx="10668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547535"/>
            <a:ext cx="6858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257800" y="3124200"/>
            <a:ext cx="17526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867400" y="3378201"/>
            <a:ext cx="1447800" cy="1524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HYX 2710 Template">
  <a:themeElements>
    <a:clrScheme name="PHYX 271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YX 2710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HYX 271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13109</TotalTime>
  <Words>1147</Words>
  <Application>Microsoft Office PowerPoint</Application>
  <PresentationFormat>On-screen Show (4:3)</PresentationFormat>
  <Paragraphs>163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PHYX 2710 Template</vt:lpstr>
      <vt:lpstr>Intermediate Lab  PHYS 3870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Formating the  Bibliography with EndNote Basic</vt:lpstr>
      <vt:lpstr>Intermediate Lab  PHYS 3870</vt:lpstr>
      <vt:lpstr>Slide 19</vt:lpstr>
    </vt:vector>
  </TitlesOfParts>
  <Company>Physics Department 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Modern Physics  PHYX 2710</dc:title>
  <dc:creator>JR Dennison</dc:creator>
  <cp:lastModifiedBy>JR Dennison</cp:lastModifiedBy>
  <cp:revision>114</cp:revision>
  <dcterms:created xsi:type="dcterms:W3CDTF">2004-08-23T18:11:05Z</dcterms:created>
  <dcterms:modified xsi:type="dcterms:W3CDTF">2015-10-10T17:56:09Z</dcterms:modified>
</cp:coreProperties>
</file>