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554" r:id="rId2"/>
    <p:sldId id="551" r:id="rId3"/>
    <p:sldId id="552" r:id="rId4"/>
    <p:sldId id="553" r:id="rId5"/>
  </p:sldIdLst>
  <p:sldSz cx="9144000" cy="6858000" type="screen4x3"/>
  <p:notesSz cx="9383713" cy="7077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CC99"/>
    <a:srgbClr val="FFFFCC"/>
    <a:srgbClr val="0033CC"/>
    <a:srgbClr val="0066FF"/>
    <a:srgbClr val="FF6600"/>
    <a:srgbClr val="FF7C80"/>
    <a:srgbClr val="FF0000"/>
    <a:srgbClr val="0A52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007" autoAdjust="0"/>
  </p:normalViewPr>
  <p:slideViewPr>
    <p:cSldViewPr>
      <p:cViewPr>
        <p:scale>
          <a:sx n="84" d="100"/>
          <a:sy n="84" d="100"/>
        </p:scale>
        <p:origin x="-2136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16538" y="0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21475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16538" y="6721475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fld id="{1C8B2689-8071-428A-817D-405AD5B08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16538" y="0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2588" y="530225"/>
            <a:ext cx="3540125" cy="265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3362325"/>
            <a:ext cx="7507287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21475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16538" y="6721475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fld id="{261FC3B8-3BA2-4728-9599-D6A3A5D24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23E7E-A505-4276-B734-AE5EF415A091}" type="slidenum">
              <a:rPr lang="en-US"/>
              <a:pPr/>
              <a:t>1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23E7E-A505-4276-B734-AE5EF415A091}" type="slidenum">
              <a:rPr lang="en-US"/>
              <a:pPr/>
              <a:t>2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1FC3B8-3BA2-4728-9599-D6A3A5D249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1FC3B8-3BA2-4728-9599-D6A3A5D249F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1336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2484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1910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838200"/>
            <a:ext cx="41910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9" descr="PHYX 2710 Powerpoint background"/>
          <p:cNvPicPr>
            <a:picLocks noChangeAspect="1" noChangeArrowheads="1"/>
          </p:cNvPicPr>
          <p:nvPr userDrawn="1"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Getting Your Feet Wet</a:t>
            </a:r>
          </a:p>
        </p:txBody>
      </p:sp>
      <p:sp>
        <p:nvSpPr>
          <p:cNvPr id="29705" name="Text Box 9"/>
          <p:cNvSpPr txBox="1">
            <a:spLocks noChangeArrowheads="1"/>
          </p:cNvSpPr>
          <p:nvPr userDrawn="1"/>
        </p:nvSpPr>
        <p:spPr bwMode="auto">
          <a:xfrm>
            <a:off x="3505200" y="6400800"/>
            <a:ext cx="2971800" cy="297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000" baseline="-25000" dirty="0" smtClean="0">
                <a:solidFill>
                  <a:schemeClr val="bg1"/>
                </a:solidFill>
              </a:rPr>
              <a:t>WRITING REPORTS</a:t>
            </a:r>
            <a:endParaRPr lang="en-US" sz="2000" baseline="-25000" dirty="0">
              <a:solidFill>
                <a:schemeClr val="bg1"/>
              </a:solidFill>
            </a:endParaRPr>
          </a:p>
        </p:txBody>
      </p:sp>
      <p:grpSp>
        <p:nvGrpSpPr>
          <p:cNvPr id="21509" name="Group 14"/>
          <p:cNvGrpSpPr>
            <a:grpSpLocks/>
          </p:cNvGrpSpPr>
          <p:nvPr/>
        </p:nvGrpSpPr>
        <p:grpSpPr bwMode="auto">
          <a:xfrm>
            <a:off x="0" y="6400800"/>
            <a:ext cx="1219200" cy="381000"/>
            <a:chOff x="-48" y="0"/>
            <a:chExt cx="768" cy="240"/>
          </a:xfrm>
        </p:grpSpPr>
        <p:sp>
          <p:nvSpPr>
            <p:cNvPr id="29711" name="Rectangle 15"/>
            <p:cNvSpPr>
              <a:spLocks noChangeArrowheads="1"/>
            </p:cNvSpPr>
            <p:nvPr userDrawn="1"/>
          </p:nvSpPr>
          <p:spPr bwMode="auto">
            <a:xfrm>
              <a:off x="33" y="0"/>
              <a:ext cx="687" cy="240"/>
            </a:xfrm>
            <a:prstGeom prst="rect">
              <a:avLst/>
            </a:prstGeom>
            <a:solidFill>
              <a:srgbClr val="0A52A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21516" name="Picture 16" descr="USU logo"/>
            <p:cNvPicPr>
              <a:picLocks noChangeAspect="1" noChangeArrowheads="1"/>
            </p:cNvPicPr>
            <p:nvPr userDrawn="1"/>
          </p:nvPicPr>
          <p:blipFill>
            <a:blip r:embed="rId14" cstate="screen"/>
            <a:srcRect/>
            <a:stretch>
              <a:fillRect/>
            </a:stretch>
          </p:blipFill>
          <p:spPr bwMode="auto">
            <a:xfrm>
              <a:off x="-48" y="0"/>
              <a:ext cx="76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143000" y="472440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aseline="-25000">
                <a:solidFill>
                  <a:schemeClr val="bg1"/>
                </a:solidFill>
              </a:rPr>
              <a:t>Introduction    Section 0     Lecture  1     Slide  </a:t>
            </a:r>
            <a:fld id="{F0679E40-323C-469C-BE81-0B5FD3769970}" type="slidenum">
              <a:rPr lang="en-US" baseline="-2500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baseline="-25000">
              <a:solidFill>
                <a:schemeClr val="bg1"/>
              </a:solidFill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324600" y="6400800"/>
            <a:ext cx="281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aseline="-25000" dirty="0">
                <a:solidFill>
                  <a:schemeClr val="bg1"/>
                </a:solidFill>
              </a:rPr>
              <a:t>Lecture  </a:t>
            </a:r>
            <a:r>
              <a:rPr lang="en-US" baseline="-25000" dirty="0" smtClean="0">
                <a:solidFill>
                  <a:schemeClr val="bg1"/>
                </a:solidFill>
              </a:rPr>
              <a:t>6   </a:t>
            </a:r>
            <a:r>
              <a:rPr lang="en-US" baseline="-25000" dirty="0">
                <a:solidFill>
                  <a:schemeClr val="bg1"/>
                </a:solidFill>
              </a:rPr>
              <a:t>Slide  </a:t>
            </a:r>
            <a:fld id="{C3E8E897-1EBA-455B-A023-6411CA98D7CD}" type="slidenum">
              <a:rPr lang="en-US" baseline="-2500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21512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534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 userDrawn="1"/>
        </p:nvSpPr>
        <p:spPr bwMode="auto">
          <a:xfrm>
            <a:off x="381000" y="5562600"/>
            <a:ext cx="4419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>
                <a:solidFill>
                  <a:schemeClr val="bg1"/>
                </a:solidFill>
              </a:rPr>
              <a:t>INTRODUCTION TO Modern Physics PHYX 2710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>
                <a:solidFill>
                  <a:schemeClr val="bg1"/>
                </a:solidFill>
              </a:rPr>
              <a:t>Fall 2004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 userDrawn="1"/>
        </p:nvSpPr>
        <p:spPr bwMode="auto">
          <a:xfrm>
            <a:off x="1295400" y="6400800"/>
            <a:ext cx="2286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 dirty="0">
                <a:solidFill>
                  <a:schemeClr val="bg1"/>
                </a:solidFill>
              </a:rPr>
              <a:t>Intermediate  3870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 dirty="0">
                <a:solidFill>
                  <a:schemeClr val="bg1"/>
                </a:solidFill>
              </a:rPr>
              <a:t>Fall </a:t>
            </a:r>
            <a:r>
              <a:rPr lang="en-US" sz="1000" baseline="-25000" dirty="0" smtClean="0">
                <a:solidFill>
                  <a:schemeClr val="bg1"/>
                </a:solidFill>
              </a:rPr>
              <a:t>2015</a:t>
            </a:r>
            <a:endParaRPr lang="en-US" sz="1000" baseline="-25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A52A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hlink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.usu.edu/dennison/3870-3880/IntermediateLab.htm" TargetMode="External"/><Relationship Id="rId7" Type="http://schemas.openxmlformats.org/officeDocument/2006/relationships/hyperlink" Target="http://datathief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DatathiefManual.pdf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libguides.usu.edu/content.php?pid=24616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10600" cy="1470025"/>
          </a:xfrm>
        </p:spPr>
        <p:txBody>
          <a:bodyPr/>
          <a:lstStyle/>
          <a:p>
            <a:pPr eaLnBrk="1" hangingPunct="1"/>
            <a:r>
              <a:rPr lang="en-US" sz="4400" i="1" dirty="0" smtClean="0"/>
              <a:t>Intermediate Lab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hlink"/>
                </a:solidFill>
              </a:rPr>
              <a:t>PHYS 3870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752600"/>
            <a:ext cx="8305800" cy="17526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CONVEYIMG INFORMATION</a:t>
            </a:r>
            <a:endParaRPr lang="en-US" b="1" dirty="0" smtClean="0">
              <a:solidFill>
                <a:srgbClr val="C00000"/>
              </a:solidFill>
            </a:endParaRPr>
          </a:p>
          <a:p>
            <a:pPr eaLnBrk="1" hangingPunct="1"/>
            <a:endParaRPr lang="en-US" sz="1100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Gathering Information</a:t>
            </a:r>
          </a:p>
          <a:p>
            <a:pPr eaLnBrk="1" hangingPunct="1"/>
            <a:r>
              <a:rPr lang="en-US" sz="2400" b="1" dirty="0" smtClean="0">
                <a:solidFill>
                  <a:srgbClr val="C00000"/>
                </a:solidFill>
              </a:rPr>
              <a:t>An Exercise in </a:t>
            </a:r>
            <a:r>
              <a:rPr lang="en-US" sz="2400" b="1" dirty="0" err="1" smtClean="0">
                <a:solidFill>
                  <a:srgbClr val="C00000"/>
                </a:solidFill>
              </a:rPr>
              <a:t>DataThief</a:t>
            </a:r>
            <a:r>
              <a:rPr lang="en-US" sz="2400" b="1" dirty="0" smtClean="0">
                <a:solidFill>
                  <a:srgbClr val="C00000"/>
                </a:solidFill>
              </a:rPr>
              <a:t>, Plotting and Curve Fitting</a:t>
            </a:r>
          </a:p>
          <a:p>
            <a:pPr eaLnBrk="1" hangingPunct="1"/>
            <a:endParaRPr lang="en-US" b="1" dirty="0" smtClean="0"/>
          </a:p>
          <a:p>
            <a:pPr algn="l" eaLnBrk="1" hangingPunct="1"/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References</a:t>
            </a: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:  </a:t>
            </a:r>
          </a:p>
          <a:p>
            <a:pPr algn="l" eaLnBrk="1" hangingPunct="1"/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PHYS 3870 </a:t>
            </a: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  <a:hlinkClick r:id="rId3"/>
              </a:rPr>
              <a:t>Web Site </a:t>
            </a:r>
            <a:endParaRPr lang="en-US" sz="2000" dirty="0" smtClean="0">
              <a:solidFill>
                <a:srgbClr val="FF00FF"/>
              </a:solidFill>
              <a:latin typeface="Times New Roman" pitchFamily="18" charset="0"/>
            </a:endParaRPr>
          </a:p>
          <a:p>
            <a:pPr algn="l" eaLnBrk="1" hangingPunct="1"/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USU </a:t>
            </a: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  <a:hlinkClick r:id="rId4"/>
              </a:rPr>
              <a:t>Library Class Web Site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eaLnBrk="1" hangingPunct="1"/>
            <a:endParaRPr lang="en-US" b="1" dirty="0" smtClean="0"/>
          </a:p>
        </p:txBody>
      </p:sp>
      <p:pic>
        <p:nvPicPr>
          <p:cNvPr id="257026" name="Picture 2" descr="http://www.physics.usu.edu/dennison/3870-3880/IntermediateLab_files/image008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867400" y="4267200"/>
            <a:ext cx="2623446" cy="81257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54102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 err="1" smtClean="0">
                <a:solidFill>
                  <a:srgbClr val="FF00FF"/>
                </a:solidFill>
                <a:latin typeface="Times New Roman" pitchFamily="18" charset="0"/>
                <a:hlinkClick r:id="rId6" action="ppaction://hlinkfile"/>
              </a:rPr>
              <a:t>DataThief</a:t>
            </a:r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  <a:hlinkClick r:id="rId6" action="ppaction://hlinkfile"/>
              </a:rPr>
              <a:t> Manual</a:t>
            </a:r>
            <a:endParaRPr lang="en-US" dirty="0" smtClean="0">
              <a:solidFill>
                <a:srgbClr val="FF00FF"/>
              </a:solidFill>
              <a:latin typeface="Times New Roman" pitchFamily="18" charset="0"/>
            </a:endParaRPr>
          </a:p>
          <a:p>
            <a:pPr eaLnBrk="1" hangingPunct="1"/>
            <a:r>
              <a:rPr lang="en-US" dirty="0" err="1" smtClean="0">
                <a:solidFill>
                  <a:srgbClr val="FF00FF"/>
                </a:solidFill>
                <a:latin typeface="Times New Roman" pitchFamily="18" charset="0"/>
                <a:hlinkClick r:id="rId7"/>
              </a:rPr>
              <a:t>DataThief</a:t>
            </a:r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  <a:hlinkClick r:id="rId7"/>
              </a:rPr>
              <a:t> Web Site</a:t>
            </a:r>
            <a:endParaRPr lang="en-US" dirty="0" smtClean="0">
              <a:solidFill>
                <a:srgbClr val="FF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295400"/>
            <a:ext cx="8763000" cy="6096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An Exercise In Data Analysis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 to Scientific Computing</a:t>
            </a:r>
            <a:r>
              <a:rPr kumimoji="0" 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 38700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209800"/>
            <a:ext cx="87630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Use </a:t>
            </a: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DataThief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to “steal” data from the graph in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DennisonInFreefall.jpg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and save the data in the file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YOURNAMEInFreefall.txt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:</a:t>
            </a:r>
          </a:p>
          <a:p>
            <a:pPr eaLnBrk="1" hangingPunct="1">
              <a:buFont typeface="Wingdings" pitchFamily="2" charset="2"/>
              <a:buChar char="Ø"/>
            </a:pPr>
            <a:endParaRPr lang="en-US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In your favorite plotting and curve fitting program: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  Import the data from </a:t>
            </a:r>
            <a:r>
              <a:rPr lang="en-US" sz="1600" i="1" dirty="0" smtClean="0">
                <a:latin typeface="+mn-lt"/>
              </a:rPr>
              <a:t>DennisonInFreefall.jpg</a:t>
            </a:r>
            <a:r>
              <a:rPr lang="en-US" sz="1600" dirty="0" smtClean="0">
                <a:latin typeface="+mn-lt"/>
              </a:rPr>
              <a:t> stored in </a:t>
            </a:r>
            <a:r>
              <a:rPr lang="en-US" sz="1600" i="1" dirty="0" smtClean="0"/>
              <a:t>YOURNAMEInFreefall.txt</a:t>
            </a:r>
            <a:endParaRPr lang="en-US" sz="1600" dirty="0" smtClean="0">
              <a:latin typeface="+mn-lt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  Import the data from </a:t>
            </a:r>
            <a:r>
              <a:rPr lang="en-US" sz="1600" i="1" dirty="0" smtClean="0">
                <a:latin typeface="+mn-lt"/>
              </a:rPr>
              <a:t>FreefallLab.txt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  Create a single graph of position </a:t>
            </a:r>
            <a:r>
              <a:rPr lang="en-US" sz="1600" dirty="0" err="1" smtClean="0">
                <a:latin typeface="+mn-lt"/>
              </a:rPr>
              <a:t>vs</a:t>
            </a:r>
            <a:r>
              <a:rPr lang="en-US" sz="1600" dirty="0" smtClean="0">
                <a:latin typeface="+mn-lt"/>
              </a:rPr>
              <a:t> time with: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  Data points and error bars from </a:t>
            </a:r>
            <a:r>
              <a:rPr lang="en-US" sz="1200" i="1" dirty="0" smtClean="0">
                <a:latin typeface="+mn-lt"/>
              </a:rPr>
              <a:t>FreefallLab.txt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  Data points (the slacker has no error estimates here!) from </a:t>
            </a:r>
            <a:r>
              <a:rPr lang="en-US" sz="1200" i="1" dirty="0" smtClean="0">
                <a:latin typeface="+mn-lt"/>
              </a:rPr>
              <a:t>DennisonInFreefall.jpg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  A mathematical model for free fall plotted as a line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  List your best estimates for values and errors for you model fitting parameters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  BONUS: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  </a:t>
            </a:r>
            <a:r>
              <a:rPr lang="en-US" sz="1200" dirty="0" err="1" smtClean="0">
                <a:latin typeface="+mn-lt"/>
              </a:rPr>
              <a:t>Lineraize</a:t>
            </a:r>
            <a:r>
              <a:rPr lang="en-US" sz="1200" dirty="0" smtClean="0">
                <a:latin typeface="+mn-lt"/>
              </a:rPr>
              <a:t> your model, that is plot the dependant variable versus some function (e.g., square, square root) of the dependant variable such that the plot yields a straight line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  Plot both data sets (with appropriate errors) and your linear model on a </a:t>
            </a:r>
            <a:r>
              <a:rPr lang="en-US" sz="1200" dirty="0" err="1" smtClean="0">
                <a:latin typeface="+mn-lt"/>
              </a:rPr>
              <a:t>linearized</a:t>
            </a:r>
            <a:r>
              <a:rPr lang="en-US" sz="1200" dirty="0" smtClean="0">
                <a:latin typeface="+mn-lt"/>
              </a:rPr>
              <a:t> graph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sz="1200" dirty="0" smtClean="0">
                <a:latin typeface="+mn-lt"/>
              </a:rPr>
              <a:t>  Do an automated fit with your linear model to the </a:t>
            </a:r>
            <a:r>
              <a:rPr lang="en-US" sz="1200" dirty="0" err="1" smtClean="0">
                <a:latin typeface="+mn-lt"/>
              </a:rPr>
              <a:t>FreefallLab</a:t>
            </a:r>
            <a:r>
              <a:rPr lang="en-US" sz="1200" dirty="0" smtClean="0">
                <a:latin typeface="+mn-lt"/>
              </a:rPr>
              <a:t> data.  List your best estimates of the slope and intercept (with errors) and from these the best estimates (with errors) for you original model fitting parameters.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8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81000" y="1828800"/>
            <a:ext cx="56610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69" name="Picture 5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172200" y="1676400"/>
            <a:ext cx="23907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295400" y="1447800"/>
            <a:ext cx="2332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</a:rPr>
              <a:t>DennisonInFreefall.jpg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72200" y="1143000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</a:rPr>
              <a:t>Freefall.txt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00200" y="457200"/>
            <a:ext cx="6552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</a:rPr>
              <a:t>Data for An Exercise In Data 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90800" y="4876800"/>
            <a:ext cx="3478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Model is y(t)=(1/2)at</a:t>
            </a:r>
            <a:r>
              <a:rPr lang="en-US" b="1" baseline="30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+mn-lt"/>
              </a:rPr>
              <a:t> + </a:t>
            </a:r>
            <a:r>
              <a:rPr lang="en-US" b="1" dirty="0" err="1" smtClean="0">
                <a:solidFill>
                  <a:srgbClr val="C00000"/>
                </a:solidFill>
                <a:latin typeface="+mn-lt"/>
              </a:rPr>
              <a:t>v</a:t>
            </a:r>
            <a:r>
              <a:rPr lang="en-US" b="1" baseline="-25000" dirty="0" err="1" smtClean="0">
                <a:solidFill>
                  <a:srgbClr val="C00000"/>
                </a:solidFill>
                <a:latin typeface="+mn-lt"/>
              </a:rPr>
              <a:t>o</a:t>
            </a:r>
            <a:r>
              <a:rPr lang="en-US" b="1" dirty="0" err="1" smtClean="0">
                <a:solidFill>
                  <a:srgbClr val="C00000"/>
                </a:solidFill>
                <a:latin typeface="+mn-lt"/>
              </a:rPr>
              <a:t>t</a:t>
            </a:r>
            <a:r>
              <a:rPr lang="en-US" b="1" dirty="0" smtClean="0">
                <a:solidFill>
                  <a:srgbClr val="C00000"/>
                </a:solidFill>
                <a:latin typeface="+mn-lt"/>
              </a:rPr>
              <a:t> + </a:t>
            </a:r>
            <a:r>
              <a:rPr lang="en-US" b="1" dirty="0" err="1" smtClean="0">
                <a:solidFill>
                  <a:srgbClr val="C00000"/>
                </a:solidFill>
                <a:latin typeface="+mn-lt"/>
              </a:rPr>
              <a:t>y</a:t>
            </a:r>
            <a:r>
              <a:rPr lang="en-US" b="1" baseline="-25000" dirty="0" err="1" smtClean="0">
                <a:solidFill>
                  <a:srgbClr val="C00000"/>
                </a:solidFill>
                <a:latin typeface="+mn-lt"/>
              </a:rPr>
              <a:t>o</a:t>
            </a:r>
            <a:endParaRPr lang="en-US" b="1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457200"/>
            <a:ext cx="7071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</a:rPr>
              <a:t>Results for An Exercise In Data Analysis</a:t>
            </a:r>
          </a:p>
        </p:txBody>
      </p:sp>
      <p:pic>
        <p:nvPicPr>
          <p:cNvPr id="113670" name="Picture 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19200" y="1045306"/>
            <a:ext cx="6477000" cy="372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HYX 2710 Template">
  <a:themeElements>
    <a:clrScheme name="PHYX 2710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X 2710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HYX 2710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11010</TotalTime>
  <Words>279</Words>
  <Application>Microsoft Office PowerPoint</Application>
  <PresentationFormat>On-screen Show (4:3)</PresentationFormat>
  <Paragraphs>37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PHYX 2710 Template</vt:lpstr>
      <vt:lpstr>Intermediate Lab  PHYS 3870</vt:lpstr>
      <vt:lpstr>Slide 2</vt:lpstr>
      <vt:lpstr>Slide 3</vt:lpstr>
      <vt:lpstr>Slide 4</vt:lpstr>
    </vt:vector>
  </TitlesOfParts>
  <Company>Physics Department Utah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Modern Physics  PHYX 2710</dc:title>
  <dc:creator>JR Dennison</dc:creator>
  <cp:lastModifiedBy>JR Dennison</cp:lastModifiedBy>
  <cp:revision>112</cp:revision>
  <dcterms:created xsi:type="dcterms:W3CDTF">2004-08-23T18:11:05Z</dcterms:created>
  <dcterms:modified xsi:type="dcterms:W3CDTF">2015-10-10T20:33:35Z</dcterms:modified>
</cp:coreProperties>
</file>