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552" r:id="rId2"/>
    <p:sldId id="553" r:id="rId3"/>
    <p:sldId id="554" r:id="rId4"/>
    <p:sldId id="555" r:id="rId5"/>
    <p:sldId id="556" r:id="rId6"/>
    <p:sldId id="557" r:id="rId7"/>
    <p:sldId id="558" r:id="rId8"/>
  </p:sldIdLst>
  <p:sldSz cx="9144000" cy="6858000" type="screen4x3"/>
  <p:notesSz cx="9383713" cy="7077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CC99"/>
    <a:srgbClr val="FFFFCC"/>
    <a:srgbClr val="0033CC"/>
    <a:srgbClr val="0066FF"/>
    <a:srgbClr val="FF6600"/>
    <a:srgbClr val="FF7C80"/>
    <a:srgbClr val="FF0000"/>
    <a:srgbClr val="0A52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007" autoAdjust="0"/>
  </p:normalViewPr>
  <p:slideViewPr>
    <p:cSldViewPr>
      <p:cViewPr>
        <p:scale>
          <a:sx n="84" d="100"/>
          <a:sy n="84" d="100"/>
        </p:scale>
        <p:origin x="-2094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16538" y="0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21475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16538" y="6721475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fld id="{1C8B2689-8071-428A-817D-405AD5B08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16538" y="0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2588" y="530225"/>
            <a:ext cx="3540125" cy="2654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3362325"/>
            <a:ext cx="7507287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21475"/>
            <a:ext cx="40655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defTabSz="938213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16538" y="6721475"/>
            <a:ext cx="40655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5" tIns="46922" rIns="93845" bIns="46922" numCol="1" anchor="b" anchorCtr="0" compatLnSpc="1">
            <a:prstTxWarp prst="textNoShape">
              <a:avLst/>
            </a:prstTxWarp>
          </a:bodyPr>
          <a:lstStyle>
            <a:lvl1pPr algn="r" defTabSz="938213" eaLnBrk="1" hangingPunct="1">
              <a:defRPr sz="1200" smtClean="0"/>
            </a:lvl1pPr>
          </a:lstStyle>
          <a:p>
            <a:pPr>
              <a:defRPr/>
            </a:pPr>
            <a:fld id="{261FC3B8-3BA2-4728-9599-D6A3A5D24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23E7E-A505-4276-B734-AE5EF415A091}" type="slidenum">
              <a:rPr lang="en-US"/>
              <a:pPr/>
              <a:t>1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431FA-42ED-4372-81C0-4FA4FCF64BCD}" type="slidenum">
              <a:rPr lang="en-US"/>
              <a:pPr/>
              <a:t>2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431FA-42ED-4372-81C0-4FA4FCF64BCD}" type="slidenum">
              <a:rPr lang="en-US"/>
              <a:pPr/>
              <a:t>3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0EED01-FC13-45B8-B8BB-AA349312111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431FA-42ED-4372-81C0-4FA4FCF64BCD}" type="slidenum">
              <a:rPr lang="en-US"/>
              <a:pPr/>
              <a:t>5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431FA-42ED-4372-81C0-4FA4FCF64BCD}" type="slidenum">
              <a:rPr lang="en-US"/>
              <a:pPr/>
              <a:t>6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431FA-42ED-4372-81C0-4FA4FCF64BCD}" type="slidenum">
              <a:rPr lang="en-US"/>
              <a:pPr/>
              <a:t>7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3870 Writing Reports Fall 2015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1336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2484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1910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838200"/>
            <a:ext cx="41910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9" descr="PHYX 2710 Powerpoint background"/>
          <p:cNvPicPr>
            <a:picLocks noChangeAspect="1" noChangeArrowheads="1"/>
          </p:cNvPicPr>
          <p:nvPr userDrawn="1"/>
        </p:nvPicPr>
        <p:blipFill>
          <a:blip r:embed="rId1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Getting Your Feet Wet</a:t>
            </a:r>
          </a:p>
        </p:txBody>
      </p:sp>
      <p:sp>
        <p:nvSpPr>
          <p:cNvPr id="29705" name="Text Box 9"/>
          <p:cNvSpPr txBox="1">
            <a:spLocks noChangeArrowheads="1"/>
          </p:cNvSpPr>
          <p:nvPr userDrawn="1"/>
        </p:nvSpPr>
        <p:spPr bwMode="auto">
          <a:xfrm>
            <a:off x="3505200" y="6400800"/>
            <a:ext cx="2971800" cy="297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000" baseline="-25000" dirty="0" smtClean="0">
                <a:solidFill>
                  <a:schemeClr val="bg1"/>
                </a:solidFill>
              </a:rPr>
              <a:t>WRITING REPORTS</a:t>
            </a:r>
            <a:endParaRPr lang="en-US" sz="2000" baseline="-25000" dirty="0">
              <a:solidFill>
                <a:schemeClr val="bg1"/>
              </a:solidFill>
            </a:endParaRPr>
          </a:p>
        </p:txBody>
      </p:sp>
      <p:grpSp>
        <p:nvGrpSpPr>
          <p:cNvPr id="21509" name="Group 14"/>
          <p:cNvGrpSpPr>
            <a:grpSpLocks/>
          </p:cNvGrpSpPr>
          <p:nvPr/>
        </p:nvGrpSpPr>
        <p:grpSpPr bwMode="auto">
          <a:xfrm>
            <a:off x="0" y="6400800"/>
            <a:ext cx="1219200" cy="381000"/>
            <a:chOff x="-48" y="0"/>
            <a:chExt cx="768" cy="240"/>
          </a:xfrm>
        </p:grpSpPr>
        <p:sp>
          <p:nvSpPr>
            <p:cNvPr id="29711" name="Rectangle 15"/>
            <p:cNvSpPr>
              <a:spLocks noChangeArrowheads="1"/>
            </p:cNvSpPr>
            <p:nvPr userDrawn="1"/>
          </p:nvSpPr>
          <p:spPr bwMode="auto">
            <a:xfrm>
              <a:off x="33" y="0"/>
              <a:ext cx="687" cy="240"/>
            </a:xfrm>
            <a:prstGeom prst="rect">
              <a:avLst/>
            </a:prstGeom>
            <a:solidFill>
              <a:srgbClr val="0A52A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21516" name="Picture 16" descr="USU logo"/>
            <p:cNvPicPr>
              <a:picLocks noChangeAspect="1" noChangeArrowheads="1"/>
            </p:cNvPicPr>
            <p:nvPr userDrawn="1"/>
          </p:nvPicPr>
          <p:blipFill>
            <a:blip r:embed="rId14" cstate="screen"/>
            <a:srcRect/>
            <a:stretch>
              <a:fillRect/>
            </a:stretch>
          </p:blipFill>
          <p:spPr bwMode="auto">
            <a:xfrm>
              <a:off x="-48" y="0"/>
              <a:ext cx="76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143000" y="472440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aseline="-25000">
                <a:solidFill>
                  <a:schemeClr val="bg1"/>
                </a:solidFill>
              </a:rPr>
              <a:t>Introduction    Section 0     Lecture  1     Slide  </a:t>
            </a:r>
            <a:fld id="{F0679E40-323C-469C-BE81-0B5FD3769970}" type="slidenum">
              <a:rPr lang="en-US" baseline="-2500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baseline="-25000">
              <a:solidFill>
                <a:schemeClr val="bg1"/>
              </a:solidFill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6324600" y="6400800"/>
            <a:ext cx="281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baseline="-25000" dirty="0">
                <a:solidFill>
                  <a:schemeClr val="bg1"/>
                </a:solidFill>
              </a:rPr>
              <a:t>Lecture  </a:t>
            </a:r>
            <a:r>
              <a:rPr lang="en-US" baseline="-25000" dirty="0" smtClean="0">
                <a:solidFill>
                  <a:schemeClr val="bg1"/>
                </a:solidFill>
              </a:rPr>
              <a:t>6   </a:t>
            </a:r>
            <a:r>
              <a:rPr lang="en-US" baseline="-25000" dirty="0">
                <a:solidFill>
                  <a:schemeClr val="bg1"/>
                </a:solidFill>
              </a:rPr>
              <a:t>Slide  </a:t>
            </a:r>
            <a:fld id="{C3E8E897-1EBA-455B-A023-6411CA98D7CD}" type="slidenum">
              <a:rPr lang="en-US" baseline="-2500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en-US" baseline="-25000" dirty="0">
              <a:solidFill>
                <a:schemeClr val="bg1"/>
              </a:solidFill>
            </a:endParaRPr>
          </a:p>
        </p:txBody>
      </p:sp>
      <p:sp>
        <p:nvSpPr>
          <p:cNvPr id="21512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534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 userDrawn="1"/>
        </p:nvSpPr>
        <p:spPr bwMode="auto">
          <a:xfrm>
            <a:off x="381000" y="5562600"/>
            <a:ext cx="4419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>
                <a:solidFill>
                  <a:schemeClr val="bg1"/>
                </a:solidFill>
              </a:rPr>
              <a:t>INTRODUCTION TO Modern Physics PHYX 2710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>
                <a:solidFill>
                  <a:schemeClr val="bg1"/>
                </a:solidFill>
              </a:rPr>
              <a:t>Fall 2004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 userDrawn="1"/>
        </p:nvSpPr>
        <p:spPr bwMode="auto">
          <a:xfrm>
            <a:off x="1295400" y="6400800"/>
            <a:ext cx="2286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 dirty="0">
                <a:solidFill>
                  <a:schemeClr val="bg1"/>
                </a:solidFill>
              </a:rPr>
              <a:t>Intermediate  3870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1000" baseline="-25000" dirty="0">
                <a:solidFill>
                  <a:schemeClr val="bg1"/>
                </a:solidFill>
              </a:rPr>
              <a:t>Fall </a:t>
            </a:r>
            <a:r>
              <a:rPr lang="en-US" sz="1000" baseline="-25000" dirty="0" smtClean="0">
                <a:solidFill>
                  <a:schemeClr val="bg1"/>
                </a:solidFill>
              </a:rPr>
              <a:t>2015</a:t>
            </a:r>
            <a:endParaRPr lang="en-US" sz="1000" baseline="-25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0A52A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hlink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A52A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ysics.usu.edu/dennison/3870-3880/IntermediateLab.htm" TargetMode="External"/><Relationship Id="rId7" Type="http://schemas.openxmlformats.org/officeDocument/2006/relationships/hyperlink" Target="http://datathief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DatathiefManual.pdf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libguides.usu.edu/content.php?pid=24616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10600" cy="1470025"/>
          </a:xfrm>
        </p:spPr>
        <p:txBody>
          <a:bodyPr/>
          <a:lstStyle/>
          <a:p>
            <a:pPr eaLnBrk="1" hangingPunct="1"/>
            <a:r>
              <a:rPr lang="en-US" sz="4400" i="1" dirty="0" smtClean="0"/>
              <a:t>Intermediate Lab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>
                <a:solidFill>
                  <a:schemeClr val="hlink"/>
                </a:solidFill>
              </a:rPr>
              <a:t>PHYS 3870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752600"/>
            <a:ext cx="8305800" cy="17526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CONVEYIMG INFORMATION</a:t>
            </a:r>
            <a:endParaRPr lang="en-US" b="1" dirty="0" smtClean="0">
              <a:solidFill>
                <a:srgbClr val="C00000"/>
              </a:solidFill>
            </a:endParaRPr>
          </a:p>
          <a:p>
            <a:pPr eaLnBrk="1" hangingPunct="1"/>
            <a:endParaRPr lang="en-US" sz="1100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Gathering Information</a:t>
            </a:r>
          </a:p>
          <a:p>
            <a:pPr eaLnBrk="1" hangingPunct="1"/>
            <a:r>
              <a:rPr lang="en-US" sz="2400" b="1" dirty="0" smtClean="0">
                <a:solidFill>
                  <a:srgbClr val="C00000"/>
                </a:solidFill>
              </a:rPr>
              <a:t>Installing and Using </a:t>
            </a:r>
            <a:r>
              <a:rPr lang="en-US" sz="2400" b="1" dirty="0" err="1" smtClean="0">
                <a:solidFill>
                  <a:srgbClr val="C00000"/>
                </a:solidFill>
              </a:rPr>
              <a:t>DataThief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eaLnBrk="1" hangingPunct="1"/>
            <a:endParaRPr lang="en-US" b="1" dirty="0" smtClean="0"/>
          </a:p>
          <a:p>
            <a:pPr algn="l" eaLnBrk="1" hangingPunct="1"/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References</a:t>
            </a: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:  </a:t>
            </a:r>
            <a:endParaRPr lang="en-US" sz="2000" dirty="0" smtClean="0">
              <a:solidFill>
                <a:srgbClr val="FF00FF"/>
              </a:solidFill>
              <a:latin typeface="Times New Roman" pitchFamily="18" charset="0"/>
            </a:endParaRPr>
          </a:p>
          <a:p>
            <a:pPr algn="l" eaLnBrk="1" hangingPunct="1"/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PHYS </a:t>
            </a: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3870 </a:t>
            </a: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  <a:hlinkClick r:id="rId3"/>
              </a:rPr>
              <a:t>Web Site </a:t>
            </a:r>
            <a:endParaRPr lang="en-US" sz="2000" dirty="0" smtClean="0">
              <a:solidFill>
                <a:srgbClr val="FF00FF"/>
              </a:solidFill>
              <a:latin typeface="Times New Roman" pitchFamily="18" charset="0"/>
            </a:endParaRPr>
          </a:p>
          <a:p>
            <a:pPr algn="l" eaLnBrk="1" hangingPunct="1"/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</a:rPr>
              <a:t>USU </a:t>
            </a:r>
            <a:r>
              <a:rPr lang="en-US" sz="2000" dirty="0" smtClean="0">
                <a:solidFill>
                  <a:srgbClr val="FF00FF"/>
                </a:solidFill>
                <a:latin typeface="Times New Roman" pitchFamily="18" charset="0"/>
                <a:hlinkClick r:id="rId4"/>
              </a:rPr>
              <a:t>Library Class Web Site</a:t>
            </a:r>
            <a:endParaRPr lang="en-US" sz="2000" b="1" dirty="0" smtClean="0">
              <a:solidFill>
                <a:srgbClr val="C00000"/>
              </a:solidFill>
            </a:endParaRPr>
          </a:p>
          <a:p>
            <a:pPr eaLnBrk="1" hangingPunct="1"/>
            <a:endParaRPr lang="en-US" b="1" dirty="0" smtClean="0"/>
          </a:p>
        </p:txBody>
      </p:sp>
      <p:pic>
        <p:nvPicPr>
          <p:cNvPr id="257026" name="Picture 2" descr="http://www.physics.usu.edu/dennison/3870-3880/IntermediateLab_files/image008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867400" y="4267200"/>
            <a:ext cx="2623446" cy="81257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57200" y="54102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dirty="0" err="1" smtClean="0">
                <a:solidFill>
                  <a:srgbClr val="FF00FF"/>
                </a:solidFill>
                <a:latin typeface="Times New Roman" pitchFamily="18" charset="0"/>
                <a:hlinkClick r:id="rId6" action="ppaction://hlinkfile"/>
              </a:rPr>
              <a:t>DataThief</a:t>
            </a:r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  <a:hlinkClick r:id="rId6" action="ppaction://hlinkfile"/>
              </a:rPr>
              <a:t> Manual</a:t>
            </a:r>
            <a:endParaRPr lang="en-US" dirty="0" smtClean="0">
              <a:solidFill>
                <a:srgbClr val="FF00FF"/>
              </a:solidFill>
              <a:latin typeface="Times New Roman" pitchFamily="18" charset="0"/>
            </a:endParaRPr>
          </a:p>
          <a:p>
            <a:pPr eaLnBrk="1" hangingPunct="1"/>
            <a:r>
              <a:rPr lang="en-US" dirty="0" err="1" smtClean="0">
                <a:solidFill>
                  <a:srgbClr val="FF00FF"/>
                </a:solidFill>
                <a:latin typeface="Times New Roman" pitchFamily="18" charset="0"/>
                <a:hlinkClick r:id="rId7"/>
              </a:rPr>
              <a:t>DataThief</a:t>
            </a:r>
            <a:r>
              <a:rPr lang="en-US" dirty="0" smtClean="0">
                <a:solidFill>
                  <a:srgbClr val="FF00FF"/>
                </a:solidFill>
                <a:latin typeface="Times New Roman" pitchFamily="18" charset="0"/>
                <a:hlinkClick r:id="rId7"/>
              </a:rPr>
              <a:t> Web Site</a:t>
            </a:r>
            <a:endParaRPr lang="en-US" dirty="0" smtClean="0">
              <a:solidFill>
                <a:srgbClr val="FF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152400"/>
            <a:ext cx="7772400" cy="4572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DataThief</a:t>
            </a:r>
            <a:endParaRPr kumimoji="0" lang="en-US" sz="2800" b="1" i="0" u="sng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3475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5800" y="3276600"/>
            <a:ext cx="3068171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52400" y="685800"/>
            <a:ext cx="899160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solidFill>
                  <a:srgbClr val="C00000"/>
                </a:solidFill>
              </a:rPr>
              <a:t>DataThief</a:t>
            </a:r>
            <a:r>
              <a:rPr lang="en-US" sz="1400" b="1" dirty="0" smtClean="0">
                <a:solidFill>
                  <a:srgbClr val="C00000"/>
                </a:solidFill>
              </a:rPr>
              <a:t> III is program to digitize data in various forms for subsequent plotting and analysis.  It is often used to “borrow” data from scanned graphs in articles.  </a:t>
            </a:r>
            <a:r>
              <a:rPr lang="en-US" sz="1400" b="1" dirty="0" err="1" smtClean="0">
                <a:solidFill>
                  <a:srgbClr val="C00000"/>
                </a:solidFill>
              </a:rPr>
              <a:t>DataThief</a:t>
            </a:r>
            <a:r>
              <a:rPr lang="en-US" sz="1400" b="1" dirty="0" smtClean="0">
                <a:solidFill>
                  <a:srgbClr val="C00000"/>
                </a:solidFill>
              </a:rPr>
              <a:t> is a “free” shareware program and is very easy to use.</a:t>
            </a: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r>
              <a:rPr lang="en-US" sz="1400" b="1" i="1" dirty="0" smtClean="0">
                <a:solidFill>
                  <a:srgbClr val="C00000"/>
                </a:solidFill>
              </a:rPr>
              <a:t>The presentation includes:</a:t>
            </a:r>
          </a:p>
          <a:p>
            <a:pPr>
              <a:buFont typeface="Arial" pitchFamily="34" charset="0"/>
              <a:buChar char="•"/>
            </a:pPr>
            <a:r>
              <a:rPr lang="en-US" sz="1400" b="1" i="1" dirty="0" smtClean="0">
                <a:solidFill>
                  <a:srgbClr val="C00000"/>
                </a:solidFill>
              </a:rPr>
              <a:t>  Instructions on how to download and install the program and where to get supporting documentation.</a:t>
            </a:r>
          </a:p>
          <a:p>
            <a:pPr>
              <a:buFont typeface="Arial" pitchFamily="34" charset="0"/>
              <a:buChar char="•"/>
            </a:pPr>
            <a:r>
              <a:rPr lang="en-US" sz="1400" b="1" i="1" dirty="0" smtClean="0">
                <a:solidFill>
                  <a:srgbClr val="C00000"/>
                </a:solidFill>
              </a:rPr>
              <a:t>  A detailed set of instruction on how to use the program to digitize data from a picture of a graph.</a:t>
            </a:r>
          </a:p>
          <a:p>
            <a:pPr>
              <a:buFont typeface="Arial" pitchFamily="34" charset="0"/>
              <a:buChar char="•"/>
            </a:pPr>
            <a:r>
              <a:rPr lang="en-US" sz="1400" b="1" i="1" dirty="0" smtClean="0">
                <a:solidFill>
                  <a:srgbClr val="C00000"/>
                </a:solidFill>
              </a:rPr>
              <a:t>  A simple example of acquiring digitized data from a photograph .</a:t>
            </a: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C00000"/>
                </a:solidFill>
              </a:rPr>
              <a:t>A simple exercise in use of </a:t>
            </a:r>
            <a:r>
              <a:rPr lang="en-US" sz="1400" b="1" dirty="0" err="1" smtClean="0">
                <a:solidFill>
                  <a:srgbClr val="C00000"/>
                </a:solidFill>
              </a:rPr>
              <a:t>DataThief</a:t>
            </a:r>
            <a:r>
              <a:rPr lang="en-US" sz="1400" b="1" dirty="0" smtClean="0">
                <a:solidFill>
                  <a:srgbClr val="C00000"/>
                </a:solidFill>
              </a:rPr>
              <a:t> is described in the </a:t>
            </a:r>
            <a:r>
              <a:rPr lang="en-US" sz="1400" b="1" i="1" dirty="0" smtClean="0">
                <a:solidFill>
                  <a:srgbClr val="C00000"/>
                </a:solidFill>
              </a:rPr>
              <a:t>file</a:t>
            </a:r>
            <a:r>
              <a:rPr lang="en-US" sz="1400" b="1" i="1" dirty="0" smtClean="0"/>
              <a:t> </a:t>
            </a:r>
          </a:p>
          <a:p>
            <a:r>
              <a:rPr lang="en-US" sz="1400" b="1" i="1" dirty="0" smtClean="0"/>
              <a:t>                     PHYS 2500 Sec5-Graphing </a:t>
            </a:r>
            <a:r>
              <a:rPr lang="en-US" sz="1400" b="1" i="1" dirty="0" err="1" smtClean="0"/>
              <a:t>DataThief</a:t>
            </a:r>
            <a:r>
              <a:rPr lang="en-US" sz="1400" b="1" i="1" dirty="0" smtClean="0"/>
              <a:t> Exercise.ppt.</a:t>
            </a:r>
            <a:endParaRPr lang="en-US" sz="800" b="1" i="1" dirty="0" smtClean="0">
              <a:solidFill>
                <a:srgbClr val="C00000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638800" y="3276600"/>
            <a:ext cx="2971800" cy="282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Curved Connector 21"/>
          <p:cNvCxnSpPr/>
          <p:nvPr/>
        </p:nvCxnSpPr>
        <p:spPr bwMode="auto">
          <a:xfrm flipV="1">
            <a:off x="2590800" y="4343400"/>
            <a:ext cx="3124200" cy="71845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15" name="Picture 2" descr="I:\PHYS 2500 Upgrade 2015 v4-0\PHYS 2500 v4-1 Working\DatatheifIII\DataThief.pn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810000" y="4267200"/>
            <a:ext cx="1066800" cy="1066800"/>
          </a:xfrm>
          <a:prstGeom prst="rect">
            <a:avLst/>
          </a:prstGeom>
          <a:noFill/>
          <a:ln>
            <a:solidFill>
              <a:srgbClr val="FF33CC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3505200" cy="685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u="sng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Acquiring </a:t>
            </a:r>
            <a:r>
              <a:rPr lang="en-US" sz="2400" b="1" u="sng" kern="0" dirty="0" err="1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DataThief</a:t>
            </a:r>
            <a:r>
              <a:rPr lang="en-US" sz="2400" b="1" u="sng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III</a:t>
            </a:r>
            <a:endParaRPr kumimoji="0" lang="en-US" sz="2400" b="1" i="0" u="sng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2450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429000" y="228600"/>
            <a:ext cx="5638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2451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352800" y="4648200"/>
            <a:ext cx="548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2452" name="Picture 4"/>
          <p:cNvPicPr>
            <a:picLocks noChangeAspect="1" noChangeArrowheads="1"/>
          </p:cNvPicPr>
          <p:nvPr/>
        </p:nvPicPr>
        <p:blipFill>
          <a:blip r:embed="rId5" cstate="screen"/>
          <a:srcRect r="3896"/>
          <a:stretch>
            <a:fillRect/>
          </a:stretch>
        </p:blipFill>
        <p:spPr bwMode="auto">
          <a:xfrm>
            <a:off x="3352800" y="289560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6" cstate="screen"/>
          <a:srcRect r="1299"/>
          <a:stretch>
            <a:fillRect/>
          </a:stretch>
        </p:blipFill>
        <p:spPr bwMode="auto">
          <a:xfrm>
            <a:off x="3352800" y="34290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eft Arrow 7"/>
          <p:cNvSpPr/>
          <p:nvPr/>
        </p:nvSpPr>
        <p:spPr bwMode="auto">
          <a:xfrm rot="7290729">
            <a:off x="2716010" y="1965698"/>
            <a:ext cx="790764" cy="200190"/>
          </a:xfrm>
          <a:prstGeom prst="leftArrow">
            <a:avLst/>
          </a:prstGeom>
          <a:solidFill>
            <a:srgbClr val="FF33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2362200"/>
            <a:ext cx="2214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(2) </a:t>
            </a:r>
            <a:r>
              <a:rPr lang="en-US" sz="1400" b="1" dirty="0" smtClean="0">
                <a:solidFill>
                  <a:srgbClr val="FF33CC"/>
                </a:solidFill>
              </a:rPr>
              <a:t>Review the program </a:t>
            </a:r>
          </a:p>
          <a:p>
            <a:r>
              <a:rPr lang="en-US" sz="1400" b="1" dirty="0" smtClean="0">
                <a:solidFill>
                  <a:srgbClr val="FF33CC"/>
                </a:solidFill>
              </a:rPr>
              <a:t>Description</a:t>
            </a:r>
            <a:endParaRPr lang="en-US" sz="1400" b="1" dirty="0">
              <a:solidFill>
                <a:srgbClr val="FF33CC"/>
              </a:solidFill>
            </a:endParaRPr>
          </a:p>
        </p:txBody>
      </p:sp>
      <p:sp>
        <p:nvSpPr>
          <p:cNvPr id="10" name="Left Arrow 9"/>
          <p:cNvSpPr/>
          <p:nvPr/>
        </p:nvSpPr>
        <p:spPr bwMode="auto">
          <a:xfrm rot="10800000">
            <a:off x="2590800" y="2895600"/>
            <a:ext cx="456744" cy="229508"/>
          </a:xfrm>
          <a:prstGeom prst="leftArrow">
            <a:avLst/>
          </a:prstGeom>
          <a:solidFill>
            <a:srgbClr val="FF33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3124200"/>
            <a:ext cx="2667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(3) </a:t>
            </a:r>
            <a:r>
              <a:rPr lang="en-US" sz="1400" b="1" dirty="0" smtClean="0">
                <a:solidFill>
                  <a:srgbClr val="FF33CC"/>
                </a:solidFill>
              </a:rPr>
              <a:t>(Download Java as well,  if you need it.)</a:t>
            </a:r>
          </a:p>
          <a:p>
            <a:endParaRPr lang="en-US" sz="1400" b="1" dirty="0" smtClean="0">
              <a:solidFill>
                <a:srgbClr val="FF33CC"/>
              </a:solidFill>
            </a:endParaRPr>
          </a:p>
          <a:p>
            <a:r>
              <a:rPr lang="en-US" sz="1400" b="1" dirty="0" smtClean="0">
                <a:solidFill>
                  <a:srgbClr val="FF33CC"/>
                </a:solidFill>
              </a:rPr>
              <a:t>Download the executable program file Datathief.jar by</a:t>
            </a:r>
          </a:p>
          <a:p>
            <a:endParaRPr lang="en-US" sz="1400" b="1" dirty="0" smtClean="0">
              <a:solidFill>
                <a:srgbClr val="FF33CC"/>
              </a:solidFill>
            </a:endParaRPr>
          </a:p>
        </p:txBody>
      </p:sp>
      <p:sp>
        <p:nvSpPr>
          <p:cNvPr id="12" name="Left Arrow 11"/>
          <p:cNvSpPr/>
          <p:nvPr/>
        </p:nvSpPr>
        <p:spPr bwMode="auto">
          <a:xfrm rot="10800000">
            <a:off x="2590800" y="4267200"/>
            <a:ext cx="456744" cy="229508"/>
          </a:xfrm>
          <a:prstGeom prst="leftArrow">
            <a:avLst/>
          </a:prstGeom>
          <a:solidFill>
            <a:srgbClr val="FF33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21228" y="4201884"/>
            <a:ext cx="15311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Clicking  here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14" name="Left Arrow 13"/>
          <p:cNvSpPr/>
          <p:nvPr/>
        </p:nvSpPr>
        <p:spPr bwMode="auto">
          <a:xfrm rot="10800000">
            <a:off x="2590800" y="4724400"/>
            <a:ext cx="456744" cy="229508"/>
          </a:xfrm>
          <a:prstGeom prst="leftArrow">
            <a:avLst/>
          </a:prstGeom>
          <a:solidFill>
            <a:srgbClr val="FF33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4669972"/>
            <a:ext cx="23503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(4) </a:t>
            </a:r>
            <a:r>
              <a:rPr lang="en-US" sz="1400" b="1" dirty="0" smtClean="0">
                <a:solidFill>
                  <a:srgbClr val="FF33CC"/>
                </a:solidFill>
              </a:rPr>
              <a:t>Download the manual </a:t>
            </a:r>
            <a:endParaRPr lang="en-US" sz="1400" b="1" dirty="0">
              <a:solidFill>
                <a:srgbClr val="FF33CC"/>
              </a:solidFill>
            </a:endParaRPr>
          </a:p>
        </p:txBody>
      </p:sp>
      <p:sp>
        <p:nvSpPr>
          <p:cNvPr id="16" name="Left Arrow 15"/>
          <p:cNvSpPr/>
          <p:nvPr/>
        </p:nvSpPr>
        <p:spPr bwMode="auto">
          <a:xfrm rot="10800000">
            <a:off x="2527852" y="5410200"/>
            <a:ext cx="456744" cy="229508"/>
          </a:xfrm>
          <a:prstGeom prst="leftArrow">
            <a:avLst/>
          </a:prstGeom>
          <a:solidFill>
            <a:srgbClr val="FF33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5181600"/>
            <a:ext cx="220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(5) </a:t>
            </a:r>
            <a:r>
              <a:rPr lang="en-US" sz="1400" b="1" dirty="0" smtClean="0">
                <a:solidFill>
                  <a:srgbClr val="FF33CC"/>
                </a:solidFill>
              </a:rPr>
              <a:t>Review some examples, if you like.</a:t>
            </a:r>
            <a:endParaRPr lang="en-US" sz="1400" b="1" dirty="0">
              <a:solidFill>
                <a:srgbClr val="FF33CC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86200" y="1143000"/>
            <a:ext cx="21515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(1) </a:t>
            </a:r>
            <a:r>
              <a:rPr lang="en-US" sz="1400" b="1" dirty="0" smtClean="0">
                <a:solidFill>
                  <a:srgbClr val="FF33CC"/>
                </a:solidFill>
              </a:rPr>
              <a:t>Go to Datathief.com</a:t>
            </a:r>
            <a:endParaRPr lang="en-US" sz="1400" b="1" dirty="0">
              <a:solidFill>
                <a:srgbClr val="FF33CC"/>
              </a:solidFill>
            </a:endParaRPr>
          </a:p>
        </p:txBody>
      </p:sp>
      <p:sp>
        <p:nvSpPr>
          <p:cNvPr id="19" name="Left Arrow 18"/>
          <p:cNvSpPr/>
          <p:nvPr/>
        </p:nvSpPr>
        <p:spPr bwMode="auto">
          <a:xfrm rot="5599142">
            <a:off x="3829620" y="755508"/>
            <a:ext cx="749018" cy="169791"/>
          </a:xfrm>
          <a:prstGeom prst="leftArrow">
            <a:avLst/>
          </a:prstGeom>
          <a:solidFill>
            <a:srgbClr val="FF33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2400" y="457200"/>
            <a:ext cx="2971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 err="1" smtClean="0">
                <a:solidFill>
                  <a:srgbClr val="C00000"/>
                </a:solidFill>
              </a:rPr>
              <a:t>DataThief</a:t>
            </a:r>
            <a:r>
              <a:rPr lang="en-US" sz="1200" b="1" dirty="0" smtClean="0">
                <a:solidFill>
                  <a:srgbClr val="C00000"/>
                </a:solidFill>
              </a:rPr>
              <a:t> III is already installed and running on the PHYS 2500 CITRIX page.</a:t>
            </a:r>
          </a:p>
          <a:p>
            <a:pPr algn="just"/>
            <a:endParaRPr lang="en-US" sz="1200" b="1" dirty="0" smtClean="0">
              <a:solidFill>
                <a:srgbClr val="C00000"/>
              </a:solidFill>
            </a:endParaRPr>
          </a:p>
          <a:p>
            <a:pPr algn="just"/>
            <a:r>
              <a:rPr lang="en-US" sz="1200" b="1" dirty="0" smtClean="0">
                <a:solidFill>
                  <a:srgbClr val="C00000"/>
                </a:solidFill>
              </a:rPr>
              <a:t>To acquire and install your own copy of the shareware program </a:t>
            </a:r>
            <a:r>
              <a:rPr lang="en-US" sz="1200" b="1" dirty="0" err="1" smtClean="0">
                <a:solidFill>
                  <a:srgbClr val="C00000"/>
                </a:solidFill>
              </a:rPr>
              <a:t>DataThief</a:t>
            </a:r>
            <a:r>
              <a:rPr lang="en-US" sz="1200" b="1" dirty="0" smtClean="0">
                <a:solidFill>
                  <a:srgbClr val="C00000"/>
                </a:solidFill>
              </a:rPr>
              <a:t> III  and its accompanying documentation, simply follow the numbered steps listed here. </a:t>
            </a:r>
            <a:endParaRPr lang="en-US" sz="1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731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124200" y="3200400"/>
            <a:ext cx="3228881" cy="2743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066437" y="2819400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menu bar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0" y="2819400"/>
            <a:ext cx="7505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tool bar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5334000"/>
            <a:ext cx="1752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White area with the image in it is the image area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505200"/>
            <a:ext cx="182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"Dump", used to define data points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4191000"/>
            <a:ext cx="213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3 coordinate indicators have an X through there center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77000" y="3200400"/>
            <a:ext cx="228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Start location indicator (green with a + through its center)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38862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Color location indicator (blue with a + through its center)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53200" y="5257800"/>
            <a:ext cx="236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Stop location indicator (red with a + through its center) </a:t>
            </a:r>
            <a:endParaRPr lang="en-US" sz="1200" b="1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743200"/>
            <a:ext cx="243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C00000"/>
                </a:solidFill>
              </a:rPr>
              <a:t>3 point indicators used to find the corresponding coordinate indicator</a:t>
            </a:r>
            <a:endParaRPr lang="en-US" sz="1200" b="1" dirty="0">
              <a:solidFill>
                <a:srgbClr val="C00000"/>
              </a:solidFill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 rot="10800000" flipV="1">
            <a:off x="4685437" y="2971800"/>
            <a:ext cx="457200" cy="381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Curved Connector 15"/>
          <p:cNvCxnSpPr/>
          <p:nvPr/>
        </p:nvCxnSpPr>
        <p:spPr bwMode="auto">
          <a:xfrm>
            <a:off x="1828800" y="5486400"/>
            <a:ext cx="1371600" cy="76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Curved Connector 16"/>
          <p:cNvCxnSpPr/>
          <p:nvPr/>
        </p:nvCxnSpPr>
        <p:spPr bwMode="auto">
          <a:xfrm>
            <a:off x="1752600" y="3657600"/>
            <a:ext cx="1981200" cy="381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Curved Connector 17"/>
          <p:cNvCxnSpPr/>
          <p:nvPr/>
        </p:nvCxnSpPr>
        <p:spPr bwMode="auto">
          <a:xfrm flipV="1">
            <a:off x="2362200" y="4114800"/>
            <a:ext cx="1066800" cy="304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9" name="Curved Connector 18"/>
          <p:cNvCxnSpPr/>
          <p:nvPr/>
        </p:nvCxnSpPr>
        <p:spPr bwMode="auto">
          <a:xfrm>
            <a:off x="2362200" y="2971800"/>
            <a:ext cx="762000" cy="609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Curved Connector 20"/>
          <p:cNvCxnSpPr/>
          <p:nvPr/>
        </p:nvCxnSpPr>
        <p:spPr bwMode="auto">
          <a:xfrm>
            <a:off x="3657600" y="2971800"/>
            <a:ext cx="609600" cy="5334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" name="Curved Connector 26"/>
          <p:cNvCxnSpPr/>
          <p:nvPr/>
        </p:nvCxnSpPr>
        <p:spPr bwMode="auto">
          <a:xfrm>
            <a:off x="2362200" y="4495800"/>
            <a:ext cx="1066800" cy="76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Curved Connector 27"/>
          <p:cNvCxnSpPr/>
          <p:nvPr/>
        </p:nvCxnSpPr>
        <p:spPr bwMode="auto">
          <a:xfrm>
            <a:off x="2362200" y="4603016"/>
            <a:ext cx="1524000" cy="4518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Curved Connector 28"/>
          <p:cNvCxnSpPr/>
          <p:nvPr/>
        </p:nvCxnSpPr>
        <p:spPr bwMode="auto">
          <a:xfrm rot="10800000" flipV="1">
            <a:off x="3505200" y="3657600"/>
            <a:ext cx="2971800" cy="730984"/>
          </a:xfrm>
          <a:prstGeom prst="curvedConnector3">
            <a:avLst>
              <a:gd name="adj1" fmla="val 81239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0" name="Curved Connector 39"/>
          <p:cNvCxnSpPr/>
          <p:nvPr/>
        </p:nvCxnSpPr>
        <p:spPr bwMode="auto">
          <a:xfrm rot="10800000" flipV="1">
            <a:off x="3733800" y="4038600"/>
            <a:ext cx="2819400" cy="381000"/>
          </a:xfrm>
          <a:prstGeom prst="curvedConnector3">
            <a:avLst>
              <a:gd name="adj1" fmla="val 85156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2" name="Curved Connector 41"/>
          <p:cNvCxnSpPr>
            <a:stCxn id="12" idx="1"/>
          </p:cNvCxnSpPr>
          <p:nvPr/>
        </p:nvCxnSpPr>
        <p:spPr bwMode="auto">
          <a:xfrm rot="10800000">
            <a:off x="4267200" y="4419601"/>
            <a:ext cx="2286000" cy="106903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304800" y="2286000"/>
            <a:ext cx="8610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Once you have a running </a:t>
            </a:r>
            <a:r>
              <a:rPr lang="en-US" sz="1300" b="1" dirty="0" err="1" smtClean="0">
                <a:solidFill>
                  <a:schemeClr val="accent2">
                    <a:lumMod val="50000"/>
                  </a:schemeClr>
                </a:solidFill>
              </a:rPr>
              <a:t>DataThief</a:t>
            </a:r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, select "Open..." from the File menu, and select the file you want to take data from. In this example, we used "example.png“.  Key features of </a:t>
            </a:r>
            <a:r>
              <a:rPr lang="en-US" sz="1300" b="1" dirty="0" err="1" smtClean="0">
                <a:solidFill>
                  <a:schemeClr val="accent2">
                    <a:lumMod val="50000"/>
                  </a:schemeClr>
                </a:solidFill>
              </a:rPr>
              <a:t>DataThief</a:t>
            </a:r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 are shown below.</a:t>
            </a:r>
            <a:endParaRPr lang="en-US" sz="13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04800" y="609600"/>
            <a:ext cx="8382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 err="1" smtClean="0">
                <a:solidFill>
                  <a:schemeClr val="accent2">
                    <a:lumMod val="50000"/>
                  </a:schemeClr>
                </a:solidFill>
              </a:rPr>
              <a:t>DataThief</a:t>
            </a:r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 III is written in Java. This means, that apart from the "executable" called </a:t>
            </a:r>
            <a:r>
              <a:rPr lang="en-US" sz="1300" b="1" i="1" dirty="0" smtClean="0">
                <a:solidFill>
                  <a:schemeClr val="accent2">
                    <a:lumMod val="50000"/>
                  </a:schemeClr>
                </a:solidFill>
              </a:rPr>
              <a:t>Datathief.jar</a:t>
            </a:r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, you will have to have the Java Virtual Machine. The Java Virtual Machine can be downloaded from </a:t>
            </a:r>
            <a:r>
              <a:rPr lang="en-US" sz="1300" b="1" i="1" dirty="0" smtClean="0">
                <a:solidFill>
                  <a:schemeClr val="accent2">
                    <a:lumMod val="50000"/>
                  </a:schemeClr>
                </a:solidFill>
              </a:rPr>
              <a:t>www.java.com.</a:t>
            </a:r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 Follow the instructions that are appropriate for your machine.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4800" y="1295400"/>
            <a:ext cx="8001000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Once the virtual machine is installed, you may start </a:t>
            </a:r>
            <a:r>
              <a:rPr lang="en-US" sz="1300" b="1" dirty="0" err="1" smtClean="0">
                <a:solidFill>
                  <a:schemeClr val="accent2">
                    <a:lumMod val="50000"/>
                  </a:schemeClr>
                </a:solidFill>
              </a:rPr>
              <a:t>DataThief</a:t>
            </a:r>
            <a:r>
              <a:rPr lang="en-US" sz="1300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1200" b="1" dirty="0" smtClean="0"/>
              <a:t>  On Windows, double click the Datathief.jar icon.</a:t>
            </a:r>
          </a:p>
          <a:p>
            <a:pPr lvl="1">
              <a:buFont typeface="Arial" pitchFamily="34" charset="0"/>
              <a:buChar char="•"/>
            </a:pPr>
            <a:r>
              <a:rPr lang="en-US" sz="1200" b="1" dirty="0" smtClean="0"/>
              <a:t>  On Macintoshes with </a:t>
            </a:r>
            <a:r>
              <a:rPr lang="en-US" sz="1200" b="1" dirty="0" err="1" smtClean="0"/>
              <a:t>MacOS</a:t>
            </a:r>
            <a:r>
              <a:rPr lang="en-US" sz="1200" b="1" dirty="0" smtClean="0"/>
              <a:t> 8 or </a:t>
            </a:r>
            <a:r>
              <a:rPr lang="en-US" sz="1200" b="1" dirty="0" err="1" smtClean="0"/>
              <a:t>MacOS</a:t>
            </a:r>
            <a:r>
              <a:rPr lang="en-US" sz="1200" b="1" dirty="0" smtClean="0"/>
              <a:t> 9, double click the </a:t>
            </a:r>
            <a:r>
              <a:rPr lang="en-US" sz="1200" b="1" dirty="0" err="1" smtClean="0"/>
              <a:t>Datathief</a:t>
            </a:r>
            <a:r>
              <a:rPr lang="en-US" sz="1200" b="1" dirty="0" smtClean="0"/>
              <a:t> application icon.</a:t>
            </a:r>
          </a:p>
          <a:p>
            <a:pPr lvl="1">
              <a:buFont typeface="Arial" pitchFamily="34" charset="0"/>
              <a:buChar char="•"/>
            </a:pPr>
            <a:r>
              <a:rPr lang="en-US" sz="1200" b="1" dirty="0" smtClean="0"/>
              <a:t>  On Macintoshes with </a:t>
            </a:r>
            <a:r>
              <a:rPr lang="en-US" sz="1200" b="1" dirty="0" err="1" smtClean="0"/>
              <a:t>MacOS</a:t>
            </a:r>
            <a:r>
              <a:rPr lang="en-US" sz="1200" b="1" dirty="0" smtClean="0"/>
              <a:t> X and on Linux or Unix either double click the </a:t>
            </a:r>
            <a:r>
              <a:rPr lang="en-US" sz="1200" b="1" dirty="0" err="1" smtClean="0"/>
              <a:t>Datathief</a:t>
            </a:r>
            <a:r>
              <a:rPr lang="en-US" sz="1200" b="1" dirty="0" smtClean="0"/>
              <a:t> icon, or go to the directory where you installed </a:t>
            </a:r>
            <a:r>
              <a:rPr lang="en-US" sz="1200" b="1" dirty="0" err="1" smtClean="0"/>
              <a:t>DataThief</a:t>
            </a:r>
            <a:r>
              <a:rPr lang="en-US" sz="1200" b="1" dirty="0" smtClean="0"/>
              <a:t> and type </a:t>
            </a:r>
            <a:r>
              <a:rPr lang="en-US" sz="1200" b="1" dirty="0" err="1" smtClean="0"/>
              <a:t>Datathief</a:t>
            </a:r>
            <a:r>
              <a:rPr lang="en-US" sz="1200" b="1" dirty="0" smtClean="0"/>
              <a:t>.</a:t>
            </a:r>
          </a:p>
        </p:txBody>
      </p:sp>
      <p:sp>
        <p:nvSpPr>
          <p:cNvPr id="54" name="Rectangle 2"/>
          <p:cNvSpPr txBox="1">
            <a:spLocks noChangeArrowheads="1"/>
          </p:cNvSpPr>
          <p:nvPr/>
        </p:nvSpPr>
        <p:spPr>
          <a:xfrm>
            <a:off x="0" y="0"/>
            <a:ext cx="5181600" cy="685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u="sng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Orientation to </a:t>
            </a:r>
            <a:r>
              <a:rPr lang="en-US" sz="2400" b="1" u="sng" kern="0" dirty="0" err="1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DataThief</a:t>
            </a:r>
            <a:r>
              <a:rPr lang="en-US" sz="2400" b="1" u="sng" kern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III</a:t>
            </a:r>
            <a:endParaRPr kumimoji="0" lang="en-US" sz="2400" b="1" i="0" u="sng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152400"/>
            <a:ext cx="7772400" cy="4572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DataThief</a:t>
            </a:r>
            <a:r>
              <a:rPr kumimoji="0" lang="en-US" sz="2800" b="1" i="0" u="sng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 Action</a:t>
            </a:r>
            <a:endParaRPr kumimoji="0" lang="en-US" sz="2800" b="1" i="0" u="sng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347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562600" y="762000"/>
            <a:ext cx="3581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347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28600" y="2667000"/>
            <a:ext cx="373155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urved Connector 4"/>
          <p:cNvCxnSpPr/>
          <p:nvPr/>
        </p:nvCxnSpPr>
        <p:spPr bwMode="auto">
          <a:xfrm flipV="1">
            <a:off x="5334000" y="990600"/>
            <a:ext cx="228600" cy="76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4038600" y="914400"/>
            <a:ext cx="152399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(2) </a:t>
            </a:r>
            <a:r>
              <a:rPr lang="en-US" sz="1400" b="1" dirty="0" smtClean="0">
                <a:solidFill>
                  <a:srgbClr val="FF33CC"/>
                </a:solidFill>
              </a:rPr>
              <a:t>Select an image file using Open from the File menu.  </a:t>
            </a:r>
            <a:r>
              <a:rPr lang="en-US" sz="1200" b="1" dirty="0" smtClean="0"/>
              <a:t>Allowed file types include gif, jpg, and </a:t>
            </a:r>
            <a:r>
              <a:rPr lang="en-US" sz="1200" b="1" dirty="0" err="1" smtClean="0"/>
              <a:t>png</a:t>
            </a:r>
            <a:r>
              <a:rPr lang="en-US" sz="1200" b="1" dirty="0" smtClean="0"/>
              <a:t>.</a:t>
            </a:r>
            <a:endParaRPr lang="en-US" sz="1200" b="1" dirty="0"/>
          </a:p>
        </p:txBody>
      </p:sp>
      <p:sp>
        <p:nvSpPr>
          <p:cNvPr id="18" name="Rectangle 17"/>
          <p:cNvSpPr/>
          <p:nvPr/>
        </p:nvSpPr>
        <p:spPr>
          <a:xfrm>
            <a:off x="3581400" y="4191000"/>
            <a:ext cx="5562600" cy="1862048"/>
          </a:xfrm>
          <a:prstGeom prst="rect">
            <a:avLst/>
          </a:prstGeom>
          <a:ln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7030A0"/>
                </a:solidFill>
              </a:rPr>
              <a:t>(4) </a:t>
            </a:r>
            <a:r>
              <a:rPr lang="en-US" sz="1300" b="1" dirty="0" smtClean="0">
                <a:solidFill>
                  <a:srgbClr val="FF33CC"/>
                </a:solidFill>
              </a:rPr>
              <a:t>Define the graph axes by tagging 3 axis coordinate indicators by dragging and dropping the 3 circled X icons onto the axes points and entering the corresponding numerical values. </a:t>
            </a:r>
          </a:p>
          <a:p>
            <a:pPr marL="228600" indent="-228600">
              <a:buAutoNum type="arabicParenBoth"/>
            </a:pPr>
            <a:endParaRPr lang="en-US" sz="400" b="1" dirty="0" smtClean="0">
              <a:solidFill>
                <a:srgbClr val="FF33CC"/>
              </a:solidFill>
            </a:endParaRPr>
          </a:p>
          <a:p>
            <a:pPr marL="228600" indent="-228600"/>
            <a:r>
              <a:rPr lang="en-US" sz="1200" b="1" dirty="0" smtClean="0"/>
              <a:t>Note: If the 3 axes points are not visible on the graph, select Reset from the Actions menu.  Click a colored button (e.g., Ref 0) to flash the corresponding axis point</a:t>
            </a:r>
          </a:p>
          <a:p>
            <a:pPr marL="228600" indent="-228600"/>
            <a:r>
              <a:rPr lang="en-US" sz="1200" b="1" dirty="0" smtClean="0"/>
              <a:t>Note: For pictures you can use this to put the digitized values in the correct units if you know the values of these three points.  </a:t>
            </a:r>
          </a:p>
          <a:p>
            <a:r>
              <a:rPr lang="en-US" sz="1200" b="1" dirty="0" smtClean="0"/>
              <a:t>Note: This can correct for skewed axes by selecting non-orthogonal axes.</a:t>
            </a:r>
            <a:endParaRPr lang="en-US" sz="1400" b="1" dirty="0"/>
          </a:p>
        </p:txBody>
      </p:sp>
      <p:cxnSp>
        <p:nvCxnSpPr>
          <p:cNvPr id="19" name="Curved Connector 18"/>
          <p:cNvCxnSpPr/>
          <p:nvPr/>
        </p:nvCxnSpPr>
        <p:spPr bwMode="auto">
          <a:xfrm rot="16200000" flipV="1">
            <a:off x="3657600" y="3505200"/>
            <a:ext cx="381000" cy="3810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Curved Connector 19"/>
          <p:cNvCxnSpPr/>
          <p:nvPr/>
        </p:nvCxnSpPr>
        <p:spPr bwMode="auto">
          <a:xfrm rot="10800000" flipV="1">
            <a:off x="685800" y="5181600"/>
            <a:ext cx="2819400" cy="5334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Curved Connector 20"/>
          <p:cNvCxnSpPr/>
          <p:nvPr/>
        </p:nvCxnSpPr>
        <p:spPr bwMode="auto">
          <a:xfrm rot="10800000">
            <a:off x="685800" y="4038600"/>
            <a:ext cx="2819400" cy="1066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7" name="Curved Connector 26"/>
          <p:cNvCxnSpPr/>
          <p:nvPr/>
        </p:nvCxnSpPr>
        <p:spPr bwMode="auto">
          <a:xfrm rot="10800000" flipV="1">
            <a:off x="2971800" y="5257800"/>
            <a:ext cx="533400" cy="42618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3962400" y="3810000"/>
            <a:ext cx="4876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(3) </a:t>
            </a:r>
            <a:r>
              <a:rPr lang="en-US" sz="1400" b="1" dirty="0" smtClean="0">
                <a:solidFill>
                  <a:srgbClr val="FF33CC"/>
                </a:solidFill>
              </a:rPr>
              <a:t>Select whether to digitize a point graph or line graph</a:t>
            </a:r>
            <a:endParaRPr lang="en-US" sz="1400" b="1" dirty="0">
              <a:solidFill>
                <a:srgbClr val="FF33CC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990600"/>
            <a:ext cx="365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To use </a:t>
            </a:r>
            <a:r>
              <a:rPr lang="en-US" sz="1600" b="1" dirty="0" err="1" smtClean="0">
                <a:solidFill>
                  <a:srgbClr val="C00000"/>
                </a:solidFill>
              </a:rPr>
              <a:t>DataThiefIII</a:t>
            </a:r>
            <a:r>
              <a:rPr lang="en-US" sz="1600" b="1" dirty="0" smtClean="0">
                <a:solidFill>
                  <a:srgbClr val="C00000"/>
                </a:solidFill>
              </a:rPr>
              <a:t> to digitize data from a graph:</a:t>
            </a:r>
          </a:p>
          <a:p>
            <a:endParaRPr lang="en-US" sz="1600" b="1" dirty="0" smtClean="0">
              <a:solidFill>
                <a:srgbClr val="C00000"/>
              </a:solidFill>
            </a:endParaRPr>
          </a:p>
          <a:p>
            <a:r>
              <a:rPr lang="en-US" sz="1400" b="1" dirty="0" smtClean="0">
                <a:solidFill>
                  <a:srgbClr val="7030A0"/>
                </a:solidFill>
              </a:rPr>
              <a:t>(1)  </a:t>
            </a:r>
            <a:r>
              <a:rPr lang="en-US" sz="1400" b="1" dirty="0" smtClean="0">
                <a:solidFill>
                  <a:srgbClr val="FF33CC"/>
                </a:solidFill>
              </a:rPr>
              <a:t>Open </a:t>
            </a:r>
            <a:r>
              <a:rPr lang="en-US" sz="1400" b="1" dirty="0" err="1" smtClean="0">
                <a:solidFill>
                  <a:srgbClr val="FF33CC"/>
                </a:solidFill>
              </a:rPr>
              <a:t>DatathiefIII</a:t>
            </a:r>
            <a:r>
              <a:rPr lang="en-US" sz="1400" b="1" dirty="0" smtClean="0">
                <a:solidFill>
                  <a:srgbClr val="FF33CC"/>
                </a:solidFill>
              </a:rPr>
              <a:t>.</a:t>
            </a:r>
            <a:endParaRPr lang="en-US" sz="1400" b="1" dirty="0">
              <a:solidFill>
                <a:srgbClr val="FF33CC"/>
              </a:solidFill>
            </a:endParaRPr>
          </a:p>
        </p:txBody>
      </p:sp>
      <p:cxnSp>
        <p:nvCxnSpPr>
          <p:cNvPr id="30" name="Curved Connector 29"/>
          <p:cNvCxnSpPr/>
          <p:nvPr/>
        </p:nvCxnSpPr>
        <p:spPr bwMode="auto">
          <a:xfrm rot="10800000">
            <a:off x="838200" y="3352800"/>
            <a:ext cx="2667000" cy="1219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8" name="Curved Connector 37"/>
          <p:cNvCxnSpPr/>
          <p:nvPr/>
        </p:nvCxnSpPr>
        <p:spPr bwMode="auto">
          <a:xfrm>
            <a:off x="5410200" y="1447800"/>
            <a:ext cx="4572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304800"/>
            <a:ext cx="7772400" cy="685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Setting </a:t>
            </a: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DataThief</a:t>
            </a:r>
            <a:endParaRPr kumimoji="0" lang="en-US" sz="2800" b="1" i="0" u="sng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34498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124200" y="1295400"/>
            <a:ext cx="4953000" cy="3688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4499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070387" y="3192293"/>
            <a:ext cx="1159213" cy="179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urved Connector 4"/>
          <p:cNvCxnSpPr/>
          <p:nvPr/>
        </p:nvCxnSpPr>
        <p:spPr bwMode="auto">
          <a:xfrm rot="10800000">
            <a:off x="3886200" y="1600200"/>
            <a:ext cx="3886200" cy="117380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7696200" y="2393004"/>
            <a:ext cx="1447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(5) </a:t>
            </a:r>
            <a:r>
              <a:rPr lang="en-US" sz="1400" b="1" dirty="0" smtClean="0">
                <a:solidFill>
                  <a:srgbClr val="FF33CC"/>
                </a:solidFill>
              </a:rPr>
              <a:t>Select axes</a:t>
            </a:r>
          </a:p>
          <a:p>
            <a:r>
              <a:rPr lang="en-US" sz="1400" b="1" dirty="0" smtClean="0">
                <a:solidFill>
                  <a:srgbClr val="FF33CC"/>
                </a:solidFill>
              </a:rPr>
              <a:t>type using the Axis menu</a:t>
            </a:r>
            <a:endParaRPr lang="en-US" sz="1400" b="1" dirty="0">
              <a:solidFill>
                <a:srgbClr val="FF33CC"/>
              </a:solidFill>
            </a:endParaRPr>
          </a:p>
        </p:txBody>
      </p:sp>
      <p:cxnSp>
        <p:nvCxnSpPr>
          <p:cNvPr id="12" name="Curved Connector 11"/>
          <p:cNvCxnSpPr/>
          <p:nvPr/>
        </p:nvCxnSpPr>
        <p:spPr bwMode="auto">
          <a:xfrm flipV="1">
            <a:off x="2362200" y="3048000"/>
            <a:ext cx="16002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381000" y="3581400"/>
            <a:ext cx="213360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b="1" dirty="0" smtClean="0">
                <a:solidFill>
                  <a:srgbClr val="7030A0"/>
                </a:solidFill>
              </a:rPr>
              <a:t>(6) </a:t>
            </a:r>
            <a:r>
              <a:rPr lang="en-US" sz="1300" b="1" dirty="0" smtClean="0">
                <a:solidFill>
                  <a:srgbClr val="FF33CC"/>
                </a:solidFill>
              </a:rPr>
              <a:t>To “borrow” discrete data points,  select the </a:t>
            </a:r>
            <a:r>
              <a:rPr lang="en-US" sz="1300" b="1" i="1" dirty="0" smtClean="0">
                <a:solidFill>
                  <a:srgbClr val="FF33CC"/>
                </a:solidFill>
              </a:rPr>
              <a:t>Point</a:t>
            </a:r>
            <a:r>
              <a:rPr lang="en-US" sz="1300" b="1" dirty="0" smtClean="0">
                <a:solidFill>
                  <a:srgbClr val="FF33CC"/>
                </a:solidFill>
              </a:rPr>
              <a:t> mode icon and then tag each data point by dragging crosshairs from the “Dump” on top of the point</a:t>
            </a:r>
            <a:endParaRPr lang="en-US" sz="1300" b="1" dirty="0">
              <a:solidFill>
                <a:srgbClr val="FF33CC"/>
              </a:solidFill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2362200" y="3733800"/>
            <a:ext cx="2362200" cy="30638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Curved Connector 17"/>
          <p:cNvCxnSpPr/>
          <p:nvPr/>
        </p:nvCxnSpPr>
        <p:spPr bwMode="auto">
          <a:xfrm>
            <a:off x="2362200" y="2088204"/>
            <a:ext cx="762000" cy="273996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609600" y="1447800"/>
            <a:ext cx="1981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(7) </a:t>
            </a:r>
            <a:r>
              <a:rPr lang="en-US" sz="1400" b="1" dirty="0" smtClean="0">
                <a:solidFill>
                  <a:srgbClr val="FF33CC"/>
                </a:solidFill>
              </a:rPr>
              <a:t>Export</a:t>
            </a:r>
          </a:p>
          <a:p>
            <a:r>
              <a:rPr lang="en-US" sz="1400" b="1" dirty="0" smtClean="0">
                <a:solidFill>
                  <a:srgbClr val="FF33CC"/>
                </a:solidFill>
              </a:rPr>
              <a:t>The data to a file using the File menu</a:t>
            </a:r>
            <a:endParaRPr lang="en-US" sz="1400" b="1" dirty="0">
              <a:solidFill>
                <a:srgbClr val="FF33CC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914400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 smtClean="0">
                <a:solidFill>
                  <a:srgbClr val="C00000"/>
                </a:solidFill>
              </a:rPr>
              <a:t>Simply follow the remaining numbered steps listed here. 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1000" y="5105400"/>
            <a:ext cx="8534400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rgbClr val="7030A0"/>
                </a:solidFill>
              </a:rPr>
              <a:t>(5 Alternate) </a:t>
            </a:r>
            <a:r>
              <a:rPr lang="en-US" sz="1200" b="1" dirty="0" smtClean="0">
                <a:solidFill>
                  <a:srgbClr val="FF33CC"/>
                </a:solidFill>
              </a:rPr>
              <a:t>To “borrow” data from traces (lines): </a:t>
            </a:r>
          </a:p>
          <a:p>
            <a:pPr>
              <a:buFont typeface="Arial" pitchFamily="34" charset="0"/>
              <a:buChar char="•"/>
            </a:pPr>
            <a:r>
              <a:rPr lang="en-US" sz="1100" b="1" dirty="0" smtClean="0"/>
              <a:t>  Select the </a:t>
            </a:r>
            <a:r>
              <a:rPr lang="en-US" sz="1100" b="1" i="1" dirty="0" smtClean="0"/>
              <a:t>Trace</a:t>
            </a:r>
            <a:r>
              <a:rPr lang="en-US" sz="1100" b="1" dirty="0" smtClean="0"/>
              <a:t> mode icon, </a:t>
            </a:r>
          </a:p>
          <a:p>
            <a:pPr>
              <a:buFont typeface="Arial" pitchFamily="34" charset="0"/>
              <a:buChar char="•"/>
            </a:pPr>
            <a:r>
              <a:rPr lang="en-US" sz="1100" b="1" dirty="0" smtClean="0"/>
              <a:t>  Tag the beginning and end of the trace to “steal” with the green and red icons, respectively </a:t>
            </a:r>
          </a:p>
          <a:p>
            <a:pPr>
              <a:buFont typeface="Arial" pitchFamily="34" charset="0"/>
              <a:buChar char="•"/>
            </a:pPr>
            <a:r>
              <a:rPr lang="en-US" sz="1100" b="1" dirty="0" smtClean="0"/>
              <a:t>  Set the color of the line by dropping the blue icon on a well isolated portion of the trace </a:t>
            </a:r>
          </a:p>
          <a:p>
            <a:pPr>
              <a:buFont typeface="Arial" pitchFamily="34" charset="0"/>
              <a:buChar char="•"/>
            </a:pPr>
            <a:r>
              <a:rPr lang="en-US" sz="1100" b="1" dirty="0" smtClean="0"/>
              <a:t>  Use the three point indicators “</a:t>
            </a:r>
            <a:r>
              <a:rPr lang="en-US" sz="1100" b="1" i="1" dirty="0" smtClean="0"/>
              <a:t>Start</a:t>
            </a:r>
            <a:r>
              <a:rPr lang="en-US" sz="1100" b="1" dirty="0" smtClean="0"/>
              <a:t>”, “</a:t>
            </a:r>
            <a:r>
              <a:rPr lang="en-US" sz="1100" b="1" i="1" dirty="0" smtClean="0"/>
              <a:t>End</a:t>
            </a:r>
            <a:r>
              <a:rPr lang="en-US" sz="1100" b="1" dirty="0" smtClean="0"/>
              <a:t>” and “</a:t>
            </a:r>
            <a:r>
              <a:rPr lang="en-US" sz="1100" b="1" i="1" dirty="0" smtClean="0"/>
              <a:t>Color</a:t>
            </a:r>
            <a:r>
              <a:rPr lang="en-US" sz="1100" b="1" dirty="0" smtClean="0"/>
              <a:t>” to locate the icons to drag.</a:t>
            </a:r>
          </a:p>
          <a:p>
            <a:pPr>
              <a:buFont typeface="Arial" pitchFamily="34" charset="0"/>
              <a:buChar char="•"/>
            </a:pPr>
            <a:r>
              <a:rPr lang="en-US" sz="1100" b="1" dirty="0" smtClean="0"/>
              <a:t>  The density of data points digitized can be adjusted using the “</a:t>
            </a:r>
            <a:r>
              <a:rPr lang="en-US" sz="1100" b="1" i="1" dirty="0" smtClean="0"/>
              <a:t>Output Distance</a:t>
            </a:r>
            <a:r>
              <a:rPr lang="en-US" sz="1100" b="1" dirty="0" smtClean="0"/>
              <a:t>” selection from the </a:t>
            </a:r>
            <a:r>
              <a:rPr lang="en-US" sz="1100" b="1" i="1" dirty="0" smtClean="0"/>
              <a:t>Settings</a:t>
            </a:r>
            <a:r>
              <a:rPr lang="en-US" sz="1100" b="1" dirty="0" smtClean="0"/>
              <a:t> tab.</a:t>
            </a:r>
            <a:endParaRPr lang="en-US" sz="1100" b="1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114800" y="51816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2438400" y="3962400"/>
            <a:ext cx="304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3400" y="304800"/>
            <a:ext cx="7772400" cy="685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Reading </a:t>
            </a: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DataThief</a:t>
            </a: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Txt Files</a:t>
            </a:r>
          </a:p>
        </p:txBody>
      </p:sp>
      <p:pic>
        <p:nvPicPr>
          <p:cNvPr id="235522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733800" y="1066800"/>
            <a:ext cx="4572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urved Connector 4"/>
          <p:cNvCxnSpPr>
            <a:stCxn id="6" idx="3"/>
          </p:cNvCxnSpPr>
          <p:nvPr/>
        </p:nvCxnSpPr>
        <p:spPr bwMode="auto">
          <a:xfrm flipV="1">
            <a:off x="2286000" y="1676408"/>
            <a:ext cx="2057400" cy="1583315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304800" y="2351782"/>
            <a:ext cx="1981200" cy="1815882"/>
          </a:xfrm>
          <a:prstGeom prst="rect">
            <a:avLst/>
          </a:prstGeom>
          <a:ln>
            <a:solidFill>
              <a:srgbClr val="FF33CC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7030A0"/>
                </a:solidFill>
              </a:rPr>
              <a:t>(8) </a:t>
            </a:r>
            <a:r>
              <a:rPr lang="en-US" sz="1400" b="1" dirty="0" smtClean="0">
                <a:solidFill>
                  <a:srgbClr val="FF33CC"/>
                </a:solidFill>
              </a:rPr>
              <a:t>Read into an Excel file as comma delimited text using the Excel Text Import Wizard called up from the “From Text” icon on the Data ribbon in Excel.</a:t>
            </a:r>
            <a:endParaRPr lang="en-US" sz="1400" b="1" dirty="0">
              <a:solidFill>
                <a:srgbClr val="FF33CC"/>
              </a:solidFill>
            </a:endParaRPr>
          </a:p>
        </p:txBody>
      </p:sp>
      <p:cxnSp>
        <p:nvCxnSpPr>
          <p:cNvPr id="7" name="Curved Connector 6"/>
          <p:cNvCxnSpPr>
            <a:stCxn id="6" idx="3"/>
          </p:cNvCxnSpPr>
          <p:nvPr/>
        </p:nvCxnSpPr>
        <p:spPr bwMode="auto">
          <a:xfrm flipV="1">
            <a:off x="2286000" y="3124206"/>
            <a:ext cx="2743200" cy="135517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FF33CC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PHYX 2710 Template">
  <a:themeElements>
    <a:clrScheme name="PHYX 2710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YX 2710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HYX 2710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X 2710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X 2710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10848</TotalTime>
  <Words>919</Words>
  <Application>Microsoft Office PowerPoint</Application>
  <PresentationFormat>On-screen Show (4:3)</PresentationFormat>
  <Paragraphs>90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PHYX 2710 Template</vt:lpstr>
      <vt:lpstr>Intermediate Lab  PHYS 3870</vt:lpstr>
      <vt:lpstr>Slide 2</vt:lpstr>
      <vt:lpstr>Slide 3</vt:lpstr>
      <vt:lpstr>Slide 4</vt:lpstr>
      <vt:lpstr>Slide 5</vt:lpstr>
      <vt:lpstr>Slide 6</vt:lpstr>
      <vt:lpstr>Slide 7</vt:lpstr>
    </vt:vector>
  </TitlesOfParts>
  <Company>Physics Department Utah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Modern Physics  PHYX 2710</dc:title>
  <dc:creator>JR Dennison</dc:creator>
  <cp:lastModifiedBy>JR Dennison</cp:lastModifiedBy>
  <cp:revision>111</cp:revision>
  <dcterms:created xsi:type="dcterms:W3CDTF">2004-08-23T18:11:05Z</dcterms:created>
  <dcterms:modified xsi:type="dcterms:W3CDTF">2015-10-10T20:44:13Z</dcterms:modified>
</cp:coreProperties>
</file>