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256" r:id="rId2"/>
    <p:sldId id="408" r:id="rId3"/>
    <p:sldId id="446" r:id="rId4"/>
    <p:sldId id="365" r:id="rId5"/>
    <p:sldId id="367" r:id="rId6"/>
    <p:sldId id="366" r:id="rId7"/>
    <p:sldId id="429" r:id="rId8"/>
    <p:sldId id="430" r:id="rId9"/>
    <p:sldId id="445" r:id="rId10"/>
    <p:sldId id="410" r:id="rId11"/>
    <p:sldId id="385" r:id="rId12"/>
    <p:sldId id="383" r:id="rId13"/>
    <p:sldId id="382" r:id="rId14"/>
    <p:sldId id="411" r:id="rId15"/>
    <p:sldId id="387" r:id="rId16"/>
    <p:sldId id="425" r:id="rId17"/>
  </p:sldIdLst>
  <p:sldSz cx="9144000" cy="6858000" type="screen4x3"/>
  <p:notesSz cx="9363075"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CC"/>
    <a:srgbClr val="FFCC99"/>
    <a:srgbClr val="FF6600"/>
    <a:srgbClr val="FF7C80"/>
    <a:srgbClr val="FF0000"/>
    <a:srgbClr val="33CCFF"/>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30" autoAdjust="0"/>
    <p:restoredTop sz="78547" autoAdjust="0"/>
  </p:normalViewPr>
  <p:slideViewPr>
    <p:cSldViewPr showGuides="1">
      <p:cViewPr varScale="1">
        <p:scale>
          <a:sx n="89" d="100"/>
          <a:sy n="89" d="100"/>
        </p:scale>
        <p:origin x="-420" y="-10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1"/>
            <a:ext cx="4056646"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a:lvl1pPr>
          </a:lstStyle>
          <a:p>
            <a:endParaRPr lang="en-US"/>
          </a:p>
        </p:txBody>
      </p:sp>
      <p:sp>
        <p:nvSpPr>
          <p:cNvPr id="138243" name="Rectangle 3"/>
          <p:cNvSpPr>
            <a:spLocks noGrp="1" noChangeArrowheads="1"/>
          </p:cNvSpPr>
          <p:nvPr>
            <p:ph type="dt" sz="quarter" idx="1"/>
          </p:nvPr>
        </p:nvSpPr>
        <p:spPr bwMode="auto">
          <a:xfrm>
            <a:off x="5304846" y="1"/>
            <a:ext cx="4056645"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a:lvl1pPr>
          </a:lstStyle>
          <a:p>
            <a:endParaRPr lang="en-US"/>
          </a:p>
        </p:txBody>
      </p:sp>
      <p:sp>
        <p:nvSpPr>
          <p:cNvPr id="138244" name="Rectangle 4"/>
          <p:cNvSpPr>
            <a:spLocks noGrp="1" noChangeArrowheads="1"/>
          </p:cNvSpPr>
          <p:nvPr>
            <p:ph type="ftr" sz="quarter" idx="2"/>
          </p:nvPr>
        </p:nvSpPr>
        <p:spPr bwMode="auto">
          <a:xfrm>
            <a:off x="0" y="6721476"/>
            <a:ext cx="4056646"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a:lvl1pPr>
          </a:lstStyle>
          <a:p>
            <a:endParaRPr lang="en-US"/>
          </a:p>
        </p:txBody>
      </p:sp>
      <p:sp>
        <p:nvSpPr>
          <p:cNvPr id="138245" name="Rectangle 5"/>
          <p:cNvSpPr>
            <a:spLocks noGrp="1" noChangeArrowheads="1"/>
          </p:cNvSpPr>
          <p:nvPr>
            <p:ph type="sldNum" sz="quarter" idx="3"/>
          </p:nvPr>
        </p:nvSpPr>
        <p:spPr bwMode="auto">
          <a:xfrm>
            <a:off x="5304846" y="6721476"/>
            <a:ext cx="4056645"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a:lvl1pPr>
          </a:lstStyle>
          <a:p>
            <a:fld id="{BF29E1B9-921F-49D5-9DA3-FDC24E5115EA}" type="slidenum">
              <a:rPr lang="en-US"/>
              <a:pPr/>
              <a:t>‹#›</a:t>
            </a:fld>
            <a:endParaRPr lang="en-US"/>
          </a:p>
        </p:txBody>
      </p:sp>
    </p:spTree>
    <p:extLst>
      <p:ext uri="{BB962C8B-B14F-4D97-AF65-F5344CB8AC3E}">
        <p14:creationId xmlns="" xmlns:p14="http://schemas.microsoft.com/office/powerpoint/2010/main" val="453061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4056646"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a:lvl1pPr>
          </a:lstStyle>
          <a:p>
            <a:endParaRPr lang="en-US"/>
          </a:p>
        </p:txBody>
      </p:sp>
      <p:sp>
        <p:nvSpPr>
          <p:cNvPr id="34819" name="Rectangle 3"/>
          <p:cNvSpPr>
            <a:spLocks noGrp="1" noChangeArrowheads="1"/>
          </p:cNvSpPr>
          <p:nvPr>
            <p:ph type="dt" idx="1"/>
          </p:nvPr>
        </p:nvSpPr>
        <p:spPr bwMode="auto">
          <a:xfrm>
            <a:off x="5304846" y="1"/>
            <a:ext cx="4056645"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a:lvl1pPr>
          </a:lstStyle>
          <a:p>
            <a:endParaRPr lang="en-US"/>
          </a:p>
        </p:txBody>
      </p:sp>
      <p:sp>
        <p:nvSpPr>
          <p:cNvPr id="34820" name="Rectangle 4"/>
          <p:cNvSpPr>
            <a:spLocks noGrp="1" noRot="1" noChangeAspect="1" noChangeArrowheads="1" noTextEdit="1"/>
          </p:cNvSpPr>
          <p:nvPr>
            <p:ph type="sldImg" idx="2"/>
          </p:nvPr>
        </p:nvSpPr>
        <p:spPr bwMode="auto">
          <a:xfrm>
            <a:off x="2913063" y="530225"/>
            <a:ext cx="3538537" cy="26543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36150" y="3362326"/>
            <a:ext cx="7490776" cy="3184525"/>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6721476"/>
            <a:ext cx="4056646"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a:lvl1pPr>
          </a:lstStyle>
          <a:p>
            <a:endParaRPr lang="en-US"/>
          </a:p>
        </p:txBody>
      </p:sp>
      <p:sp>
        <p:nvSpPr>
          <p:cNvPr id="34823" name="Rectangle 7"/>
          <p:cNvSpPr>
            <a:spLocks noGrp="1" noChangeArrowheads="1"/>
          </p:cNvSpPr>
          <p:nvPr>
            <p:ph type="sldNum" sz="quarter" idx="5"/>
          </p:nvPr>
        </p:nvSpPr>
        <p:spPr bwMode="auto">
          <a:xfrm>
            <a:off x="5304846" y="6721476"/>
            <a:ext cx="4056645"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a:lvl1pPr>
          </a:lstStyle>
          <a:p>
            <a:fld id="{470EED01-FC13-45B8-B8BB-AA3493121110}" type="slidenum">
              <a:rPr lang="en-US"/>
              <a:pPr/>
              <a:t>‹#›</a:t>
            </a:fld>
            <a:endParaRPr lang="en-US"/>
          </a:p>
        </p:txBody>
      </p:sp>
    </p:spTree>
    <p:extLst>
      <p:ext uri="{BB962C8B-B14F-4D97-AF65-F5344CB8AC3E}">
        <p14:creationId xmlns="" xmlns:p14="http://schemas.microsoft.com/office/powerpoint/2010/main" val="21404587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E2127-5CE8-409E-8787-4DF1A7D62519}" type="slidenum">
              <a:rPr lang="en-US"/>
              <a:pPr/>
              <a:t>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240551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E2127-5CE8-409E-8787-4DF1A7D62519}" type="slidenum">
              <a:rPr lang="en-US"/>
              <a:pPr/>
              <a:t>10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52198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11</a:t>
            </a:fld>
            <a:endParaRPr lang="en-US"/>
          </a:p>
        </p:txBody>
      </p:sp>
    </p:spTree>
    <p:extLst>
      <p:ext uri="{BB962C8B-B14F-4D97-AF65-F5344CB8AC3E}">
        <p14:creationId xmlns="" xmlns:p14="http://schemas.microsoft.com/office/powerpoint/2010/main" val="171530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12</a:t>
            </a:fld>
            <a:endParaRPr lang="en-US"/>
          </a:p>
        </p:txBody>
      </p:sp>
    </p:spTree>
    <p:extLst>
      <p:ext uri="{BB962C8B-B14F-4D97-AF65-F5344CB8AC3E}">
        <p14:creationId xmlns="" xmlns:p14="http://schemas.microsoft.com/office/powerpoint/2010/main" val="163439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13</a:t>
            </a:fld>
            <a:endParaRPr lang="en-US"/>
          </a:p>
        </p:txBody>
      </p:sp>
    </p:spTree>
    <p:extLst>
      <p:ext uri="{BB962C8B-B14F-4D97-AF65-F5344CB8AC3E}">
        <p14:creationId xmlns="" xmlns:p14="http://schemas.microsoft.com/office/powerpoint/2010/main" val="377510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E2127-5CE8-409E-8787-4DF1A7D62519}" type="slidenum">
              <a:rPr lang="en-US"/>
              <a:pPr/>
              <a:t>14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55235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15</a:t>
            </a:fld>
            <a:endParaRPr lang="en-US"/>
          </a:p>
        </p:txBody>
      </p:sp>
    </p:spTree>
    <p:extLst>
      <p:ext uri="{BB962C8B-B14F-4D97-AF65-F5344CB8AC3E}">
        <p14:creationId xmlns="" xmlns:p14="http://schemas.microsoft.com/office/powerpoint/2010/main" val="219724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16</a:t>
            </a:fld>
            <a:endParaRPr lang="en-US"/>
          </a:p>
        </p:txBody>
      </p:sp>
    </p:spTree>
    <p:extLst>
      <p:ext uri="{BB962C8B-B14F-4D97-AF65-F5344CB8AC3E}">
        <p14:creationId xmlns="" xmlns:p14="http://schemas.microsoft.com/office/powerpoint/2010/main" val="198883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E2127-5CE8-409E-8787-4DF1A7D62519}" type="slidenum">
              <a:rPr lang="en-US"/>
              <a:pPr/>
              <a:t>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12329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68E3-E84C-4212-A0DC-8768EFF2BC21}" type="slidenum">
              <a:rPr lang="en-US" smtClean="0"/>
              <a:pPr/>
              <a:t>3</a:t>
            </a:fld>
            <a:endParaRPr lang="en-US"/>
          </a:p>
        </p:txBody>
      </p:sp>
    </p:spTree>
    <p:extLst>
      <p:ext uri="{BB962C8B-B14F-4D97-AF65-F5344CB8AC3E}">
        <p14:creationId xmlns="" xmlns:p14="http://schemas.microsoft.com/office/powerpoint/2010/main" val="322583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4</a:t>
            </a:fld>
            <a:endParaRPr lang="en-US"/>
          </a:p>
        </p:txBody>
      </p:sp>
    </p:spTree>
    <p:extLst>
      <p:ext uri="{BB962C8B-B14F-4D97-AF65-F5344CB8AC3E}">
        <p14:creationId xmlns="" xmlns:p14="http://schemas.microsoft.com/office/powerpoint/2010/main" val="64780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68E3-E84C-4212-A0DC-8768EFF2BC21}" type="slidenum">
              <a:rPr lang="en-US" smtClean="0"/>
              <a:pPr/>
              <a:t>5</a:t>
            </a:fld>
            <a:endParaRPr lang="en-US"/>
          </a:p>
        </p:txBody>
      </p:sp>
    </p:spTree>
    <p:extLst>
      <p:ext uri="{BB962C8B-B14F-4D97-AF65-F5344CB8AC3E}">
        <p14:creationId xmlns="" xmlns:p14="http://schemas.microsoft.com/office/powerpoint/2010/main" val="71442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68E3-E84C-4212-A0DC-8768EFF2BC21}" type="slidenum">
              <a:rPr lang="en-US" smtClean="0"/>
              <a:pPr/>
              <a:t>6</a:t>
            </a:fld>
            <a:endParaRPr lang="en-US"/>
          </a:p>
        </p:txBody>
      </p:sp>
    </p:spTree>
    <p:extLst>
      <p:ext uri="{BB962C8B-B14F-4D97-AF65-F5344CB8AC3E}">
        <p14:creationId xmlns="" xmlns:p14="http://schemas.microsoft.com/office/powerpoint/2010/main" val="339141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68E3-E84C-4212-A0DC-8768EFF2BC21}" type="slidenum">
              <a:rPr lang="en-US" smtClean="0"/>
              <a:pPr/>
              <a:t>7</a:t>
            </a:fld>
            <a:endParaRPr lang="en-US"/>
          </a:p>
        </p:txBody>
      </p:sp>
    </p:spTree>
    <p:extLst>
      <p:ext uri="{BB962C8B-B14F-4D97-AF65-F5344CB8AC3E}">
        <p14:creationId xmlns="" xmlns:p14="http://schemas.microsoft.com/office/powerpoint/2010/main" val="322583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68E3-E84C-4212-A0DC-8768EFF2BC21}" type="slidenum">
              <a:rPr lang="en-US" smtClean="0"/>
              <a:pPr/>
              <a:t>8</a:t>
            </a:fld>
            <a:endParaRPr lang="en-US"/>
          </a:p>
        </p:txBody>
      </p:sp>
    </p:spTree>
    <p:extLst>
      <p:ext uri="{BB962C8B-B14F-4D97-AF65-F5344CB8AC3E}">
        <p14:creationId xmlns="" xmlns:p14="http://schemas.microsoft.com/office/powerpoint/2010/main" val="38887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0EED01-FC13-45B8-B8BB-AA3493121110}" type="slidenum">
              <a:rPr lang="en-US" smtClean="0"/>
              <a:pPr/>
              <a:t>9</a:t>
            </a:fld>
            <a:endParaRPr lang="en-US"/>
          </a:p>
        </p:txBody>
      </p:sp>
    </p:spTree>
    <p:extLst>
      <p:ext uri="{BB962C8B-B14F-4D97-AF65-F5344CB8AC3E}">
        <p14:creationId xmlns="" xmlns:p14="http://schemas.microsoft.com/office/powerpoint/2010/main" val="242814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52400"/>
            <a:ext cx="8534400"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838200"/>
            <a:ext cx="8534400" cy="5287963"/>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838200"/>
            <a:ext cx="8534400" cy="5287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715" name="Picture 19" descr="PHYX 2710 Powerpoint background"/>
          <p:cNvPicPr>
            <a:picLocks noChangeAspect="1" noChangeArrowheads="1"/>
          </p:cNvPicPr>
          <p:nvPr userDrawn="1"/>
        </p:nvPicPr>
        <p:blipFill>
          <a:blip r:embed="rId16" cstate="screen"/>
          <a:srcRect/>
          <a:stretch>
            <a:fillRect/>
          </a:stretch>
        </p:blipFill>
        <p:spPr bwMode="auto">
          <a:xfrm>
            <a:off x="0" y="0"/>
            <a:ext cx="9144000" cy="6858000"/>
          </a:xfrm>
          <a:prstGeom prst="rect">
            <a:avLst/>
          </a:prstGeom>
          <a:noFill/>
        </p:spPr>
      </p:pic>
      <p:sp>
        <p:nvSpPr>
          <p:cNvPr id="29700" name="Rectangle 4"/>
          <p:cNvSpPr>
            <a:spLocks noGrp="1" noChangeArrowheads="1"/>
          </p:cNvSpPr>
          <p:nvPr>
            <p:ph type="title"/>
          </p:nvPr>
        </p:nvSpPr>
        <p:spPr bwMode="auto">
          <a:xfrm>
            <a:off x="457200" y="152400"/>
            <a:ext cx="8229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Getting Your Feet Wet</a:t>
            </a:r>
          </a:p>
        </p:txBody>
      </p:sp>
      <p:sp>
        <p:nvSpPr>
          <p:cNvPr id="29705" name="Text Box 9"/>
          <p:cNvSpPr txBox="1">
            <a:spLocks noChangeArrowheads="1"/>
          </p:cNvSpPr>
          <p:nvPr/>
        </p:nvSpPr>
        <p:spPr bwMode="auto">
          <a:xfrm>
            <a:off x="3505200" y="6400800"/>
            <a:ext cx="2971800" cy="297517"/>
          </a:xfrm>
          <a:prstGeom prst="rect">
            <a:avLst/>
          </a:prstGeom>
          <a:noFill/>
          <a:ln w="9525">
            <a:noFill/>
            <a:miter lim="800000"/>
            <a:headEnd/>
            <a:tailEnd/>
          </a:ln>
          <a:effectLst/>
        </p:spPr>
        <p:txBody>
          <a:bodyPr>
            <a:spAutoFit/>
          </a:bodyPr>
          <a:lstStyle/>
          <a:p>
            <a:pPr algn="ctr" eaLnBrk="1" hangingPunct="1">
              <a:spcBef>
                <a:spcPct val="50000"/>
              </a:spcBef>
            </a:pPr>
            <a:r>
              <a:rPr lang="en-US" sz="2000" baseline="-25000" dirty="0" smtClean="0">
                <a:solidFill>
                  <a:schemeClr val="bg1"/>
                </a:solidFill>
              </a:rPr>
              <a:t>Getting Started</a:t>
            </a:r>
            <a:endParaRPr lang="en-US" sz="2000" baseline="-25000" dirty="0">
              <a:solidFill>
                <a:schemeClr val="bg1"/>
              </a:solidFill>
            </a:endParaRPr>
          </a:p>
        </p:txBody>
      </p:sp>
      <p:grpSp>
        <p:nvGrpSpPr>
          <p:cNvPr id="29710" name="Group 14"/>
          <p:cNvGrpSpPr>
            <a:grpSpLocks/>
          </p:cNvGrpSpPr>
          <p:nvPr/>
        </p:nvGrpSpPr>
        <p:grpSpPr bwMode="auto">
          <a:xfrm>
            <a:off x="0" y="6400800"/>
            <a:ext cx="1219200" cy="381000"/>
            <a:chOff x="-48" y="0"/>
            <a:chExt cx="768" cy="240"/>
          </a:xfrm>
        </p:grpSpPr>
        <p:sp>
          <p:nvSpPr>
            <p:cNvPr id="29711" name="Rectangle 15"/>
            <p:cNvSpPr>
              <a:spLocks noChangeArrowheads="1"/>
            </p:cNvSpPr>
            <p:nvPr userDrawn="1"/>
          </p:nvSpPr>
          <p:spPr bwMode="auto">
            <a:xfrm>
              <a:off x="33" y="0"/>
              <a:ext cx="687" cy="240"/>
            </a:xfrm>
            <a:prstGeom prst="rect">
              <a:avLst/>
            </a:prstGeom>
            <a:solidFill>
              <a:srgbClr val="0A52A2"/>
            </a:solidFill>
            <a:ln w="9525">
              <a:solidFill>
                <a:schemeClr val="tx1"/>
              </a:solidFill>
              <a:miter lim="800000"/>
              <a:headEnd/>
              <a:tailEnd/>
            </a:ln>
            <a:effectLst/>
          </p:spPr>
          <p:txBody>
            <a:bodyPr wrap="none" anchor="ctr"/>
            <a:lstStyle/>
            <a:p>
              <a:endParaRPr lang="en-US"/>
            </a:p>
          </p:txBody>
        </p:sp>
        <p:pic>
          <p:nvPicPr>
            <p:cNvPr id="29712" name="Picture 16" descr="USU logo"/>
            <p:cNvPicPr>
              <a:picLocks noChangeAspect="1" noChangeArrowheads="1"/>
            </p:cNvPicPr>
            <p:nvPr userDrawn="1"/>
          </p:nvPicPr>
          <p:blipFill>
            <a:blip r:embed="rId17" cstate="email">
              <a:extLst>
                <a:ext uri="{28A0092B-C50C-407E-A947-70E740481C1C}">
                  <a14:useLocalDpi xmlns="" xmlns:a14="http://schemas.microsoft.com/office/drawing/2010/main"/>
                </a:ext>
              </a:extLst>
            </a:blip>
            <a:srcRect/>
            <a:stretch>
              <a:fillRect/>
            </a:stretch>
          </p:blipFill>
          <p:spPr bwMode="auto">
            <a:xfrm>
              <a:off x="-48" y="0"/>
              <a:ext cx="768" cy="240"/>
            </a:xfrm>
            <a:prstGeom prst="rect">
              <a:avLst/>
            </a:prstGeom>
            <a:noFill/>
          </p:spPr>
        </p:pic>
      </p:grpSp>
      <p:sp>
        <p:nvSpPr>
          <p:cNvPr id="29713" name="Text Box 17"/>
          <p:cNvSpPr txBox="1">
            <a:spLocks noChangeArrowheads="1"/>
          </p:cNvSpPr>
          <p:nvPr/>
        </p:nvSpPr>
        <p:spPr bwMode="auto">
          <a:xfrm>
            <a:off x="1143000" y="4724400"/>
            <a:ext cx="3962400" cy="274638"/>
          </a:xfrm>
          <a:prstGeom prst="rect">
            <a:avLst/>
          </a:prstGeom>
          <a:noFill/>
          <a:ln w="9525">
            <a:noFill/>
            <a:miter lim="800000"/>
            <a:headEnd/>
            <a:tailEnd/>
          </a:ln>
          <a:effectLst/>
        </p:spPr>
        <p:txBody>
          <a:bodyPr>
            <a:spAutoFit/>
          </a:bodyPr>
          <a:lstStyle/>
          <a:p>
            <a:pPr algn="ctr" eaLnBrk="1" hangingPunct="1">
              <a:spcBef>
                <a:spcPct val="50000"/>
              </a:spcBef>
            </a:pPr>
            <a:r>
              <a:rPr lang="en-US" baseline="-25000">
                <a:solidFill>
                  <a:schemeClr val="bg1"/>
                </a:solidFill>
              </a:rPr>
              <a:t>Introduction    Section 0     Lecture  1     Slide  </a:t>
            </a:r>
            <a:fld id="{F655ED97-35CE-4E4A-A79B-20872FA7E618}" type="slidenum">
              <a:rPr lang="en-US" baseline="-25000">
                <a:solidFill>
                  <a:schemeClr val="bg1"/>
                </a:solidFill>
              </a:rPr>
              <a:pPr algn="ctr" eaLnBrk="1" hangingPunct="1">
                <a:spcBef>
                  <a:spcPct val="50000"/>
                </a:spcBef>
              </a:pPr>
              <a:t>‹#›</a:t>
            </a:fld>
            <a:endParaRPr lang="en-US" baseline="-25000">
              <a:solidFill>
                <a:schemeClr val="bg1"/>
              </a:solidFill>
            </a:endParaRPr>
          </a:p>
        </p:txBody>
      </p:sp>
      <p:sp>
        <p:nvSpPr>
          <p:cNvPr id="29716" name="Text Box 20"/>
          <p:cNvSpPr txBox="1">
            <a:spLocks noChangeArrowheads="1"/>
          </p:cNvSpPr>
          <p:nvPr/>
        </p:nvSpPr>
        <p:spPr bwMode="auto">
          <a:xfrm>
            <a:off x="6324600" y="6400800"/>
            <a:ext cx="2819400" cy="274638"/>
          </a:xfrm>
          <a:prstGeom prst="rect">
            <a:avLst/>
          </a:prstGeom>
          <a:noFill/>
          <a:ln w="9525">
            <a:noFill/>
            <a:miter lim="800000"/>
            <a:headEnd/>
            <a:tailEnd/>
          </a:ln>
          <a:effectLst/>
        </p:spPr>
        <p:txBody>
          <a:bodyPr>
            <a:spAutoFit/>
          </a:bodyPr>
          <a:lstStyle/>
          <a:p>
            <a:pPr algn="ctr" eaLnBrk="1" hangingPunct="1">
              <a:spcBef>
                <a:spcPct val="50000"/>
              </a:spcBef>
            </a:pPr>
            <a:r>
              <a:rPr lang="en-US" baseline="-25000" dirty="0" smtClean="0">
                <a:solidFill>
                  <a:schemeClr val="bg1"/>
                </a:solidFill>
              </a:rPr>
              <a:t>Section 0   </a:t>
            </a:r>
            <a:r>
              <a:rPr lang="en-US" baseline="-25000" dirty="0">
                <a:solidFill>
                  <a:schemeClr val="bg1"/>
                </a:solidFill>
              </a:rPr>
              <a:t>Slide  </a:t>
            </a:r>
            <a:fld id="{3937C11A-5C6B-4058-A8E4-2AD18EBCC08B}" type="slidenum">
              <a:rPr lang="en-US" baseline="-25000">
                <a:solidFill>
                  <a:schemeClr val="bg1"/>
                </a:solidFill>
              </a:rPr>
              <a:pPr algn="ctr" eaLnBrk="1" hangingPunct="1">
                <a:spcBef>
                  <a:spcPct val="50000"/>
                </a:spcBef>
              </a:pPr>
              <a:t>‹#›</a:t>
            </a:fld>
            <a:endParaRPr lang="en-US" baseline="-25000" dirty="0">
              <a:solidFill>
                <a:schemeClr val="bg1"/>
              </a:solidFill>
            </a:endParaRPr>
          </a:p>
        </p:txBody>
      </p:sp>
      <p:sp>
        <p:nvSpPr>
          <p:cNvPr id="29717" name="Rectangle 21"/>
          <p:cNvSpPr>
            <a:spLocks noGrp="1" noChangeArrowheads="1"/>
          </p:cNvSpPr>
          <p:nvPr>
            <p:ph type="body" idx="1"/>
          </p:nvPr>
        </p:nvSpPr>
        <p:spPr bwMode="auto">
          <a:xfrm>
            <a:off x="381000" y="838200"/>
            <a:ext cx="8534400"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8" name="Text Box 22"/>
          <p:cNvSpPr txBox="1">
            <a:spLocks noChangeArrowheads="1"/>
          </p:cNvSpPr>
          <p:nvPr userDrawn="1"/>
        </p:nvSpPr>
        <p:spPr bwMode="auto">
          <a:xfrm>
            <a:off x="381000" y="5562600"/>
            <a:ext cx="4419600" cy="358775"/>
          </a:xfrm>
          <a:prstGeom prst="rect">
            <a:avLst/>
          </a:prstGeom>
          <a:noFill/>
          <a:ln w="9525">
            <a:noFill/>
            <a:miter lim="800000"/>
            <a:headEnd/>
            <a:tailEnd/>
          </a:ln>
          <a:effectLst/>
        </p:spPr>
        <p:txBody>
          <a:bodyPr>
            <a:spAutoFit/>
          </a:bodyPr>
          <a:lstStyle/>
          <a:p>
            <a:pPr algn="ctr" eaLnBrk="1" hangingPunct="1">
              <a:spcBef>
                <a:spcPct val="50000"/>
              </a:spcBef>
            </a:pPr>
            <a:r>
              <a:rPr lang="en-US" sz="1000" baseline="-25000">
                <a:solidFill>
                  <a:schemeClr val="bg1"/>
                </a:solidFill>
              </a:rPr>
              <a:t>INTRODUCTION TO Modern Physics PHYX 2710</a:t>
            </a:r>
          </a:p>
          <a:p>
            <a:pPr algn="ctr" eaLnBrk="1" hangingPunct="1">
              <a:spcBef>
                <a:spcPct val="50000"/>
              </a:spcBef>
            </a:pPr>
            <a:r>
              <a:rPr lang="en-US" sz="1000" baseline="-25000">
                <a:solidFill>
                  <a:schemeClr val="bg1"/>
                </a:solidFill>
              </a:rPr>
              <a:t>Fall 2004</a:t>
            </a:r>
          </a:p>
        </p:txBody>
      </p:sp>
      <p:sp>
        <p:nvSpPr>
          <p:cNvPr id="29719" name="Text Box 23"/>
          <p:cNvSpPr txBox="1">
            <a:spLocks noChangeArrowheads="1"/>
          </p:cNvSpPr>
          <p:nvPr userDrawn="1"/>
        </p:nvSpPr>
        <p:spPr bwMode="auto">
          <a:xfrm>
            <a:off x="1295400" y="6400800"/>
            <a:ext cx="2286000" cy="400110"/>
          </a:xfrm>
          <a:prstGeom prst="rect">
            <a:avLst/>
          </a:prstGeom>
          <a:noFill/>
          <a:ln w="9525">
            <a:noFill/>
            <a:miter lim="800000"/>
            <a:headEnd/>
            <a:tailEnd/>
          </a:ln>
          <a:effectLst/>
        </p:spPr>
        <p:txBody>
          <a:bodyPr>
            <a:spAutoFit/>
          </a:bodyPr>
          <a:lstStyle/>
          <a:p>
            <a:pPr algn="ctr" eaLnBrk="1" hangingPunct="1">
              <a:spcBef>
                <a:spcPct val="50000"/>
              </a:spcBef>
            </a:pPr>
            <a:r>
              <a:rPr lang="en-US" sz="1000" baseline="-25000" dirty="0">
                <a:solidFill>
                  <a:schemeClr val="bg1"/>
                </a:solidFill>
              </a:rPr>
              <a:t>Intermediate </a:t>
            </a:r>
            <a:r>
              <a:rPr lang="en-US" sz="1000" baseline="-25000" dirty="0" smtClean="0">
                <a:solidFill>
                  <a:schemeClr val="bg1"/>
                </a:solidFill>
              </a:rPr>
              <a:t> Lab</a:t>
            </a:r>
            <a:r>
              <a:rPr lang="en-US" sz="1000" baseline="0" dirty="0" smtClean="0">
                <a:solidFill>
                  <a:schemeClr val="bg1"/>
                </a:solidFill>
              </a:rPr>
              <a:t> </a:t>
            </a:r>
            <a:r>
              <a:rPr lang="en-US" sz="1000" baseline="-25000" dirty="0" smtClean="0">
                <a:solidFill>
                  <a:schemeClr val="bg1"/>
                </a:solidFill>
              </a:rPr>
              <a:t> 38700</a:t>
            </a:r>
            <a:endParaRPr lang="en-US" sz="1000" baseline="-25000" dirty="0">
              <a:solidFill>
                <a:schemeClr val="bg1"/>
              </a:solidFill>
            </a:endParaRPr>
          </a:p>
          <a:p>
            <a:pPr algn="ctr" eaLnBrk="1" hangingPunct="1">
              <a:spcBef>
                <a:spcPct val="50000"/>
              </a:spcBef>
            </a:pPr>
            <a:r>
              <a:rPr lang="en-US" sz="1000" baseline="-25000" dirty="0" smtClean="0">
                <a:solidFill>
                  <a:schemeClr val="bg1"/>
                </a:solidFill>
              </a:rPr>
              <a:t>Fall 2015</a:t>
            </a:r>
            <a:endParaRPr lang="en-US" sz="1000" baseline="-25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ctr" rtl="0" fontAlgn="base">
        <a:spcBef>
          <a:spcPct val="0"/>
        </a:spcBef>
        <a:spcAft>
          <a:spcPct val="0"/>
        </a:spcAft>
        <a:defRPr sz="2800" b="1">
          <a:solidFill>
            <a:schemeClr val="accent2"/>
          </a:solidFill>
          <a:latin typeface="+mj-lt"/>
          <a:ea typeface="+mj-ea"/>
          <a:cs typeface="+mj-cs"/>
        </a:defRPr>
      </a:lvl1pPr>
      <a:lvl2pPr algn="ctr" rtl="0" fontAlgn="base">
        <a:spcBef>
          <a:spcPct val="0"/>
        </a:spcBef>
        <a:spcAft>
          <a:spcPct val="0"/>
        </a:spcAft>
        <a:defRPr sz="2800" b="1">
          <a:solidFill>
            <a:schemeClr val="accent2"/>
          </a:solidFill>
          <a:latin typeface="Arial" charset="0"/>
          <a:cs typeface="Arial" charset="0"/>
        </a:defRPr>
      </a:lvl2pPr>
      <a:lvl3pPr algn="ctr" rtl="0" fontAlgn="base">
        <a:spcBef>
          <a:spcPct val="0"/>
        </a:spcBef>
        <a:spcAft>
          <a:spcPct val="0"/>
        </a:spcAft>
        <a:defRPr sz="2800" b="1">
          <a:solidFill>
            <a:schemeClr val="accent2"/>
          </a:solidFill>
          <a:latin typeface="Arial" charset="0"/>
          <a:cs typeface="Arial" charset="0"/>
        </a:defRPr>
      </a:lvl3pPr>
      <a:lvl4pPr algn="ctr" rtl="0" fontAlgn="base">
        <a:spcBef>
          <a:spcPct val="0"/>
        </a:spcBef>
        <a:spcAft>
          <a:spcPct val="0"/>
        </a:spcAft>
        <a:defRPr sz="2800" b="1">
          <a:solidFill>
            <a:schemeClr val="accent2"/>
          </a:solidFill>
          <a:latin typeface="Arial" charset="0"/>
          <a:cs typeface="Arial" charset="0"/>
        </a:defRPr>
      </a:lvl4pPr>
      <a:lvl5pPr algn="ctr" rtl="0" fontAlgn="base">
        <a:spcBef>
          <a:spcPct val="0"/>
        </a:spcBef>
        <a:spcAft>
          <a:spcPct val="0"/>
        </a:spcAft>
        <a:defRPr sz="2800" b="1">
          <a:solidFill>
            <a:schemeClr val="accent2"/>
          </a:solidFill>
          <a:latin typeface="Arial" charset="0"/>
          <a:cs typeface="Arial" charset="0"/>
        </a:defRPr>
      </a:lvl5pPr>
      <a:lvl6pPr marL="457200" algn="ctr" rtl="0" fontAlgn="base">
        <a:spcBef>
          <a:spcPct val="0"/>
        </a:spcBef>
        <a:spcAft>
          <a:spcPct val="0"/>
        </a:spcAft>
        <a:defRPr sz="2800" b="1">
          <a:solidFill>
            <a:schemeClr val="accent2"/>
          </a:solidFill>
          <a:latin typeface="Arial" charset="0"/>
          <a:cs typeface="Arial" charset="0"/>
        </a:defRPr>
      </a:lvl6pPr>
      <a:lvl7pPr marL="914400" algn="ctr" rtl="0" fontAlgn="base">
        <a:spcBef>
          <a:spcPct val="0"/>
        </a:spcBef>
        <a:spcAft>
          <a:spcPct val="0"/>
        </a:spcAft>
        <a:defRPr sz="2800" b="1">
          <a:solidFill>
            <a:schemeClr val="accent2"/>
          </a:solidFill>
          <a:latin typeface="Arial" charset="0"/>
          <a:cs typeface="Arial" charset="0"/>
        </a:defRPr>
      </a:lvl7pPr>
      <a:lvl8pPr marL="1371600" algn="ctr" rtl="0" fontAlgn="base">
        <a:spcBef>
          <a:spcPct val="0"/>
        </a:spcBef>
        <a:spcAft>
          <a:spcPct val="0"/>
        </a:spcAft>
        <a:defRPr sz="2800" b="1">
          <a:solidFill>
            <a:schemeClr val="accent2"/>
          </a:solidFill>
          <a:latin typeface="Arial" charset="0"/>
          <a:cs typeface="Arial" charset="0"/>
        </a:defRPr>
      </a:lvl8pPr>
      <a:lvl9pPr marL="1828800" algn="ctr" rtl="0" fontAlgn="base">
        <a:spcBef>
          <a:spcPct val="0"/>
        </a:spcBef>
        <a:spcAft>
          <a:spcPct val="0"/>
        </a:spcAft>
        <a:defRPr sz="2800" b="1">
          <a:solidFill>
            <a:schemeClr val="accent2"/>
          </a:solidFill>
          <a:latin typeface="Arial" charset="0"/>
          <a:cs typeface="Arial" charset="0"/>
        </a:defRPr>
      </a:lvl9pPr>
    </p:titleStyle>
    <p:bodyStyle>
      <a:lvl1pPr marL="342900" indent="-342900" algn="l" rtl="0" fontAlgn="base">
        <a:spcBef>
          <a:spcPct val="20000"/>
        </a:spcBef>
        <a:spcAft>
          <a:spcPct val="0"/>
        </a:spcAft>
        <a:defRPr sz="3200">
          <a:solidFill>
            <a:srgbClr val="0A52A2"/>
          </a:solidFill>
          <a:latin typeface="+mn-lt"/>
          <a:ea typeface="+mn-ea"/>
          <a:cs typeface="+mn-cs"/>
        </a:defRPr>
      </a:lvl1pPr>
      <a:lvl2pPr marL="742950" indent="-285750" algn="l" rtl="0" fontAlgn="base">
        <a:spcBef>
          <a:spcPct val="20000"/>
        </a:spcBef>
        <a:spcAft>
          <a:spcPct val="0"/>
        </a:spcAft>
        <a:buChar char="–"/>
        <a:defRPr sz="2800">
          <a:solidFill>
            <a:schemeClr val="hlink"/>
          </a:solidFill>
          <a:latin typeface="+mn-lt"/>
          <a:cs typeface="+mn-cs"/>
        </a:defRPr>
      </a:lvl2pPr>
      <a:lvl3pPr marL="1143000" indent="-228600" algn="l" rtl="0" fontAlgn="base">
        <a:spcBef>
          <a:spcPct val="20000"/>
        </a:spcBef>
        <a:spcAft>
          <a:spcPct val="0"/>
        </a:spcAft>
        <a:buChar char="•"/>
        <a:defRPr sz="2400">
          <a:solidFill>
            <a:srgbClr val="FF0000"/>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rgbClr val="0A52A2"/>
          </a:solidFill>
          <a:latin typeface="+mn-lt"/>
          <a:cs typeface="+mn-cs"/>
        </a:defRPr>
      </a:lvl5pPr>
      <a:lvl6pPr marL="2514600" indent="-228600" algn="l" rtl="0" fontAlgn="base">
        <a:spcBef>
          <a:spcPct val="20000"/>
        </a:spcBef>
        <a:spcAft>
          <a:spcPct val="0"/>
        </a:spcAft>
        <a:buChar char="»"/>
        <a:defRPr sz="2000">
          <a:solidFill>
            <a:srgbClr val="0A52A2"/>
          </a:solidFill>
          <a:latin typeface="+mn-lt"/>
          <a:cs typeface="+mn-cs"/>
        </a:defRPr>
      </a:lvl6pPr>
      <a:lvl7pPr marL="2971800" indent="-228600" algn="l" rtl="0" fontAlgn="base">
        <a:spcBef>
          <a:spcPct val="20000"/>
        </a:spcBef>
        <a:spcAft>
          <a:spcPct val="0"/>
        </a:spcAft>
        <a:buChar char="»"/>
        <a:defRPr sz="2000">
          <a:solidFill>
            <a:srgbClr val="0A52A2"/>
          </a:solidFill>
          <a:latin typeface="+mn-lt"/>
          <a:cs typeface="+mn-cs"/>
        </a:defRPr>
      </a:lvl7pPr>
      <a:lvl8pPr marL="3429000" indent="-228600" algn="l" rtl="0" fontAlgn="base">
        <a:spcBef>
          <a:spcPct val="20000"/>
        </a:spcBef>
        <a:spcAft>
          <a:spcPct val="0"/>
        </a:spcAft>
        <a:buChar char="»"/>
        <a:defRPr sz="2000">
          <a:solidFill>
            <a:srgbClr val="0A52A2"/>
          </a:solidFill>
          <a:latin typeface="+mn-lt"/>
          <a:cs typeface="+mn-cs"/>
        </a:defRPr>
      </a:lvl8pPr>
      <a:lvl9pPr marL="3886200" indent="-228600" algn="l" rtl="0" fontAlgn="base">
        <a:spcBef>
          <a:spcPct val="20000"/>
        </a:spcBef>
        <a:spcAft>
          <a:spcPct val="0"/>
        </a:spcAft>
        <a:buChar char="»"/>
        <a:defRPr sz="2000">
          <a:solidFill>
            <a:srgbClr val="0A52A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citrix.com/go/receiver.html" TargetMode="External"/><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usu.service-now.com/services/kb_view.do?sysparm_article=KB0012465" TargetMode="External"/><Relationship Id="rId5" Type="http://schemas.openxmlformats.org/officeDocument/2006/relationships/hyperlink" Target="https://usu.service-now.com/services/kb_view.do?sysparm_article=KB0012357" TargetMode="External"/><Relationship Id="rId4" Type="http://schemas.openxmlformats.org/officeDocument/2006/relationships/hyperlink" Target="https://apps.usu.edu/vpn/index.html"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citrix.com/go/receiver.html"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usu.service-now.com/services/kb_view.do?sysparm_article=KB001246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su.service-now.com/services/kb_view.do?sysparm_article=KB001020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usu.service-now.com/services/kb_view.do?sysparm_article=KB0012699"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usu.service-now.com/services/kb_view.do?sysparm_article=KB0012595"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Box.usu.edu" TargetMode="External"/><Relationship Id="rId4" Type="http://schemas.openxmlformats.org/officeDocument/2006/relationships/hyperlink" Target="https://usu.app.box.com/log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usu.service-now.com/services/kb_view.do?sysparm_article=KB001309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066800"/>
            <a:ext cx="8610600" cy="1143000"/>
          </a:xfrm>
        </p:spPr>
        <p:txBody>
          <a:bodyPr/>
          <a:lstStyle/>
          <a:p>
            <a:r>
              <a:rPr lang="en-US" sz="3600" i="1" dirty="0" smtClean="0"/>
              <a:t>Intermediate Lab</a:t>
            </a:r>
            <a:br>
              <a:rPr lang="en-US" sz="3600" i="1" dirty="0" smtClean="0"/>
            </a:br>
            <a:r>
              <a:rPr lang="en-US" sz="2400" i="1" dirty="0" smtClean="0">
                <a:solidFill>
                  <a:srgbClr val="C00000"/>
                </a:solidFill>
              </a:rPr>
              <a:t>PHYS 3870</a:t>
            </a:r>
            <a:endParaRPr lang="en-US" sz="2000" dirty="0">
              <a:solidFill>
                <a:srgbClr val="C00000"/>
              </a:solidFill>
            </a:endParaRPr>
          </a:p>
        </p:txBody>
      </p:sp>
      <p:sp>
        <p:nvSpPr>
          <p:cNvPr id="2053" name="Rectangle 5"/>
          <p:cNvSpPr>
            <a:spLocks noGrp="1" noChangeArrowheads="1"/>
          </p:cNvSpPr>
          <p:nvPr>
            <p:ph type="subTitle" idx="1"/>
          </p:nvPr>
        </p:nvSpPr>
        <p:spPr>
          <a:noFill/>
          <a:ln/>
        </p:spPr>
        <p:txBody>
          <a:bodyPr/>
          <a:lstStyle/>
          <a:p>
            <a:r>
              <a:rPr lang="en-US" sz="2400" b="1" dirty="0" smtClean="0">
                <a:solidFill>
                  <a:schemeClr val="accent2"/>
                </a:solidFill>
              </a:rPr>
              <a:t>Section 0</a:t>
            </a:r>
            <a:endParaRPr lang="en-US" sz="2400" b="1" dirty="0">
              <a:solidFill>
                <a:schemeClr val="accent2"/>
              </a:solidFill>
            </a:endParaRPr>
          </a:p>
          <a:p>
            <a:endParaRPr lang="en-US" sz="2400" b="1" dirty="0">
              <a:solidFill>
                <a:schemeClr val="accent2"/>
              </a:solidFill>
            </a:endParaRPr>
          </a:p>
          <a:p>
            <a:r>
              <a:rPr lang="en-US" sz="4000" b="1" dirty="0" smtClean="0">
                <a:solidFill>
                  <a:schemeClr val="accent2"/>
                </a:solidFill>
              </a:rPr>
              <a:t>Getting Started</a:t>
            </a:r>
            <a:endParaRPr lang="en-US" sz="4000" b="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409700" y="2819400"/>
            <a:ext cx="6400800" cy="1752600"/>
          </a:xfrm>
          <a:noFill/>
          <a:ln/>
        </p:spPr>
        <p:txBody>
          <a:bodyPr/>
          <a:lstStyle/>
          <a:p>
            <a:r>
              <a:rPr lang="en-US" sz="1800" b="1" dirty="0" smtClean="0">
                <a:solidFill>
                  <a:schemeClr val="accent2"/>
                </a:solidFill>
              </a:rPr>
              <a:t>Section 0</a:t>
            </a:r>
            <a:endParaRPr lang="en-US" sz="1800" b="1" dirty="0">
              <a:solidFill>
                <a:schemeClr val="accent2"/>
              </a:solidFill>
            </a:endParaRPr>
          </a:p>
          <a:p>
            <a:endParaRPr lang="en-US" sz="100" b="1" dirty="0">
              <a:solidFill>
                <a:schemeClr val="accent2"/>
              </a:solidFill>
            </a:endParaRPr>
          </a:p>
          <a:p>
            <a:r>
              <a:rPr lang="en-US" b="1" dirty="0" smtClean="0">
                <a:solidFill>
                  <a:schemeClr val="accent2"/>
                </a:solidFill>
              </a:rPr>
              <a:t>Getting Started</a:t>
            </a:r>
          </a:p>
          <a:p>
            <a:endParaRPr lang="en-US" sz="4000" b="1" dirty="0">
              <a:solidFill>
                <a:schemeClr val="accent2"/>
              </a:solidFill>
            </a:endParaRPr>
          </a:p>
          <a:p>
            <a:r>
              <a:rPr lang="en-US" sz="6600" b="1" dirty="0" smtClean="0">
                <a:solidFill>
                  <a:srgbClr val="C00000"/>
                </a:solidFill>
              </a:rPr>
              <a:t>Citrix</a:t>
            </a:r>
            <a:endParaRPr lang="en-US" sz="4000" b="1" dirty="0">
              <a:solidFill>
                <a:srgbClr val="C00000"/>
              </a:solidFill>
            </a:endParaRPr>
          </a:p>
        </p:txBody>
      </p:sp>
      <p:sp>
        <p:nvSpPr>
          <p:cNvPr id="5" name="Rectangle 2"/>
          <p:cNvSpPr txBox="1">
            <a:spLocks noChangeArrowheads="1"/>
          </p:cNvSpPr>
          <p:nvPr/>
        </p:nvSpPr>
        <p:spPr bwMode="auto">
          <a:xfrm>
            <a:off x="304800" y="3048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smtClean="0">
                <a:ln>
                  <a:noFill/>
                </a:ln>
                <a:solidFill>
                  <a:schemeClr val="accent2"/>
                </a:solidFill>
                <a:effectLst/>
                <a:uLnTx/>
                <a:uFillTx/>
                <a:latin typeface="+mj-lt"/>
                <a:ea typeface="+mj-ea"/>
                <a:cs typeface="+mj-cs"/>
              </a:rPr>
              <a:t>Intermediate Lab</a:t>
            </a:r>
            <a:br>
              <a:rPr kumimoji="0" lang="en-US" sz="3600" b="1" i="1" u="none" strike="noStrike" kern="0" cap="none" spc="0" normalizeH="0" baseline="0" noProof="0" smtClean="0">
                <a:ln>
                  <a:noFill/>
                </a:ln>
                <a:solidFill>
                  <a:schemeClr val="accent2"/>
                </a:solidFill>
                <a:effectLst/>
                <a:uLnTx/>
                <a:uFillTx/>
                <a:latin typeface="+mj-lt"/>
                <a:ea typeface="+mj-ea"/>
                <a:cs typeface="+mj-cs"/>
              </a:rPr>
            </a:br>
            <a:r>
              <a:rPr kumimoji="0" lang="en-US" sz="2400" b="1" i="1" u="none" strike="noStrike" kern="0" cap="none" spc="0" normalizeH="0" baseline="0" noProof="0" smtClean="0">
                <a:ln>
                  <a:noFill/>
                </a:ln>
                <a:solidFill>
                  <a:srgbClr val="C00000"/>
                </a:solidFill>
                <a:effectLst/>
                <a:uLnTx/>
                <a:uFillTx/>
                <a:latin typeface="+mj-lt"/>
                <a:ea typeface="+mj-ea"/>
                <a:cs typeface="+mj-cs"/>
              </a:rPr>
              <a:t>PHYS 3870</a:t>
            </a:r>
            <a:endParaRPr kumimoji="0" lang="en-US" sz="2000" b="1" i="0" u="none" strike="noStrike" kern="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 xmlns:p14="http://schemas.microsoft.com/office/powerpoint/2010/main" val="23453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04800" y="3479006"/>
            <a:ext cx="4000500" cy="2693194"/>
          </a:xfrm>
          <a:prstGeom prst="rect">
            <a:avLst/>
          </a:prstGeom>
        </p:spPr>
      </p:pic>
      <p:sp>
        <p:nvSpPr>
          <p:cNvPr id="3" name="TextBox 2"/>
          <p:cNvSpPr txBox="1"/>
          <p:nvPr/>
        </p:nvSpPr>
        <p:spPr>
          <a:xfrm>
            <a:off x="657958" y="3064131"/>
            <a:ext cx="2631618" cy="338554"/>
          </a:xfrm>
          <a:prstGeom prst="rect">
            <a:avLst/>
          </a:prstGeom>
          <a:noFill/>
        </p:spPr>
        <p:txBody>
          <a:bodyPr wrap="none" rtlCol="0">
            <a:spAutoFit/>
          </a:bodyPr>
          <a:lstStyle/>
          <a:p>
            <a:r>
              <a:rPr lang="en-US" sz="1600" dirty="0" smtClean="0">
                <a:hlinkClick r:id="rId4"/>
              </a:rPr>
              <a:t>Link To Open </a:t>
            </a:r>
            <a:r>
              <a:rPr lang="en-US" sz="1600" dirty="0" smtClean="0"/>
              <a:t>Citrix at USU</a:t>
            </a:r>
            <a:endParaRPr lang="en-US" sz="1600" dirty="0"/>
          </a:p>
        </p:txBody>
      </p:sp>
      <p:sp>
        <p:nvSpPr>
          <p:cNvPr id="4" name="TextBox 3"/>
          <p:cNvSpPr txBox="1"/>
          <p:nvPr/>
        </p:nvSpPr>
        <p:spPr>
          <a:xfrm>
            <a:off x="6707981" y="773200"/>
            <a:ext cx="2436019" cy="830997"/>
          </a:xfrm>
          <a:prstGeom prst="rect">
            <a:avLst/>
          </a:prstGeom>
          <a:noFill/>
        </p:spPr>
        <p:txBody>
          <a:bodyPr wrap="square" rtlCol="0">
            <a:spAutoFit/>
          </a:bodyPr>
          <a:lstStyle/>
          <a:p>
            <a:r>
              <a:rPr lang="en-US" sz="1600" dirty="0" smtClean="0">
                <a:hlinkClick r:id="rId5"/>
              </a:rPr>
              <a:t>Instructions</a:t>
            </a:r>
            <a:r>
              <a:rPr lang="en-US" sz="1600" dirty="0" smtClean="0"/>
              <a:t> for Opening</a:t>
            </a:r>
            <a:r>
              <a:rPr lang="en-US" sz="1600" dirty="0"/>
              <a:t>, Saving, and Printing Files in Citrix Receiver</a:t>
            </a:r>
          </a:p>
        </p:txBody>
      </p:sp>
      <p:sp>
        <p:nvSpPr>
          <p:cNvPr id="5" name="TextBox 4"/>
          <p:cNvSpPr txBox="1"/>
          <p:nvPr/>
        </p:nvSpPr>
        <p:spPr>
          <a:xfrm>
            <a:off x="5003825" y="773200"/>
            <a:ext cx="1891084" cy="584775"/>
          </a:xfrm>
          <a:prstGeom prst="rect">
            <a:avLst/>
          </a:prstGeom>
          <a:noFill/>
        </p:spPr>
        <p:txBody>
          <a:bodyPr wrap="square" rtlCol="0">
            <a:spAutoFit/>
          </a:bodyPr>
          <a:lstStyle/>
          <a:p>
            <a:r>
              <a:rPr lang="en-US" sz="1600" dirty="0" smtClean="0">
                <a:hlinkClick r:id="rId6"/>
              </a:rPr>
              <a:t>Link to Help </a:t>
            </a:r>
            <a:r>
              <a:rPr lang="en-US" sz="1600" dirty="0" smtClean="0"/>
              <a:t>with Citrix at USU</a:t>
            </a:r>
            <a:endParaRPr lang="en-US" sz="1600" dirty="0"/>
          </a:p>
        </p:txBody>
      </p:sp>
      <p:pic>
        <p:nvPicPr>
          <p:cNvPr id="6" name="Picture 5"/>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4876800" y="1811831"/>
            <a:ext cx="4036219" cy="3243263"/>
          </a:xfrm>
          <a:prstGeom prst="rect">
            <a:avLst/>
          </a:prstGeom>
        </p:spPr>
      </p:pic>
      <p:sp>
        <p:nvSpPr>
          <p:cNvPr id="7" name="Rectangle 6"/>
          <p:cNvSpPr/>
          <p:nvPr/>
        </p:nvSpPr>
        <p:spPr>
          <a:xfrm>
            <a:off x="35169" y="685319"/>
            <a:ext cx="4689231" cy="1569660"/>
          </a:xfrm>
          <a:prstGeom prst="rect">
            <a:avLst/>
          </a:prstGeom>
        </p:spPr>
        <p:txBody>
          <a:bodyPr wrap="square">
            <a:spAutoFit/>
          </a:bodyPr>
          <a:lstStyle/>
          <a:p>
            <a:pPr algn="just"/>
            <a:r>
              <a:rPr lang="en-US" sz="1200" dirty="0">
                <a:solidFill>
                  <a:srgbClr val="333333"/>
                </a:solidFill>
                <a:latin typeface="Helvetica Neue"/>
              </a:rPr>
              <a:t>The </a:t>
            </a:r>
            <a:r>
              <a:rPr lang="en-US" sz="1200" i="1" dirty="0">
                <a:solidFill>
                  <a:srgbClr val="333333"/>
                </a:solidFill>
                <a:latin typeface="Helvetica Neue"/>
              </a:rPr>
              <a:t>Citrix</a:t>
            </a:r>
            <a:r>
              <a:rPr lang="en-US" sz="1200" dirty="0">
                <a:solidFill>
                  <a:srgbClr val="333333"/>
                </a:solidFill>
                <a:latin typeface="Helvetica Neue"/>
              </a:rPr>
              <a:t> Mobile Workspace provides a browser-based platform with all software applications used in PHYS 2500 loaded on a USU server.  Once in this shell, you can launch the programs and run various files (e.g., </a:t>
            </a:r>
            <a:r>
              <a:rPr lang="en-US" sz="1200" i="1" dirty="0">
                <a:solidFill>
                  <a:srgbClr val="333333"/>
                </a:solidFill>
                <a:latin typeface="Helvetica Neue"/>
              </a:rPr>
              <a:t>Mathcad</a:t>
            </a:r>
            <a:r>
              <a:rPr lang="en-US" sz="1200" dirty="0">
                <a:solidFill>
                  <a:srgbClr val="333333"/>
                </a:solidFill>
                <a:latin typeface="Helvetica Neue"/>
              </a:rPr>
              <a:t> Worksheets, </a:t>
            </a:r>
            <a:r>
              <a:rPr lang="en-US" sz="1200" i="1" dirty="0">
                <a:solidFill>
                  <a:srgbClr val="333333"/>
                </a:solidFill>
                <a:latin typeface="Helvetica Neue"/>
              </a:rPr>
              <a:t>Excel</a:t>
            </a:r>
            <a:r>
              <a:rPr lang="en-US" sz="1200" dirty="0">
                <a:solidFill>
                  <a:srgbClr val="333333"/>
                </a:solidFill>
                <a:latin typeface="Helvetica Neue"/>
              </a:rPr>
              <a:t> Worksheets, </a:t>
            </a:r>
            <a:r>
              <a:rPr lang="en-US" sz="1200" i="1" dirty="0">
                <a:solidFill>
                  <a:srgbClr val="333333"/>
                </a:solidFill>
                <a:latin typeface="Helvetica Neue"/>
              </a:rPr>
              <a:t>etc</a:t>
            </a:r>
            <a:r>
              <a:rPr lang="en-US" sz="1200" dirty="0">
                <a:solidFill>
                  <a:srgbClr val="333333"/>
                </a:solidFill>
                <a:latin typeface="Helvetica Neue"/>
              </a:rPr>
              <a:t>.) provided in the courseware.  Because the applications are run on a </a:t>
            </a:r>
            <a:r>
              <a:rPr lang="en-US" sz="1200" i="1" dirty="0">
                <a:solidFill>
                  <a:srgbClr val="333333"/>
                </a:solidFill>
                <a:latin typeface="Helvetica Neue"/>
              </a:rPr>
              <a:t>Windows</a:t>
            </a:r>
            <a:r>
              <a:rPr lang="en-US" sz="1200" dirty="0">
                <a:solidFill>
                  <a:srgbClr val="333333"/>
                </a:solidFill>
                <a:latin typeface="Helvetica Neue"/>
              </a:rPr>
              <a:t>-based server rather than your individual computer, the programs are essentially platform-independent, requiring only that the browser on you computer is compatible with </a:t>
            </a:r>
            <a:r>
              <a:rPr lang="en-US" sz="1200" i="1" dirty="0">
                <a:solidFill>
                  <a:srgbClr val="333333"/>
                </a:solidFill>
                <a:latin typeface="Helvetica Neue"/>
              </a:rPr>
              <a:t>Citrix</a:t>
            </a:r>
            <a:r>
              <a:rPr lang="en-US" sz="1200" dirty="0">
                <a:solidFill>
                  <a:srgbClr val="333333"/>
                </a:solidFill>
                <a:latin typeface="Helvetica Neue"/>
              </a:rPr>
              <a:t>.  </a:t>
            </a:r>
          </a:p>
        </p:txBody>
      </p:sp>
      <p:sp>
        <p:nvSpPr>
          <p:cNvPr id="8" name="Rectangle 7"/>
          <p:cNvSpPr>
            <a:spLocks noChangeArrowheads="1"/>
          </p:cNvSpPr>
          <p:nvPr/>
        </p:nvSpPr>
        <p:spPr bwMode="auto">
          <a:xfrm>
            <a:off x="1875345" y="87261"/>
            <a:ext cx="5538697"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Citrix Usage in PHYS </a:t>
            </a:r>
            <a:r>
              <a:rPr lang="en-US" sz="3200" b="1" i="1" u="sng" dirty="0" smtClean="0">
                <a:solidFill>
                  <a:schemeClr val="accent2"/>
                </a:solidFill>
              </a:rPr>
              <a:t>38700</a:t>
            </a:r>
            <a:endParaRPr lang="en-US" b="1" u="sng" dirty="0">
              <a:solidFill>
                <a:schemeClr val="hlink"/>
              </a:solidFill>
            </a:endParaRPr>
          </a:p>
        </p:txBody>
      </p:sp>
      <p:sp>
        <p:nvSpPr>
          <p:cNvPr id="9" name="Rectangle 8"/>
          <p:cNvSpPr/>
          <p:nvPr/>
        </p:nvSpPr>
        <p:spPr>
          <a:xfrm>
            <a:off x="4876800" y="5055094"/>
            <a:ext cx="3759994" cy="1200329"/>
          </a:xfrm>
          <a:prstGeom prst="rect">
            <a:avLst/>
          </a:prstGeom>
        </p:spPr>
        <p:txBody>
          <a:bodyPr wrap="square">
            <a:spAutoFit/>
          </a:bodyPr>
          <a:lstStyle/>
          <a:p>
            <a:pPr algn="just"/>
            <a:r>
              <a:rPr lang="en-US" sz="1200" dirty="0">
                <a:solidFill>
                  <a:srgbClr val="333333"/>
                </a:solidFill>
                <a:latin typeface="Helvetica Neue"/>
              </a:rPr>
              <a:t>There is a unique home page on the </a:t>
            </a:r>
            <a:r>
              <a:rPr lang="en-US" sz="1200" i="1" dirty="0">
                <a:solidFill>
                  <a:srgbClr val="333333"/>
                </a:solidFill>
                <a:latin typeface="Helvetica Neue"/>
              </a:rPr>
              <a:t>Citrix</a:t>
            </a:r>
            <a:r>
              <a:rPr lang="en-US" sz="1200" dirty="0">
                <a:solidFill>
                  <a:srgbClr val="333333"/>
                </a:solidFill>
                <a:latin typeface="Helvetica Neue"/>
              </a:rPr>
              <a:t> server for each user. You can save your annotated copies of the files in a </a:t>
            </a:r>
            <a:r>
              <a:rPr lang="en-US" sz="1200" i="1" dirty="0">
                <a:solidFill>
                  <a:srgbClr val="333333"/>
                </a:solidFill>
                <a:latin typeface="Helvetica Neue"/>
              </a:rPr>
              <a:t>Box</a:t>
            </a:r>
            <a:r>
              <a:rPr lang="en-US" sz="1200" dirty="0">
                <a:solidFill>
                  <a:srgbClr val="333333"/>
                </a:solidFill>
                <a:latin typeface="Helvetica Neue"/>
              </a:rPr>
              <a:t> storage folder provided by USU; </a:t>
            </a:r>
            <a:r>
              <a:rPr lang="en-US" sz="1200" dirty="0">
                <a:solidFill>
                  <a:srgbClr val="FF33CC"/>
                </a:solidFill>
                <a:latin typeface="Helvetica Neue"/>
              </a:rPr>
              <a:t>this </a:t>
            </a:r>
            <a:r>
              <a:rPr lang="en-US" sz="1200" i="1" dirty="0" err="1">
                <a:solidFill>
                  <a:srgbClr val="FF33CC"/>
                </a:solidFill>
                <a:latin typeface="Helvetica Neue"/>
              </a:rPr>
              <a:t>Citirx</a:t>
            </a:r>
            <a:r>
              <a:rPr lang="en-US" sz="1200" dirty="0">
                <a:solidFill>
                  <a:srgbClr val="FF33CC"/>
                </a:solidFill>
                <a:latin typeface="Helvetica Neue"/>
              </a:rPr>
              <a:t> home page and </a:t>
            </a:r>
            <a:r>
              <a:rPr lang="en-US" sz="1200" i="1" dirty="0">
                <a:solidFill>
                  <a:srgbClr val="FF33CC"/>
                </a:solidFill>
                <a:latin typeface="Helvetica Neue"/>
              </a:rPr>
              <a:t>Box</a:t>
            </a:r>
            <a:r>
              <a:rPr lang="en-US" sz="1200" dirty="0">
                <a:solidFill>
                  <a:srgbClr val="FF33CC"/>
                </a:solidFill>
                <a:latin typeface="Helvetica Neue"/>
              </a:rPr>
              <a:t> storage will be available to you throughout your matriculation at USU.</a:t>
            </a:r>
          </a:p>
        </p:txBody>
      </p:sp>
      <p:sp>
        <p:nvSpPr>
          <p:cNvPr id="10" name="TextBox 9"/>
          <p:cNvSpPr txBox="1"/>
          <p:nvPr/>
        </p:nvSpPr>
        <p:spPr>
          <a:xfrm>
            <a:off x="628650" y="2372258"/>
            <a:ext cx="3352800" cy="584775"/>
          </a:xfrm>
          <a:prstGeom prst="rect">
            <a:avLst/>
          </a:prstGeom>
          <a:noFill/>
        </p:spPr>
        <p:txBody>
          <a:bodyPr wrap="square" rtlCol="0">
            <a:spAutoFit/>
          </a:bodyPr>
          <a:lstStyle/>
          <a:p>
            <a:r>
              <a:rPr lang="en-US" sz="1600" dirty="0" smtClean="0">
                <a:hlinkClick r:id="rId8"/>
              </a:rPr>
              <a:t>Instructions</a:t>
            </a:r>
            <a:r>
              <a:rPr lang="en-US" sz="1600" dirty="0" smtClean="0"/>
              <a:t> for installing and using Citrix at USU are on the next page.</a:t>
            </a:r>
            <a:endParaRPr lang="en-US" sz="1600" dirty="0"/>
          </a:p>
        </p:txBody>
      </p:sp>
      <p:sp>
        <p:nvSpPr>
          <p:cNvPr id="11" name="Right Arrow 10"/>
          <p:cNvSpPr/>
          <p:nvPr/>
        </p:nvSpPr>
        <p:spPr bwMode="auto">
          <a:xfrm>
            <a:off x="4362450" y="5457397"/>
            <a:ext cx="457200" cy="197861"/>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ight Arrow 11"/>
          <p:cNvSpPr/>
          <p:nvPr/>
        </p:nvSpPr>
        <p:spPr bwMode="auto">
          <a:xfrm rot="16200000">
            <a:off x="8585489" y="5228797"/>
            <a:ext cx="457200" cy="197861"/>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Right Arrow 12"/>
          <p:cNvSpPr/>
          <p:nvPr/>
        </p:nvSpPr>
        <p:spPr bwMode="auto">
          <a:xfrm rot="16200000">
            <a:off x="6333342" y="1484300"/>
            <a:ext cx="457200" cy="197861"/>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ight Arrow 13"/>
          <p:cNvSpPr/>
          <p:nvPr/>
        </p:nvSpPr>
        <p:spPr bwMode="auto">
          <a:xfrm rot="5400000">
            <a:off x="2072310" y="2224710"/>
            <a:ext cx="228602" cy="198777"/>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ight Arrow 14"/>
          <p:cNvSpPr/>
          <p:nvPr/>
        </p:nvSpPr>
        <p:spPr bwMode="auto">
          <a:xfrm rot="5400000">
            <a:off x="2016625" y="2890029"/>
            <a:ext cx="228602" cy="198777"/>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ight Arrow 15"/>
          <p:cNvSpPr/>
          <p:nvPr/>
        </p:nvSpPr>
        <p:spPr bwMode="auto">
          <a:xfrm rot="5400000">
            <a:off x="2016625" y="3410395"/>
            <a:ext cx="228602" cy="198777"/>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876800" y="1811830"/>
            <a:ext cx="4093370" cy="32432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7" name="Picture 16"/>
          <p:cNvPicPr>
            <a:picLocks noChangeAspect="1"/>
          </p:cNvPicPr>
          <p:nvPr/>
        </p:nvPicPr>
        <p:blipFill>
          <a:blip r:embed="rId9" cstate="screen"/>
          <a:stretch>
            <a:fillRect/>
          </a:stretch>
        </p:blipFill>
        <p:spPr>
          <a:xfrm>
            <a:off x="5440022" y="1811831"/>
            <a:ext cx="3102065" cy="3243263"/>
          </a:xfrm>
          <a:prstGeom prst="rect">
            <a:avLst/>
          </a:prstGeom>
        </p:spPr>
      </p:pic>
    </p:spTree>
    <p:extLst>
      <p:ext uri="{BB962C8B-B14F-4D97-AF65-F5344CB8AC3E}">
        <p14:creationId xmlns="" xmlns:p14="http://schemas.microsoft.com/office/powerpoint/2010/main" val="24879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200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225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0" grpId="0"/>
      <p:bldP spid="11" grpId="0" animBg="1"/>
      <p:bldP spid="12" grpId="0" animBg="1"/>
      <p:bldP spid="13" grpId="0" animBg="1"/>
      <p:bldP spid="14" grpId="0" animBg="1"/>
      <p:bldP spid="15" grpId="0" animBg="1"/>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90472" y="2209800"/>
            <a:ext cx="2508457" cy="3929063"/>
          </a:xfrm>
          <a:prstGeom prst="rect">
            <a:avLst/>
          </a:prstGeom>
        </p:spPr>
      </p:pic>
      <p:pic>
        <p:nvPicPr>
          <p:cNvPr id="6" name="Picture 5"/>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6019800" y="1075367"/>
            <a:ext cx="3043238" cy="5063496"/>
          </a:xfrm>
          <a:prstGeom prst="rect">
            <a:avLst/>
          </a:prstGeom>
        </p:spPr>
      </p:pic>
      <p:sp>
        <p:nvSpPr>
          <p:cNvPr id="4" name="TextBox 3"/>
          <p:cNvSpPr txBox="1"/>
          <p:nvPr/>
        </p:nvSpPr>
        <p:spPr>
          <a:xfrm>
            <a:off x="10094" y="1110734"/>
            <a:ext cx="3886200" cy="369332"/>
          </a:xfrm>
          <a:prstGeom prst="rect">
            <a:avLst/>
          </a:prstGeom>
          <a:noFill/>
        </p:spPr>
        <p:txBody>
          <a:bodyPr wrap="square" rtlCol="0">
            <a:spAutoFit/>
          </a:bodyPr>
          <a:lstStyle/>
          <a:p>
            <a:r>
              <a:rPr lang="en-US" dirty="0" smtClean="0">
                <a:hlinkClick r:id="rId5"/>
              </a:rPr>
              <a:t>Instructions </a:t>
            </a:r>
            <a:r>
              <a:rPr lang="en-US" dirty="0" smtClean="0"/>
              <a:t>to install Citrix Receiver</a:t>
            </a:r>
            <a:endParaRPr lang="en-US" dirty="0"/>
          </a:p>
        </p:txBody>
      </p:sp>
      <p:pic>
        <p:nvPicPr>
          <p:cNvPr id="8" name="Picture 7"/>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0" y="1509374"/>
            <a:ext cx="3136264" cy="3043239"/>
          </a:xfrm>
          <a:prstGeom prst="rect">
            <a:avLst/>
          </a:prstGeom>
        </p:spPr>
      </p:pic>
      <p:sp>
        <p:nvSpPr>
          <p:cNvPr id="10" name="Rectangle 9"/>
          <p:cNvSpPr>
            <a:spLocks noChangeArrowheads="1"/>
          </p:cNvSpPr>
          <p:nvPr/>
        </p:nvSpPr>
        <p:spPr bwMode="auto">
          <a:xfrm>
            <a:off x="2640784" y="87261"/>
            <a:ext cx="4007828"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Installation of Citrix</a:t>
            </a:r>
            <a:endParaRPr lang="en-US" b="1" u="sng" dirty="0">
              <a:solidFill>
                <a:schemeClr val="hlink"/>
              </a:solidFill>
            </a:endParaRPr>
          </a:p>
        </p:txBody>
      </p:sp>
      <p:sp>
        <p:nvSpPr>
          <p:cNvPr id="11" name="Right Arrow 10"/>
          <p:cNvSpPr/>
          <p:nvPr/>
        </p:nvSpPr>
        <p:spPr bwMode="auto">
          <a:xfrm rot="7242316" flipH="1" flipV="1">
            <a:off x="2580622" y="2671876"/>
            <a:ext cx="1211675" cy="199083"/>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Bent Arrow 11"/>
          <p:cNvSpPr/>
          <p:nvPr/>
        </p:nvSpPr>
        <p:spPr bwMode="auto">
          <a:xfrm>
            <a:off x="5269864" y="1339334"/>
            <a:ext cx="749936" cy="794266"/>
          </a:xfrm>
          <a:prstGeom prst="bentArrow">
            <a:avLst>
              <a:gd name="adj1" fmla="val 10931"/>
              <a:gd name="adj2" fmla="val 12494"/>
              <a:gd name="adj3" fmla="val 25000"/>
              <a:gd name="adj4" fmla="val 40624"/>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2214007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048000" y="838200"/>
            <a:ext cx="5884069" cy="5281339"/>
          </a:xfrm>
          <a:prstGeom prst="rect">
            <a:avLst/>
          </a:prstGeom>
        </p:spPr>
      </p:pic>
      <p:sp>
        <p:nvSpPr>
          <p:cNvPr id="6" name="TextBox 5"/>
          <p:cNvSpPr txBox="1"/>
          <p:nvPr/>
        </p:nvSpPr>
        <p:spPr>
          <a:xfrm>
            <a:off x="325459" y="1752600"/>
            <a:ext cx="2509883" cy="1077218"/>
          </a:xfrm>
          <a:prstGeom prst="rect">
            <a:avLst/>
          </a:prstGeom>
          <a:noFill/>
        </p:spPr>
        <p:txBody>
          <a:bodyPr wrap="square" rtlCol="0">
            <a:spAutoFit/>
          </a:bodyPr>
          <a:lstStyle/>
          <a:p>
            <a:r>
              <a:rPr lang="en-US" sz="1600" dirty="0" smtClean="0"/>
              <a:t>Detailed </a:t>
            </a:r>
            <a:r>
              <a:rPr lang="en-US" sz="1600" dirty="0" smtClean="0">
                <a:hlinkClick r:id="rId4"/>
              </a:rPr>
              <a:t>Instructions</a:t>
            </a:r>
            <a:r>
              <a:rPr lang="en-US" sz="1600" dirty="0" smtClean="0"/>
              <a:t> for installing and using Citrix at USU are </a:t>
            </a:r>
            <a:r>
              <a:rPr lang="en-US" sz="1600" dirty="0"/>
              <a:t>available </a:t>
            </a:r>
            <a:r>
              <a:rPr lang="en-US" sz="1600" dirty="0" smtClean="0"/>
              <a:t>as shown at right.</a:t>
            </a:r>
            <a:endParaRPr lang="en-US" sz="1600" dirty="0"/>
          </a:p>
        </p:txBody>
      </p:sp>
      <p:sp>
        <p:nvSpPr>
          <p:cNvPr id="7" name="Rectangle 6"/>
          <p:cNvSpPr>
            <a:spLocks noChangeArrowheads="1"/>
          </p:cNvSpPr>
          <p:nvPr/>
        </p:nvSpPr>
        <p:spPr bwMode="auto">
          <a:xfrm>
            <a:off x="1580401" y="87261"/>
            <a:ext cx="6128601"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Installing Citrix for Use at USU</a:t>
            </a:r>
            <a:endParaRPr lang="en-US" b="1" u="sng" dirty="0">
              <a:solidFill>
                <a:schemeClr val="hlink"/>
              </a:solidFill>
            </a:endParaRPr>
          </a:p>
        </p:txBody>
      </p:sp>
    </p:spTree>
    <p:extLst>
      <p:ext uri="{BB962C8B-B14F-4D97-AF65-F5344CB8AC3E}">
        <p14:creationId xmlns="" xmlns:p14="http://schemas.microsoft.com/office/powerpoint/2010/main" val="153773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409700" y="2819400"/>
            <a:ext cx="6400800" cy="1752600"/>
          </a:xfrm>
          <a:noFill/>
          <a:ln/>
        </p:spPr>
        <p:txBody>
          <a:bodyPr/>
          <a:lstStyle/>
          <a:p>
            <a:r>
              <a:rPr lang="en-US" sz="1800" b="1" dirty="0" smtClean="0">
                <a:solidFill>
                  <a:schemeClr val="accent2"/>
                </a:solidFill>
              </a:rPr>
              <a:t>Section 0</a:t>
            </a:r>
            <a:endParaRPr lang="en-US" sz="1800" b="1" dirty="0">
              <a:solidFill>
                <a:schemeClr val="accent2"/>
              </a:solidFill>
            </a:endParaRPr>
          </a:p>
          <a:p>
            <a:endParaRPr lang="en-US" sz="100" b="1" dirty="0">
              <a:solidFill>
                <a:schemeClr val="accent2"/>
              </a:solidFill>
            </a:endParaRPr>
          </a:p>
          <a:p>
            <a:r>
              <a:rPr lang="en-US" b="1" dirty="0" smtClean="0">
                <a:solidFill>
                  <a:schemeClr val="accent2"/>
                </a:solidFill>
              </a:rPr>
              <a:t>Getting Started</a:t>
            </a:r>
          </a:p>
          <a:p>
            <a:endParaRPr lang="en-US" sz="4000" b="1" dirty="0">
              <a:solidFill>
                <a:schemeClr val="accent2"/>
              </a:solidFill>
            </a:endParaRPr>
          </a:p>
          <a:p>
            <a:r>
              <a:rPr lang="en-US" sz="6600" b="1" dirty="0" smtClean="0">
                <a:solidFill>
                  <a:srgbClr val="C00000"/>
                </a:solidFill>
              </a:rPr>
              <a:t>Mathcad</a:t>
            </a:r>
            <a:endParaRPr lang="en-US" sz="4000" b="1" dirty="0">
              <a:solidFill>
                <a:srgbClr val="C00000"/>
              </a:solidFill>
            </a:endParaRPr>
          </a:p>
        </p:txBody>
      </p:sp>
      <p:sp>
        <p:nvSpPr>
          <p:cNvPr id="5" name="Rectangle 2"/>
          <p:cNvSpPr txBox="1">
            <a:spLocks noChangeArrowheads="1"/>
          </p:cNvSpPr>
          <p:nvPr/>
        </p:nvSpPr>
        <p:spPr bwMode="auto">
          <a:xfrm>
            <a:off x="304800" y="3810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smtClean="0">
                <a:ln>
                  <a:noFill/>
                </a:ln>
                <a:solidFill>
                  <a:schemeClr val="accent2"/>
                </a:solidFill>
                <a:effectLst/>
                <a:uLnTx/>
                <a:uFillTx/>
                <a:latin typeface="+mj-lt"/>
                <a:ea typeface="+mj-ea"/>
                <a:cs typeface="+mj-cs"/>
              </a:rPr>
              <a:t>Intermediate Lab</a:t>
            </a:r>
            <a:br>
              <a:rPr kumimoji="0" lang="en-US" sz="3600" b="1" i="1" u="none" strike="noStrike" kern="0" cap="none" spc="0" normalizeH="0" baseline="0" noProof="0" smtClean="0">
                <a:ln>
                  <a:noFill/>
                </a:ln>
                <a:solidFill>
                  <a:schemeClr val="accent2"/>
                </a:solidFill>
                <a:effectLst/>
                <a:uLnTx/>
                <a:uFillTx/>
                <a:latin typeface="+mj-lt"/>
                <a:ea typeface="+mj-ea"/>
                <a:cs typeface="+mj-cs"/>
              </a:rPr>
            </a:br>
            <a:r>
              <a:rPr kumimoji="0" lang="en-US" sz="2400" b="1" i="1" u="none" strike="noStrike" kern="0" cap="none" spc="0" normalizeH="0" baseline="0" noProof="0" smtClean="0">
                <a:ln>
                  <a:noFill/>
                </a:ln>
                <a:solidFill>
                  <a:srgbClr val="C00000"/>
                </a:solidFill>
                <a:effectLst/>
                <a:uLnTx/>
                <a:uFillTx/>
                <a:latin typeface="+mj-lt"/>
                <a:ea typeface="+mj-ea"/>
                <a:cs typeface="+mj-cs"/>
              </a:rPr>
              <a:t>PHYS 3870</a:t>
            </a:r>
            <a:endParaRPr kumimoji="0" lang="en-US" sz="2000" b="1" i="0" u="none" strike="noStrike" kern="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 xmlns:p14="http://schemas.microsoft.com/office/powerpoint/2010/main" val="1244051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583722" y="2095774"/>
            <a:ext cx="4386263" cy="3236119"/>
          </a:xfrm>
          <a:prstGeom prst="rect">
            <a:avLst/>
          </a:prstGeom>
        </p:spPr>
      </p:pic>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02613" y="2321497"/>
            <a:ext cx="4036219" cy="3243263"/>
          </a:xfrm>
          <a:prstGeom prst="rect">
            <a:avLst/>
          </a:prstGeom>
        </p:spPr>
      </p:pic>
      <p:sp>
        <p:nvSpPr>
          <p:cNvPr id="4" name="Rectangle 3"/>
          <p:cNvSpPr/>
          <p:nvPr/>
        </p:nvSpPr>
        <p:spPr>
          <a:xfrm>
            <a:off x="330626" y="5550469"/>
            <a:ext cx="8529639" cy="646331"/>
          </a:xfrm>
          <a:prstGeom prst="rect">
            <a:avLst/>
          </a:prstGeom>
        </p:spPr>
        <p:txBody>
          <a:bodyPr wrap="square">
            <a:spAutoFit/>
          </a:bodyPr>
          <a:lstStyle/>
          <a:p>
            <a:r>
              <a:rPr lang="en-US" dirty="0">
                <a:solidFill>
                  <a:srgbClr val="333333"/>
                </a:solidFill>
                <a:latin typeface="Helvetica Neue"/>
              </a:rPr>
              <a:t>Once in this </a:t>
            </a:r>
            <a:r>
              <a:rPr lang="en-US" dirty="0" smtClean="0">
                <a:solidFill>
                  <a:srgbClr val="333333"/>
                </a:solidFill>
                <a:latin typeface="Helvetica Neue"/>
              </a:rPr>
              <a:t>Citrix browser shell</a:t>
            </a:r>
            <a:r>
              <a:rPr lang="en-US" dirty="0">
                <a:solidFill>
                  <a:srgbClr val="333333"/>
                </a:solidFill>
                <a:latin typeface="Helvetica Neue"/>
              </a:rPr>
              <a:t>, you can launch the programs </a:t>
            </a:r>
            <a:r>
              <a:rPr lang="en-US" dirty="0" smtClean="0">
                <a:solidFill>
                  <a:srgbClr val="333333"/>
                </a:solidFill>
                <a:latin typeface="Helvetica Neue"/>
              </a:rPr>
              <a:t>(e.g., </a:t>
            </a:r>
            <a:r>
              <a:rPr lang="en-US" i="1" dirty="0" smtClean="0">
                <a:solidFill>
                  <a:srgbClr val="333333"/>
                </a:solidFill>
                <a:latin typeface="Helvetica Neue"/>
              </a:rPr>
              <a:t>Mathcad</a:t>
            </a:r>
            <a:r>
              <a:rPr lang="en-US" dirty="0" smtClean="0">
                <a:solidFill>
                  <a:srgbClr val="333333"/>
                </a:solidFill>
                <a:latin typeface="Helvetica Neue"/>
              </a:rPr>
              <a:t>, </a:t>
            </a:r>
            <a:r>
              <a:rPr lang="en-US" i="1" dirty="0" smtClean="0">
                <a:solidFill>
                  <a:srgbClr val="333333"/>
                </a:solidFill>
                <a:latin typeface="Helvetica Neue"/>
              </a:rPr>
              <a:t>Excel</a:t>
            </a:r>
            <a:r>
              <a:rPr lang="en-US" dirty="0" smtClean="0">
                <a:solidFill>
                  <a:srgbClr val="333333"/>
                </a:solidFill>
                <a:latin typeface="Helvetica Neue"/>
              </a:rPr>
              <a:t>, </a:t>
            </a:r>
            <a:r>
              <a:rPr lang="en-US" i="1" dirty="0" smtClean="0">
                <a:solidFill>
                  <a:srgbClr val="333333"/>
                </a:solidFill>
                <a:latin typeface="Helvetica Neue"/>
              </a:rPr>
              <a:t>Maple</a:t>
            </a:r>
            <a:r>
              <a:rPr lang="en-US" dirty="0" smtClean="0">
                <a:solidFill>
                  <a:srgbClr val="333333"/>
                </a:solidFill>
                <a:latin typeface="Helvetica Neue"/>
              </a:rPr>
              <a:t>) to support PHYS 2500 by clicking on the appropriate desktop icon. </a:t>
            </a:r>
            <a:r>
              <a:rPr lang="en-US" dirty="0">
                <a:solidFill>
                  <a:srgbClr val="333333"/>
                </a:solidFill>
                <a:latin typeface="Helvetica Neue"/>
              </a:rPr>
              <a:t> </a:t>
            </a:r>
            <a:endParaRPr lang="en-US" dirty="0"/>
          </a:p>
        </p:txBody>
      </p:sp>
      <p:sp>
        <p:nvSpPr>
          <p:cNvPr id="5" name="Rectangle 4"/>
          <p:cNvSpPr/>
          <p:nvPr/>
        </p:nvSpPr>
        <p:spPr>
          <a:xfrm>
            <a:off x="165863" y="490226"/>
            <a:ext cx="4623013" cy="1831271"/>
          </a:xfrm>
          <a:prstGeom prst="rect">
            <a:avLst/>
          </a:prstGeom>
        </p:spPr>
        <p:txBody>
          <a:bodyPr wrap="square">
            <a:spAutoFit/>
          </a:bodyPr>
          <a:lstStyle/>
          <a:p>
            <a:r>
              <a:rPr lang="en-US" dirty="0" smtClean="0">
                <a:solidFill>
                  <a:srgbClr val="333333"/>
                </a:solidFill>
                <a:latin typeface="Helvetica Neue"/>
              </a:rPr>
              <a:t>To work on the class assignments you will need to have open on your home computer:</a:t>
            </a:r>
          </a:p>
          <a:p>
            <a:endParaRPr lang="en-US" sz="900" dirty="0" smtClean="0">
              <a:solidFill>
                <a:srgbClr val="333333"/>
              </a:solidFill>
              <a:latin typeface="Helvetica Neue"/>
            </a:endParaRPr>
          </a:p>
          <a:p>
            <a:pPr marL="342900" indent="-342900">
              <a:buFont typeface="+mj-lt"/>
              <a:buAutoNum type="arabicPeriod"/>
            </a:pPr>
            <a:r>
              <a:rPr lang="en-US" sz="1600" dirty="0" smtClean="0">
                <a:solidFill>
                  <a:srgbClr val="333333"/>
                </a:solidFill>
                <a:latin typeface="Helvetica Neue"/>
              </a:rPr>
              <a:t>a browser window to access </a:t>
            </a:r>
            <a:r>
              <a:rPr lang="en-US" sz="1600" dirty="0" err="1" smtClean="0">
                <a:solidFill>
                  <a:srgbClr val="333333"/>
                </a:solidFill>
                <a:latin typeface="Helvetica Neue"/>
              </a:rPr>
              <a:t>Box@USU</a:t>
            </a:r>
            <a:r>
              <a:rPr lang="en-US" sz="1600" dirty="0" smtClean="0">
                <a:solidFill>
                  <a:srgbClr val="333333"/>
                </a:solidFill>
                <a:latin typeface="Helvetica Neue"/>
              </a:rPr>
              <a:t> and other online content</a:t>
            </a:r>
          </a:p>
          <a:p>
            <a:pPr marL="342900" indent="-342900">
              <a:buFont typeface="+mj-lt"/>
              <a:buAutoNum type="arabicPeriod"/>
            </a:pPr>
            <a:r>
              <a:rPr lang="en-US" sz="1600" dirty="0" smtClean="0">
                <a:solidFill>
                  <a:srgbClr val="333333"/>
                </a:solidFill>
                <a:latin typeface="Helvetica Neue"/>
              </a:rPr>
              <a:t>A Citrix Mobile Workspace window to launch needed programs.</a:t>
            </a:r>
            <a:endParaRPr lang="en-US" sz="1600" dirty="0"/>
          </a:p>
        </p:txBody>
      </p:sp>
      <p:sp>
        <p:nvSpPr>
          <p:cNvPr id="6" name="Rectangle 5"/>
          <p:cNvSpPr/>
          <p:nvPr/>
        </p:nvSpPr>
        <p:spPr>
          <a:xfrm>
            <a:off x="4876800" y="554336"/>
            <a:ext cx="4093185" cy="1477328"/>
          </a:xfrm>
          <a:prstGeom prst="rect">
            <a:avLst/>
          </a:prstGeom>
        </p:spPr>
        <p:txBody>
          <a:bodyPr wrap="square">
            <a:spAutoFit/>
          </a:bodyPr>
          <a:lstStyle/>
          <a:p>
            <a:r>
              <a:rPr lang="en-US" dirty="0" smtClean="0">
                <a:solidFill>
                  <a:srgbClr val="333333"/>
                </a:solidFill>
                <a:latin typeface="Helvetica Neue"/>
              </a:rPr>
              <a:t>Once the program is up, you can </a:t>
            </a:r>
            <a:r>
              <a:rPr lang="en-US" dirty="0">
                <a:solidFill>
                  <a:srgbClr val="333333"/>
                </a:solidFill>
                <a:latin typeface="Helvetica Neue"/>
              </a:rPr>
              <a:t>run various files (e.g., </a:t>
            </a:r>
            <a:r>
              <a:rPr lang="en-US" i="1" dirty="0" smtClean="0">
                <a:solidFill>
                  <a:srgbClr val="333333"/>
                </a:solidFill>
                <a:latin typeface="Helvetica Neue"/>
              </a:rPr>
              <a:t>Mathcad </a:t>
            </a:r>
            <a:r>
              <a:rPr lang="en-US" dirty="0" smtClean="0">
                <a:solidFill>
                  <a:srgbClr val="333333"/>
                </a:solidFill>
                <a:latin typeface="Helvetica Neue"/>
              </a:rPr>
              <a:t>worksheets, </a:t>
            </a:r>
            <a:r>
              <a:rPr lang="en-US" i="1" dirty="0" smtClean="0">
                <a:solidFill>
                  <a:srgbClr val="333333"/>
                </a:solidFill>
                <a:latin typeface="Helvetica Neue"/>
              </a:rPr>
              <a:t>Excel </a:t>
            </a:r>
            <a:r>
              <a:rPr lang="en-US" dirty="0" smtClean="0">
                <a:solidFill>
                  <a:srgbClr val="333333"/>
                </a:solidFill>
                <a:latin typeface="Helvetica Neue"/>
              </a:rPr>
              <a:t>worksheets</a:t>
            </a:r>
            <a:r>
              <a:rPr lang="en-US" i="1" dirty="0" smtClean="0">
                <a:solidFill>
                  <a:srgbClr val="333333"/>
                </a:solidFill>
                <a:latin typeface="Helvetica Neue"/>
              </a:rPr>
              <a:t>) </a:t>
            </a:r>
            <a:r>
              <a:rPr lang="en-US" dirty="0" smtClean="0">
                <a:solidFill>
                  <a:srgbClr val="333333"/>
                </a:solidFill>
                <a:latin typeface="Helvetica Neue"/>
              </a:rPr>
              <a:t>provided </a:t>
            </a:r>
            <a:r>
              <a:rPr lang="en-US" dirty="0">
                <a:solidFill>
                  <a:srgbClr val="333333"/>
                </a:solidFill>
                <a:latin typeface="Helvetica Neue"/>
              </a:rPr>
              <a:t>in the </a:t>
            </a:r>
            <a:r>
              <a:rPr lang="en-US" dirty="0" smtClean="0">
                <a:solidFill>
                  <a:srgbClr val="333333"/>
                </a:solidFill>
                <a:latin typeface="Helvetica Neue"/>
              </a:rPr>
              <a:t>courseware and stored in your </a:t>
            </a:r>
            <a:r>
              <a:rPr lang="en-US" dirty="0" err="1" smtClean="0">
                <a:solidFill>
                  <a:srgbClr val="333333"/>
                </a:solidFill>
                <a:latin typeface="Helvetica Neue"/>
              </a:rPr>
              <a:t>Box@USU</a:t>
            </a:r>
            <a:r>
              <a:rPr lang="en-US" dirty="0" smtClean="0">
                <a:solidFill>
                  <a:srgbClr val="333333"/>
                </a:solidFill>
                <a:latin typeface="Helvetica Neue"/>
              </a:rPr>
              <a:t> storage.</a:t>
            </a:r>
            <a:endParaRPr lang="en-US" dirty="0"/>
          </a:p>
        </p:txBody>
      </p:sp>
      <p:sp>
        <p:nvSpPr>
          <p:cNvPr id="7" name="Right Arrow 6"/>
          <p:cNvSpPr/>
          <p:nvPr/>
        </p:nvSpPr>
        <p:spPr bwMode="auto">
          <a:xfrm rot="9507409" flipH="1" flipV="1">
            <a:off x="1723685" y="2721188"/>
            <a:ext cx="2965151" cy="169321"/>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Rectangle 7"/>
          <p:cNvSpPr>
            <a:spLocks noChangeArrowheads="1"/>
          </p:cNvSpPr>
          <p:nvPr/>
        </p:nvSpPr>
        <p:spPr bwMode="auto">
          <a:xfrm>
            <a:off x="1040647" y="24825"/>
            <a:ext cx="7201010"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Launching Programs for PHYS </a:t>
            </a:r>
            <a:r>
              <a:rPr lang="en-US" sz="3200" b="1" i="1" u="sng" dirty="0" smtClean="0">
                <a:solidFill>
                  <a:schemeClr val="accent2"/>
                </a:solidFill>
              </a:rPr>
              <a:t>3870</a:t>
            </a:r>
            <a:endParaRPr lang="en-US" b="1" u="sng" dirty="0">
              <a:solidFill>
                <a:schemeClr val="hlink"/>
              </a:solidFill>
            </a:endParaRPr>
          </a:p>
        </p:txBody>
      </p:sp>
    </p:spTree>
    <p:extLst>
      <p:ext uri="{BB962C8B-B14F-4D97-AF65-F5344CB8AC3E}">
        <p14:creationId xmlns="" xmlns:p14="http://schemas.microsoft.com/office/powerpoint/2010/main" val="35373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848600" cy="3970318"/>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333333"/>
                </a:solidFill>
                <a:latin typeface="Helvetica Neue"/>
              </a:rPr>
              <a:t>Mathcad (and the other programs) will be available to you throughout this class via Citrix.  </a:t>
            </a:r>
          </a:p>
          <a:p>
            <a:pPr marL="285750" indent="-285750">
              <a:buFont typeface="Arial" panose="020B0604020202020204" pitchFamily="34" charset="0"/>
              <a:buChar char="•"/>
            </a:pPr>
            <a:endParaRPr lang="en-US" dirty="0">
              <a:solidFill>
                <a:srgbClr val="333333"/>
              </a:solidFill>
              <a:latin typeface="Helvetica Neue"/>
            </a:endParaRPr>
          </a:p>
          <a:p>
            <a:pPr marL="285750" indent="-285750">
              <a:buFont typeface="Arial" panose="020B0604020202020204" pitchFamily="34" charset="0"/>
              <a:buChar char="•"/>
            </a:pPr>
            <a:r>
              <a:rPr lang="en-US" dirty="0">
                <a:solidFill>
                  <a:srgbClr val="333333"/>
                </a:solidFill>
                <a:latin typeface="Helvetica Neue"/>
              </a:rPr>
              <a:t>The full version of Mathcad 14 or 15 is available on-line, with education discounts, for between $40 and $100.  This is well worth the money, after having invested your time in this class to learn how to use it.  </a:t>
            </a:r>
            <a:endParaRPr lang="en-US" dirty="0" smtClean="0">
              <a:solidFill>
                <a:srgbClr val="333333"/>
              </a:solidFill>
              <a:latin typeface="Helvetica Neue"/>
            </a:endParaRPr>
          </a:p>
          <a:p>
            <a:pPr marL="285750" indent="-285750">
              <a:buFont typeface="Arial" panose="020B0604020202020204" pitchFamily="34" charset="0"/>
              <a:buChar char="•"/>
            </a:pPr>
            <a:endParaRPr lang="en-US" dirty="0">
              <a:solidFill>
                <a:srgbClr val="333333"/>
              </a:solidFill>
              <a:latin typeface="Helvetica Neue"/>
            </a:endParaRPr>
          </a:p>
          <a:p>
            <a:pPr marL="285750" indent="-285750">
              <a:buFont typeface="Arial" panose="020B0604020202020204" pitchFamily="34" charset="0"/>
              <a:buChar char="•"/>
            </a:pPr>
            <a:endParaRPr lang="en-US" dirty="0" smtClean="0">
              <a:solidFill>
                <a:srgbClr val="333333"/>
              </a:solidFill>
              <a:latin typeface="Helvetica Neue"/>
            </a:endParaRPr>
          </a:p>
          <a:p>
            <a:pPr marL="285750" indent="-285750">
              <a:buFont typeface="Arial" panose="020B0604020202020204" pitchFamily="34" charset="0"/>
              <a:buChar char="•"/>
            </a:pPr>
            <a:r>
              <a:rPr lang="en-US" dirty="0" smtClean="0">
                <a:solidFill>
                  <a:srgbClr val="333333"/>
                </a:solidFill>
                <a:latin typeface="Helvetica Neue"/>
              </a:rPr>
              <a:t>If you are a USU Physics Major, this</a:t>
            </a:r>
            <a:r>
              <a:rPr lang="en-US" dirty="0">
                <a:solidFill>
                  <a:srgbClr val="333333"/>
                </a:solidFill>
                <a:latin typeface="Helvetica Neue"/>
              </a:rPr>
              <a:t> </a:t>
            </a:r>
            <a:r>
              <a:rPr lang="en-US" i="1" dirty="0" err="1">
                <a:solidFill>
                  <a:srgbClr val="333333"/>
                </a:solidFill>
                <a:latin typeface="Helvetica Neue"/>
              </a:rPr>
              <a:t>Citirx</a:t>
            </a:r>
            <a:r>
              <a:rPr lang="en-US" dirty="0">
                <a:solidFill>
                  <a:srgbClr val="333333"/>
                </a:solidFill>
                <a:latin typeface="Helvetica Neue"/>
              </a:rPr>
              <a:t> home page and </a:t>
            </a:r>
            <a:r>
              <a:rPr lang="en-US" i="1" dirty="0">
                <a:solidFill>
                  <a:srgbClr val="333333"/>
                </a:solidFill>
                <a:latin typeface="Helvetica Neue"/>
              </a:rPr>
              <a:t>Box</a:t>
            </a:r>
            <a:r>
              <a:rPr lang="en-US" dirty="0">
                <a:solidFill>
                  <a:srgbClr val="333333"/>
                </a:solidFill>
                <a:latin typeface="Helvetica Neue"/>
              </a:rPr>
              <a:t> storage will be available to you throughout your matriculation at USU.</a:t>
            </a:r>
          </a:p>
          <a:p>
            <a:pPr marL="285750" indent="-285750">
              <a:buFont typeface="Arial" panose="020B0604020202020204" pitchFamily="34" charset="0"/>
              <a:buChar char="•"/>
            </a:pPr>
            <a:endParaRPr lang="en-US" dirty="0">
              <a:solidFill>
                <a:srgbClr val="333333"/>
              </a:solidFill>
              <a:latin typeface="Helvetica Neue"/>
            </a:endParaRPr>
          </a:p>
          <a:p>
            <a:pPr marL="285750" indent="-285750">
              <a:buFont typeface="Arial" panose="020B0604020202020204" pitchFamily="34" charset="0"/>
              <a:buChar char="•"/>
            </a:pPr>
            <a:r>
              <a:rPr lang="en-US" dirty="0" smtClean="0">
                <a:solidFill>
                  <a:srgbClr val="333333"/>
                </a:solidFill>
                <a:latin typeface="Helvetica Neue"/>
              </a:rPr>
              <a:t>Physics majors </a:t>
            </a:r>
            <a:r>
              <a:rPr lang="en-US" dirty="0">
                <a:solidFill>
                  <a:srgbClr val="333333"/>
                </a:solidFill>
                <a:latin typeface="Helvetica Neue"/>
              </a:rPr>
              <a:t>may also get a full version of Mathcad that can be used while you are a student and have access to the university servers; this is free for students. </a:t>
            </a:r>
            <a:endParaRPr lang="en-US" b="0" i="0" dirty="0">
              <a:solidFill>
                <a:srgbClr val="333333"/>
              </a:solidFill>
              <a:effectLst/>
              <a:latin typeface="Helvetica Neue"/>
            </a:endParaRPr>
          </a:p>
        </p:txBody>
      </p:sp>
      <p:sp>
        <p:nvSpPr>
          <p:cNvPr id="3" name="Rectangle 2"/>
          <p:cNvSpPr/>
          <p:nvPr/>
        </p:nvSpPr>
        <p:spPr>
          <a:xfrm>
            <a:off x="1676400" y="228600"/>
            <a:ext cx="5738750" cy="569387"/>
          </a:xfrm>
          <a:prstGeom prst="rect">
            <a:avLst/>
          </a:prstGeom>
        </p:spPr>
        <p:txBody>
          <a:bodyPr wrap="none">
            <a:spAutoFit/>
          </a:bodyPr>
          <a:lstStyle/>
          <a:p>
            <a:pPr algn="ctr"/>
            <a:r>
              <a:rPr lang="en-US" sz="3100" b="1" i="1" u="sng" dirty="0" smtClean="0">
                <a:solidFill>
                  <a:schemeClr val="accent2"/>
                </a:solidFill>
              </a:rPr>
              <a:t>Mathcad Program Availability</a:t>
            </a:r>
            <a:endParaRPr lang="en-US" sz="3100" b="1" u="sng" dirty="0">
              <a:solidFill>
                <a:schemeClr val="hlink"/>
              </a:solidFill>
            </a:endParaRPr>
          </a:p>
        </p:txBody>
      </p:sp>
    </p:spTree>
    <p:extLst>
      <p:ext uri="{BB962C8B-B14F-4D97-AF65-F5344CB8AC3E}">
        <p14:creationId xmlns="" xmlns:p14="http://schemas.microsoft.com/office/powerpoint/2010/main" val="57400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409700" y="2819400"/>
            <a:ext cx="6400800" cy="1752600"/>
          </a:xfrm>
          <a:noFill/>
          <a:ln/>
        </p:spPr>
        <p:txBody>
          <a:bodyPr/>
          <a:lstStyle/>
          <a:p>
            <a:r>
              <a:rPr lang="en-US" sz="1800" b="1" dirty="0" smtClean="0">
                <a:solidFill>
                  <a:schemeClr val="accent2"/>
                </a:solidFill>
              </a:rPr>
              <a:t>Section 0</a:t>
            </a:r>
            <a:endParaRPr lang="en-US" sz="1800" b="1" dirty="0">
              <a:solidFill>
                <a:schemeClr val="accent2"/>
              </a:solidFill>
            </a:endParaRPr>
          </a:p>
          <a:p>
            <a:endParaRPr lang="en-US" sz="100" b="1" dirty="0">
              <a:solidFill>
                <a:schemeClr val="accent2"/>
              </a:solidFill>
            </a:endParaRPr>
          </a:p>
          <a:p>
            <a:r>
              <a:rPr lang="en-US" b="1" dirty="0" smtClean="0">
                <a:solidFill>
                  <a:schemeClr val="accent2"/>
                </a:solidFill>
              </a:rPr>
              <a:t>Getting Started</a:t>
            </a:r>
          </a:p>
          <a:p>
            <a:endParaRPr lang="en-US" sz="4000" b="1" dirty="0">
              <a:solidFill>
                <a:schemeClr val="accent2"/>
              </a:solidFill>
            </a:endParaRPr>
          </a:p>
          <a:p>
            <a:r>
              <a:rPr lang="en-US" sz="6600" b="1" dirty="0" smtClean="0">
                <a:solidFill>
                  <a:srgbClr val="C00000"/>
                </a:solidFill>
              </a:rPr>
              <a:t>Box</a:t>
            </a:r>
            <a:endParaRPr lang="en-US" sz="4000" b="1" dirty="0">
              <a:solidFill>
                <a:srgbClr val="C00000"/>
              </a:solidFill>
            </a:endParaRPr>
          </a:p>
        </p:txBody>
      </p:sp>
      <p:sp>
        <p:nvSpPr>
          <p:cNvPr id="5" name="Rectangle 2"/>
          <p:cNvSpPr txBox="1">
            <a:spLocks noChangeArrowheads="1"/>
          </p:cNvSpPr>
          <p:nvPr/>
        </p:nvSpPr>
        <p:spPr bwMode="auto">
          <a:xfrm>
            <a:off x="304800" y="5334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smtClean="0">
                <a:ln>
                  <a:noFill/>
                </a:ln>
                <a:solidFill>
                  <a:schemeClr val="accent2"/>
                </a:solidFill>
                <a:effectLst/>
                <a:uLnTx/>
                <a:uFillTx/>
                <a:latin typeface="+mj-lt"/>
                <a:ea typeface="+mj-ea"/>
                <a:cs typeface="+mj-cs"/>
              </a:rPr>
              <a:t>Intermediate Lab</a:t>
            </a:r>
            <a:br>
              <a:rPr kumimoji="0" lang="en-US" sz="3600" b="1" i="1" u="none" strike="noStrike" kern="0" cap="none" spc="0" normalizeH="0" baseline="0" noProof="0" smtClean="0">
                <a:ln>
                  <a:noFill/>
                </a:ln>
                <a:solidFill>
                  <a:schemeClr val="accent2"/>
                </a:solidFill>
                <a:effectLst/>
                <a:uLnTx/>
                <a:uFillTx/>
                <a:latin typeface="+mj-lt"/>
                <a:ea typeface="+mj-ea"/>
                <a:cs typeface="+mj-cs"/>
              </a:rPr>
            </a:br>
            <a:r>
              <a:rPr kumimoji="0" lang="en-US" sz="2400" b="1" i="1" u="none" strike="noStrike" kern="0" cap="none" spc="0" normalizeH="0" baseline="0" noProof="0" smtClean="0">
                <a:ln>
                  <a:noFill/>
                </a:ln>
                <a:solidFill>
                  <a:srgbClr val="C00000"/>
                </a:solidFill>
                <a:effectLst/>
                <a:uLnTx/>
                <a:uFillTx/>
                <a:latin typeface="+mj-lt"/>
                <a:ea typeface="+mj-ea"/>
                <a:cs typeface="+mj-cs"/>
              </a:rPr>
              <a:t>PHYS 3870</a:t>
            </a:r>
            <a:endParaRPr kumimoji="0" lang="en-US" sz="2000" b="1" i="0" u="none" strike="noStrike" kern="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 xmlns:p14="http://schemas.microsoft.com/office/powerpoint/2010/main" val="16184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161051" y="82452"/>
            <a:ext cx="5468165"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Hints for Using Box at USU</a:t>
            </a:r>
            <a:endParaRPr lang="en-US" b="1" u="sng" dirty="0">
              <a:solidFill>
                <a:schemeClr val="hlink"/>
              </a:solidFill>
            </a:endParaRPr>
          </a:p>
        </p:txBody>
      </p:sp>
      <p:sp>
        <p:nvSpPr>
          <p:cNvPr id="10" name="Rectangle 9"/>
          <p:cNvSpPr/>
          <p:nvPr/>
        </p:nvSpPr>
        <p:spPr>
          <a:xfrm>
            <a:off x="315078" y="796787"/>
            <a:ext cx="8143122" cy="4893647"/>
          </a:xfrm>
          <a:prstGeom prst="rect">
            <a:avLst/>
          </a:prstGeom>
        </p:spPr>
        <p:txBody>
          <a:bodyPr wrap="square">
            <a:spAutoFit/>
          </a:bodyPr>
          <a:lstStyle/>
          <a:p>
            <a:pPr marL="285750" indent="-285750">
              <a:buFont typeface="Arial" panose="020B0604020202020204" pitchFamily="34" charset="0"/>
              <a:buChar char="•"/>
            </a:pPr>
            <a:r>
              <a:rPr lang="en-US" sz="1200" dirty="0" smtClean="0"/>
              <a:t>You need to have and </a:t>
            </a:r>
            <a:r>
              <a:rPr lang="en-US" sz="1200" dirty="0" err="1" smtClean="0"/>
              <a:t>Aggiemail</a:t>
            </a:r>
            <a:r>
              <a:rPr lang="en-US" sz="1200" dirty="0" smtClean="0"/>
              <a:t> </a:t>
            </a:r>
            <a:r>
              <a:rPr lang="en-US" sz="1200" dirty="0" smtClean="0"/>
              <a:t>account to get a Box account.  </a:t>
            </a:r>
            <a:r>
              <a:rPr lang="en-US" sz="1200" dirty="0" smtClean="0"/>
              <a:t>See </a:t>
            </a:r>
            <a:r>
              <a:rPr lang="en-US" sz="1200" u="sng" dirty="0" smtClean="0">
                <a:hlinkClick r:id="rId3"/>
              </a:rPr>
              <a:t>https://usu.service-now.com/services/kb_view.do?sysparm_article=KB0010201</a:t>
            </a:r>
            <a:r>
              <a:rPr lang="en-US" sz="1200" dirty="0" smtClean="0"/>
              <a:t> </a:t>
            </a:r>
            <a:r>
              <a:rPr lang="en-US" sz="1200" dirty="0" smtClean="0"/>
              <a:t>.  You </a:t>
            </a:r>
            <a:r>
              <a:rPr lang="en-US" sz="1200" dirty="0" smtClean="0"/>
              <a:t>don't have to use it, just have </a:t>
            </a:r>
            <a:r>
              <a:rPr lang="en-US" sz="1200" dirty="0" smtClean="0"/>
              <a:t>one.  This may preclude USU students from using Box.</a:t>
            </a:r>
          </a:p>
          <a:p>
            <a:pPr marL="285750" indent="-285750">
              <a:buFont typeface="Arial" panose="020B0604020202020204" pitchFamily="34" charset="0"/>
              <a:buChar char="•"/>
            </a:pPr>
            <a:r>
              <a:rPr lang="en-US" sz="1200" dirty="0" smtClean="0"/>
              <a:t>You need to create a Box account.   You can simply log in to Box with the BOX.USU.EDU browser link; this asks for your A# and password.  See the </a:t>
            </a:r>
            <a:r>
              <a:rPr lang="en-US" sz="1200" dirty="0" smtClean="0"/>
              <a:t>PowerPoint pages below for </a:t>
            </a:r>
            <a:r>
              <a:rPr lang="en-US" sz="1200" dirty="0" smtClean="0"/>
              <a:t>links and instructions.  You do not have to be on campus or running VPN off campus to access Box, or </a:t>
            </a:r>
            <a:r>
              <a:rPr lang="en-US" sz="1200" dirty="0" smtClean="0"/>
              <a:t>Citrix or </a:t>
            </a:r>
            <a:r>
              <a:rPr lang="en-US" sz="1200" dirty="0" smtClean="0"/>
              <a:t>to create a Box account.  </a:t>
            </a:r>
          </a:p>
          <a:p>
            <a:pPr marL="285750" indent="-285750">
              <a:buFont typeface="Arial" panose="020B0604020202020204" pitchFamily="34" charset="0"/>
              <a:buChar char="•"/>
            </a:pPr>
            <a:r>
              <a:rPr lang="en-US" sz="1200" dirty="0" smtClean="0"/>
              <a:t>Once you have a Box account, you need to move a copy of the courseware files for PHYS 2500 into your Box.  See the notes in the </a:t>
            </a:r>
            <a:r>
              <a:rPr lang="en-US" sz="1200" dirty="0" smtClean="0"/>
              <a:t>PowerPoint slide above.  </a:t>
            </a:r>
            <a:r>
              <a:rPr lang="en-US" sz="1200" dirty="0" smtClean="0"/>
              <a:t>Before you try to try establishing links to Box via Citrix, I suggest you call up BOX.USU.EDU and verify that the courseware files have been copied in to your Box account.  Specifically, in the root directory look for </a:t>
            </a:r>
            <a:r>
              <a:rPr lang="en-US" sz="1200" dirty="0" smtClean="0"/>
              <a:t>the file </a:t>
            </a:r>
            <a:r>
              <a:rPr lang="en-US" sz="1200" dirty="0" err="1" smtClean="0"/>
              <a:t>Content.xmcd</a:t>
            </a:r>
            <a:r>
              <a:rPr lang="en-US" sz="1200" dirty="0" smtClean="0"/>
              <a:t>.</a:t>
            </a:r>
            <a:endParaRPr lang="en-US" sz="1200" i="1" dirty="0" smtClean="0">
              <a:latin typeface="Helvetica" panose="020B0604020202020204" pitchFamily="34" charset="0"/>
            </a:endParaRPr>
          </a:p>
          <a:p>
            <a:pPr marL="285750" indent="-285750">
              <a:buFont typeface="Arial" panose="020B0604020202020204" pitchFamily="34" charset="0"/>
              <a:buChar char="•"/>
            </a:pPr>
            <a:r>
              <a:rPr lang="en-US" sz="1200" dirty="0" smtClean="0"/>
              <a:t>Establish </a:t>
            </a:r>
            <a:r>
              <a:rPr lang="en-US" sz="1200" dirty="0" smtClean="0"/>
              <a:t>a link between Box and Citrix. I have been working with IT to figure out access to Box once in Citrix.  This seems intermittent at best. They are still working on it.  I have a theory though.  I think you need to in order do the following the </a:t>
            </a:r>
            <a:r>
              <a:rPr lang="en-US" sz="1200" i="1" dirty="0" smtClean="0"/>
              <a:t>first</a:t>
            </a:r>
            <a:r>
              <a:rPr lang="en-US" sz="1200" dirty="0" smtClean="0"/>
              <a:t> time you access Box via Citrix.</a:t>
            </a:r>
          </a:p>
          <a:p>
            <a:pPr lvl="1"/>
            <a:r>
              <a:rPr lang="en-US" sz="1200" dirty="0" smtClean="0"/>
              <a:t>1.  Log in to Box with </a:t>
            </a:r>
            <a:r>
              <a:rPr lang="en-US" sz="1200" dirty="0" smtClean="0"/>
              <a:t>BOX.USU.EDU </a:t>
            </a:r>
            <a:r>
              <a:rPr lang="en-US" sz="1200" dirty="0" smtClean="0"/>
              <a:t>to establish a connection to Box. (You may have to do this manually each time if you are off campus; I am not sure about this.)</a:t>
            </a:r>
          </a:p>
          <a:p>
            <a:pPr lvl="1"/>
            <a:r>
              <a:rPr lang="en-US" sz="1200" dirty="0" smtClean="0"/>
              <a:t>2.  Establish the Box link to Citrix by running </a:t>
            </a:r>
            <a:r>
              <a:rPr lang="en-US" sz="1200" dirty="0" smtClean="0"/>
              <a:t>Kumo.USU.EDU.  </a:t>
            </a:r>
            <a:r>
              <a:rPr lang="en-US" sz="1200" dirty="0" smtClean="0"/>
              <a:t>(You should have to only do this once, though it has been rumored that sometimes Citrix gets confused and you will need to Deactivate and then Reactivate the Box link with </a:t>
            </a:r>
            <a:r>
              <a:rPr lang="en-US" sz="1200" dirty="0" err="1" smtClean="0"/>
              <a:t>Kumo</a:t>
            </a:r>
            <a:r>
              <a:rPr lang="en-US" sz="1200" dirty="0" smtClean="0"/>
              <a:t>). </a:t>
            </a:r>
            <a:r>
              <a:rPr lang="en-US" sz="1200" i="1" dirty="0" err="1" smtClean="0">
                <a:latin typeface="Helvetica" panose="020B0604020202020204" pitchFamily="34" charset="0"/>
              </a:rPr>
              <a:t>Kumo</a:t>
            </a:r>
            <a:r>
              <a:rPr lang="en-US" sz="1200" dirty="0" smtClean="0">
                <a:latin typeface="Helvetica" panose="020B0604020202020204" pitchFamily="34" charset="0"/>
              </a:rPr>
              <a:t> is a service that allows you to open and save files directly to Box or Google drive without having to install the client. </a:t>
            </a:r>
            <a:r>
              <a:rPr lang="en-US" sz="1200" dirty="0" smtClean="0">
                <a:latin typeface="Helvetica" panose="020B0604020202020204" pitchFamily="34" charset="0"/>
              </a:rPr>
              <a:t> See slide below.</a:t>
            </a:r>
            <a:endParaRPr lang="en-US" sz="1200" dirty="0" smtClean="0"/>
          </a:p>
          <a:p>
            <a:pPr lvl="1"/>
            <a:r>
              <a:rPr lang="en-US" sz="1200" dirty="0" smtClean="0"/>
              <a:t>3.  Connect to Citrix with </a:t>
            </a:r>
            <a:r>
              <a:rPr lang="en-US" sz="1200" dirty="0" smtClean="0"/>
              <a:t>APPS.USU.EDU.  </a:t>
            </a:r>
            <a:r>
              <a:rPr lang="en-US" sz="1200" dirty="0" smtClean="0"/>
              <a:t>I think Box should now show up when you click on the open file icon in either Office or </a:t>
            </a:r>
            <a:r>
              <a:rPr lang="en-US" sz="1200" dirty="0" err="1" smtClean="0"/>
              <a:t>Mathcad</a:t>
            </a:r>
            <a:r>
              <a:rPr lang="en-US" sz="1200" dirty="0" smtClean="0"/>
              <a:t> and select the computer icon</a:t>
            </a:r>
            <a:r>
              <a:rPr lang="en-US" sz="1200" dirty="0" smtClean="0"/>
              <a:t>.</a:t>
            </a:r>
            <a:endParaRPr lang="en-US" sz="1200" i="1" dirty="0" smtClean="0">
              <a:latin typeface="Helvetica" panose="020B0604020202020204" pitchFamily="34" charset="0"/>
            </a:endParaRPr>
          </a:p>
          <a:p>
            <a:pPr marL="285750" indent="-285750">
              <a:buFont typeface="Arial" panose="020B0604020202020204" pitchFamily="34" charset="0"/>
              <a:buChar char="•"/>
            </a:pPr>
            <a:r>
              <a:rPr lang="en-US" sz="1200" dirty="0" smtClean="0"/>
              <a:t>Once you have established a Box account, run </a:t>
            </a:r>
            <a:r>
              <a:rPr lang="en-US" sz="1200" dirty="0" err="1" smtClean="0"/>
              <a:t>Kumo</a:t>
            </a:r>
            <a:r>
              <a:rPr lang="en-US" sz="1200" dirty="0" smtClean="0"/>
              <a:t> once, and installed Citrix once (may have to install Citrix and </a:t>
            </a:r>
            <a:r>
              <a:rPr lang="en-US" sz="1200" dirty="0" err="1" smtClean="0"/>
              <a:t>Kumo</a:t>
            </a:r>
            <a:r>
              <a:rPr lang="en-US" sz="1200" dirty="0" smtClean="0"/>
              <a:t> once for each browser on each computer) you should only have to run APPS.USU.EDU to access things.  (If a window pops up and asks about installing or executing things, select the "Log On" option or just closing the window.  If you must enter a domain, try "Aggies".)  (Also see the notes in IV.1 and IV.2 about running BOX.USU.EDU and KUMO.USU.EDU as needed.) </a:t>
            </a:r>
            <a:r>
              <a:rPr lang="en-US" sz="1200" dirty="0">
                <a:latin typeface="Helvetica" panose="020B0604020202020204" pitchFamily="34" charset="0"/>
              </a:rPr>
              <a:t> </a:t>
            </a:r>
            <a:endParaRPr lang="en-US" sz="1200" dirty="0" smtClean="0">
              <a:latin typeface="Helvetica" panose="020B0604020202020204" pitchFamily="34" charset="0"/>
            </a:endParaRPr>
          </a:p>
        </p:txBody>
      </p:sp>
    </p:spTree>
    <p:extLst>
      <p:ext uri="{BB962C8B-B14F-4D97-AF65-F5344CB8AC3E}">
        <p14:creationId xmlns="" xmlns:p14="http://schemas.microsoft.com/office/powerpoint/2010/main" val="2013635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42" y="754370"/>
            <a:ext cx="3450511" cy="1754326"/>
          </a:xfrm>
          <a:prstGeom prst="rect">
            <a:avLst/>
          </a:prstGeom>
        </p:spPr>
        <p:txBody>
          <a:bodyPr wrap="square">
            <a:spAutoFit/>
          </a:bodyPr>
          <a:lstStyle/>
          <a:p>
            <a:r>
              <a:rPr lang="en-US"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File storage for PHYS 2500 is handled with Box.  All USU students can have 50 GB of online storage. Individual copies of the class curriculum materials are downloaded to Box.</a:t>
            </a:r>
            <a:endParaRPr lang="en-US" dirty="0"/>
          </a:p>
        </p:txBody>
      </p:sp>
      <p:pic>
        <p:nvPicPr>
          <p:cNvPr id="4100" name="Picture 4" descr="http://ezplug.usu.edu/plugins/work/blogger/274/BOX_Banner.jpg.jpe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0" y="2809874"/>
            <a:ext cx="3352800" cy="168592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3886200" y="1494035"/>
            <a:ext cx="4876800" cy="4687691"/>
          </a:xfrm>
          <a:prstGeom prst="rect">
            <a:avLst/>
          </a:prstGeom>
        </p:spPr>
      </p:pic>
      <p:pic>
        <p:nvPicPr>
          <p:cNvPr id="6" name="Picture 4" descr="http://ezplug.usu.edu/plugins/work/blogger/274/BOX_Banner.jpg.jpeg"/>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9920" y="4495800"/>
            <a:ext cx="3513419" cy="168592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7"/>
          <p:cNvSpPr>
            <a:spLocks noChangeArrowheads="1"/>
          </p:cNvSpPr>
          <p:nvPr/>
        </p:nvSpPr>
        <p:spPr bwMode="auto">
          <a:xfrm>
            <a:off x="1586464" y="76200"/>
            <a:ext cx="6109365" cy="646331"/>
          </a:xfrm>
          <a:prstGeom prst="rect">
            <a:avLst/>
          </a:prstGeom>
          <a:noFill/>
          <a:ln w="9525">
            <a:noFill/>
            <a:miter lim="800000"/>
            <a:headEnd/>
            <a:tailEnd/>
          </a:ln>
          <a:effectLst/>
        </p:spPr>
        <p:txBody>
          <a:bodyPr wrap="none">
            <a:spAutoFit/>
          </a:bodyPr>
          <a:lstStyle/>
          <a:p>
            <a:pPr algn="ctr"/>
            <a:r>
              <a:rPr lang="en-US" sz="3600" b="1" i="1" u="sng" dirty="0" smtClean="0">
                <a:solidFill>
                  <a:schemeClr val="accent2"/>
                </a:solidFill>
              </a:rPr>
              <a:t>File Storage for PHYS </a:t>
            </a:r>
            <a:r>
              <a:rPr lang="en-US" sz="3600" b="1" i="1" u="sng" dirty="0" smtClean="0">
                <a:solidFill>
                  <a:schemeClr val="accent2"/>
                </a:solidFill>
              </a:rPr>
              <a:t>3870</a:t>
            </a:r>
            <a:endParaRPr lang="en-US" sz="2000" b="1" u="sng" dirty="0">
              <a:solidFill>
                <a:schemeClr val="hlink"/>
              </a:solidFill>
            </a:endParaRPr>
          </a:p>
        </p:txBody>
      </p:sp>
      <p:sp>
        <p:nvSpPr>
          <p:cNvPr id="5" name="TextBox 4"/>
          <p:cNvSpPr txBox="1"/>
          <p:nvPr/>
        </p:nvSpPr>
        <p:spPr>
          <a:xfrm>
            <a:off x="3776087" y="838200"/>
            <a:ext cx="4834513" cy="646331"/>
          </a:xfrm>
          <a:prstGeom prst="rect">
            <a:avLst/>
          </a:prstGeom>
          <a:noFill/>
        </p:spPr>
        <p:txBody>
          <a:bodyPr wrap="square" rtlCol="0">
            <a:spAutoFit/>
          </a:bodyPr>
          <a:lstStyle/>
          <a:p>
            <a:r>
              <a:rPr lang="en-US" dirty="0" smtClean="0">
                <a:hlinkClick r:id="rId6"/>
              </a:rPr>
              <a:t>Instructions</a:t>
            </a:r>
            <a:r>
              <a:rPr lang="en-US" dirty="0" smtClean="0"/>
              <a:t> for using Box at USU are found at the web site shown below.</a:t>
            </a:r>
            <a:endParaRPr lang="en-US" dirty="0"/>
          </a:p>
        </p:txBody>
      </p:sp>
      <p:sp>
        <p:nvSpPr>
          <p:cNvPr id="8" name="Bent Arrow 7"/>
          <p:cNvSpPr/>
          <p:nvPr/>
        </p:nvSpPr>
        <p:spPr bwMode="auto">
          <a:xfrm rot="5400000">
            <a:off x="6609665" y="1232416"/>
            <a:ext cx="304800" cy="265331"/>
          </a:xfrm>
          <a:prstGeom prst="ben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18180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381000" y="526528"/>
            <a:ext cx="5001947" cy="5545015"/>
          </a:xfrm>
          <a:prstGeom prst="rect">
            <a:avLst/>
          </a:prstGeom>
        </p:spPr>
      </p:pic>
      <p:sp>
        <p:nvSpPr>
          <p:cNvPr id="3" name="TextBox 2"/>
          <p:cNvSpPr txBox="1"/>
          <p:nvPr/>
        </p:nvSpPr>
        <p:spPr>
          <a:xfrm>
            <a:off x="120279" y="87868"/>
            <a:ext cx="8789650" cy="369332"/>
          </a:xfrm>
          <a:prstGeom prst="rect">
            <a:avLst/>
          </a:prstGeom>
          <a:noFill/>
        </p:spPr>
        <p:txBody>
          <a:bodyPr wrap="none" rtlCol="0">
            <a:spAutoFit/>
          </a:bodyPr>
          <a:lstStyle/>
          <a:p>
            <a:r>
              <a:rPr lang="en-US" u="sng" dirty="0" smtClean="0">
                <a:solidFill>
                  <a:schemeClr val="accent6"/>
                </a:solidFill>
              </a:rPr>
              <a:t>Details of how to start with Box at USU and install and access Box are shown below. </a:t>
            </a:r>
            <a:endParaRPr lang="en-US" u="sng" dirty="0">
              <a:solidFill>
                <a:schemeClr val="accent6"/>
              </a:solidFill>
            </a:endParaRP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943600" y="3283527"/>
            <a:ext cx="2800350" cy="2500313"/>
          </a:xfrm>
          <a:prstGeom prst="rect">
            <a:avLst/>
          </a:prstGeom>
        </p:spPr>
      </p:pic>
      <p:pic>
        <p:nvPicPr>
          <p:cNvPr id="5" name="Picture 4"/>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607843" y="1143000"/>
            <a:ext cx="3471863" cy="1957388"/>
          </a:xfrm>
          <a:prstGeom prst="rect">
            <a:avLst/>
          </a:prstGeom>
        </p:spPr>
      </p:pic>
      <p:sp>
        <p:nvSpPr>
          <p:cNvPr id="6" name="TextBox 5"/>
          <p:cNvSpPr txBox="1"/>
          <p:nvPr/>
        </p:nvSpPr>
        <p:spPr>
          <a:xfrm>
            <a:off x="5943600" y="686489"/>
            <a:ext cx="2573205" cy="369332"/>
          </a:xfrm>
          <a:prstGeom prst="rect">
            <a:avLst/>
          </a:prstGeom>
          <a:noFill/>
        </p:spPr>
        <p:txBody>
          <a:bodyPr wrap="none" rtlCol="0">
            <a:spAutoFit/>
          </a:bodyPr>
          <a:lstStyle/>
          <a:p>
            <a:r>
              <a:rPr lang="en-US" dirty="0" smtClean="0">
                <a:hlinkClick r:id="rId6"/>
              </a:rPr>
              <a:t>Link </a:t>
            </a:r>
            <a:r>
              <a:rPr lang="en-US" dirty="0" smtClean="0"/>
              <a:t>to </a:t>
            </a:r>
            <a:r>
              <a:rPr lang="en-US" dirty="0" err="1" smtClean="0"/>
              <a:t>Box@USU</a:t>
            </a:r>
            <a:r>
              <a:rPr lang="en-US" dirty="0" smtClean="0"/>
              <a:t> FAQ</a:t>
            </a:r>
            <a:endParaRPr lang="en-US" dirty="0"/>
          </a:p>
        </p:txBody>
      </p:sp>
      <p:sp>
        <p:nvSpPr>
          <p:cNvPr id="7" name="Right Arrow 6"/>
          <p:cNvSpPr/>
          <p:nvPr/>
        </p:nvSpPr>
        <p:spPr bwMode="auto">
          <a:xfrm flipH="1">
            <a:off x="5434673" y="796757"/>
            <a:ext cx="457200" cy="197861"/>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Right Arrow 7"/>
          <p:cNvSpPr/>
          <p:nvPr/>
        </p:nvSpPr>
        <p:spPr bwMode="auto">
          <a:xfrm rot="10800000" flipH="1">
            <a:off x="2514599" y="4191000"/>
            <a:ext cx="3377273" cy="152400"/>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21378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6100128" y="187244"/>
            <a:ext cx="2814638" cy="4039277"/>
          </a:xfrm>
          <a:prstGeom prst="rect">
            <a:avLst/>
          </a:prstGeom>
        </p:spPr>
      </p:pic>
      <p:sp>
        <p:nvSpPr>
          <p:cNvPr id="3" name="TextBox 2"/>
          <p:cNvSpPr txBox="1"/>
          <p:nvPr/>
        </p:nvSpPr>
        <p:spPr>
          <a:xfrm>
            <a:off x="4648200" y="1219200"/>
            <a:ext cx="1133644" cy="369332"/>
          </a:xfrm>
          <a:prstGeom prst="rect">
            <a:avLst/>
          </a:prstGeom>
          <a:noFill/>
        </p:spPr>
        <p:txBody>
          <a:bodyPr wrap="none" rtlCol="0">
            <a:spAutoFit/>
          </a:bodyPr>
          <a:lstStyle/>
          <a:p>
            <a:r>
              <a:rPr lang="en-US" dirty="0" smtClean="0">
                <a:hlinkClick r:id="rId4"/>
              </a:rPr>
              <a:t>Box login</a:t>
            </a:r>
            <a:endParaRPr lang="en-US" dirty="0"/>
          </a:p>
        </p:txBody>
      </p:sp>
      <p:sp>
        <p:nvSpPr>
          <p:cNvPr id="5" name="Rectangle 4"/>
          <p:cNvSpPr/>
          <p:nvPr/>
        </p:nvSpPr>
        <p:spPr>
          <a:xfrm>
            <a:off x="381000" y="800100"/>
            <a:ext cx="3733800" cy="1200329"/>
          </a:xfrm>
          <a:prstGeom prst="rect">
            <a:avLst/>
          </a:prstGeom>
        </p:spPr>
        <p:txBody>
          <a:bodyPr wrap="square">
            <a:spAutoFit/>
          </a:bodyPr>
          <a:lstStyle/>
          <a:p>
            <a:r>
              <a:rPr lang="en-US" dirty="0" smtClean="0"/>
              <a:t>Once </a:t>
            </a:r>
            <a:r>
              <a:rPr lang="en-US" dirty="0" err="1" smtClean="0"/>
              <a:t>Box@USU</a:t>
            </a:r>
            <a:r>
              <a:rPr lang="en-US" dirty="0" smtClean="0"/>
              <a:t> is set up, you access it through your </a:t>
            </a:r>
            <a:r>
              <a:rPr lang="en-US" dirty="0"/>
              <a:t>browser with </a:t>
            </a:r>
            <a:r>
              <a:rPr lang="en-US" dirty="0">
                <a:hlinkClick r:id="rId4"/>
              </a:rPr>
              <a:t>https://</a:t>
            </a:r>
            <a:r>
              <a:rPr lang="en-US" dirty="0" smtClean="0">
                <a:hlinkClick r:id="rId4"/>
              </a:rPr>
              <a:t>usu.app.box.com/login</a:t>
            </a:r>
            <a:r>
              <a:rPr lang="en-US" dirty="0" smtClean="0"/>
              <a:t> or </a:t>
            </a:r>
            <a:r>
              <a:rPr lang="en-US" dirty="0" smtClean="0">
                <a:hlinkClick r:id="rId5" action="ppaction://hlinkfile"/>
              </a:rPr>
              <a:t>box.usu.edu</a:t>
            </a:r>
            <a:r>
              <a:rPr lang="en-US" dirty="0" smtClean="0"/>
              <a:t> </a:t>
            </a:r>
            <a:endParaRPr lang="en-US" dirty="0"/>
          </a:p>
        </p:txBody>
      </p:sp>
      <p:sp>
        <p:nvSpPr>
          <p:cNvPr id="6" name="Right Arrow 5"/>
          <p:cNvSpPr/>
          <p:nvPr/>
        </p:nvSpPr>
        <p:spPr bwMode="auto">
          <a:xfrm>
            <a:off x="3886200" y="1114435"/>
            <a:ext cx="2329398" cy="180965"/>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Right Arrow 6"/>
          <p:cNvSpPr/>
          <p:nvPr/>
        </p:nvSpPr>
        <p:spPr bwMode="auto">
          <a:xfrm rot="19055534" flipH="1">
            <a:off x="4550941" y="2741455"/>
            <a:ext cx="2150879" cy="131924"/>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228600" y="2286000"/>
            <a:ext cx="4984121" cy="369332"/>
          </a:xfrm>
          <a:prstGeom prst="rect">
            <a:avLst/>
          </a:prstGeom>
          <a:noFill/>
        </p:spPr>
        <p:txBody>
          <a:bodyPr wrap="none" rtlCol="0">
            <a:spAutoFit/>
          </a:bodyPr>
          <a:lstStyle/>
          <a:p>
            <a:r>
              <a:rPr lang="en-US" dirty="0" smtClean="0"/>
              <a:t>Typical file structure of </a:t>
            </a:r>
            <a:r>
              <a:rPr lang="en-US" dirty="0" err="1" smtClean="0"/>
              <a:t>Box@USU</a:t>
            </a:r>
            <a:r>
              <a:rPr lang="en-US" dirty="0" smtClean="0"/>
              <a:t> in a browser</a:t>
            </a:r>
            <a:endParaRPr lang="en-US" dirty="0"/>
          </a:p>
        </p:txBody>
      </p:sp>
      <p:sp>
        <p:nvSpPr>
          <p:cNvPr id="9" name="Rectangle 7"/>
          <p:cNvSpPr>
            <a:spLocks noChangeArrowheads="1"/>
          </p:cNvSpPr>
          <p:nvPr/>
        </p:nvSpPr>
        <p:spPr bwMode="auto">
          <a:xfrm>
            <a:off x="118056" y="87801"/>
            <a:ext cx="6038834"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Accessing Box for PHYS </a:t>
            </a:r>
            <a:r>
              <a:rPr lang="en-US" sz="3200" b="1" i="1" u="sng" dirty="0" smtClean="0">
                <a:solidFill>
                  <a:schemeClr val="accent2"/>
                </a:solidFill>
              </a:rPr>
              <a:t>3870</a:t>
            </a:r>
            <a:endParaRPr lang="en-US" b="1" u="sng" dirty="0">
              <a:solidFill>
                <a:schemeClr val="hlink"/>
              </a:solidFill>
            </a:endParaRPr>
          </a:p>
        </p:txBody>
      </p:sp>
      <p:pic>
        <p:nvPicPr>
          <p:cNvPr id="304130" name="Picture 2"/>
          <p:cNvPicPr>
            <a:picLocks noChangeAspect="1" noChangeArrowheads="1"/>
          </p:cNvPicPr>
          <p:nvPr/>
        </p:nvPicPr>
        <p:blipFill>
          <a:blip r:embed="rId6" cstate="screen"/>
          <a:srcRect/>
          <a:stretch>
            <a:fillRect/>
          </a:stretch>
        </p:blipFill>
        <p:spPr bwMode="auto">
          <a:xfrm>
            <a:off x="228599" y="3581400"/>
            <a:ext cx="5787189" cy="2499014"/>
          </a:xfrm>
          <a:prstGeom prst="rect">
            <a:avLst/>
          </a:prstGeom>
          <a:noFill/>
          <a:ln w="9525">
            <a:noFill/>
            <a:miter lim="800000"/>
            <a:headEnd/>
            <a:tailEnd/>
          </a:ln>
        </p:spPr>
      </p:pic>
      <p:sp>
        <p:nvSpPr>
          <p:cNvPr id="11" name="Oval 10"/>
          <p:cNvSpPr/>
          <p:nvPr/>
        </p:nvSpPr>
        <p:spPr bwMode="auto">
          <a:xfrm>
            <a:off x="1905000" y="3810000"/>
            <a:ext cx="818738" cy="229745"/>
          </a:xfrm>
          <a:prstGeom prst="ellipse">
            <a:avLst/>
          </a:prstGeom>
          <a:solidFill>
            <a:schemeClr val="bg1">
              <a:alpha val="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ight Arrow 11"/>
          <p:cNvSpPr/>
          <p:nvPr/>
        </p:nvSpPr>
        <p:spPr bwMode="auto">
          <a:xfrm rot="13028799" flipH="1">
            <a:off x="1422055" y="3506779"/>
            <a:ext cx="732728" cy="176050"/>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a:xfrm>
            <a:off x="304800" y="2667000"/>
            <a:ext cx="2743200" cy="830997"/>
          </a:xfrm>
          <a:prstGeom prst="rect">
            <a:avLst/>
          </a:prstGeom>
        </p:spPr>
        <p:txBody>
          <a:bodyPr wrap="square">
            <a:spAutoFit/>
          </a:bodyPr>
          <a:lstStyle/>
          <a:p>
            <a:r>
              <a:rPr lang="en-US" sz="1200" dirty="0" smtClean="0">
                <a:solidFill>
                  <a:srgbClr val="C00000"/>
                </a:solidFill>
              </a:rPr>
              <a:t>Simply “drag and drop” this folder to your storage drive.  Be sure to get all the folders and files; there are a bunch of them!</a:t>
            </a:r>
            <a:endParaRPr lang="en-US" sz="1200" dirty="0">
              <a:solidFill>
                <a:srgbClr val="C00000"/>
              </a:solidFill>
            </a:endParaRPr>
          </a:p>
        </p:txBody>
      </p:sp>
    </p:spTree>
    <p:extLst>
      <p:ext uri="{BB962C8B-B14F-4D97-AF65-F5344CB8AC3E}">
        <p14:creationId xmlns="" xmlns:p14="http://schemas.microsoft.com/office/powerpoint/2010/main" val="27178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078" y="5334000"/>
            <a:ext cx="3733800" cy="646331"/>
          </a:xfrm>
          <a:prstGeom prst="rect">
            <a:avLst/>
          </a:prstGeom>
        </p:spPr>
        <p:txBody>
          <a:bodyPr wrap="square">
            <a:spAutoFit/>
          </a:bodyPr>
          <a:lstStyle/>
          <a:p>
            <a:r>
              <a:rPr lang="en-US" dirty="0" smtClean="0"/>
              <a:t>Instructions to set up </a:t>
            </a:r>
            <a:r>
              <a:rPr lang="en-US" i="1" dirty="0" err="1" smtClean="0"/>
              <a:t>Kumo</a:t>
            </a:r>
            <a:r>
              <a:rPr lang="en-US" dirty="0" smtClean="0"/>
              <a:t> are shown on the next page.</a:t>
            </a:r>
            <a:endParaRPr lang="en-US" dirty="0"/>
          </a:p>
        </p:txBody>
      </p:sp>
      <p:sp>
        <p:nvSpPr>
          <p:cNvPr id="6" name="Right Arrow 5"/>
          <p:cNvSpPr/>
          <p:nvPr/>
        </p:nvSpPr>
        <p:spPr bwMode="auto">
          <a:xfrm>
            <a:off x="3601616" y="2362200"/>
            <a:ext cx="1046583" cy="228600"/>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7"/>
          <p:cNvSpPr>
            <a:spLocks noChangeArrowheads="1"/>
          </p:cNvSpPr>
          <p:nvPr/>
        </p:nvSpPr>
        <p:spPr bwMode="auto">
          <a:xfrm>
            <a:off x="315078" y="82452"/>
            <a:ext cx="7160102"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Using </a:t>
            </a:r>
            <a:r>
              <a:rPr lang="en-US" sz="3200" b="1" i="1" u="sng" dirty="0" err="1" smtClean="0">
                <a:solidFill>
                  <a:schemeClr val="accent2"/>
                </a:solidFill>
              </a:rPr>
              <a:t>Kumo</a:t>
            </a:r>
            <a:r>
              <a:rPr lang="en-US" sz="3200" b="1" i="1" u="sng" dirty="0" smtClean="0">
                <a:solidFill>
                  <a:schemeClr val="accent2"/>
                </a:solidFill>
              </a:rPr>
              <a:t> to Access Box in Citrix</a:t>
            </a:r>
            <a:endParaRPr lang="en-US" b="1" u="sng" dirty="0">
              <a:solidFill>
                <a:schemeClr val="hlink"/>
              </a:solidFill>
            </a:endParaRPr>
          </a:p>
        </p:txBody>
      </p:sp>
      <p:sp>
        <p:nvSpPr>
          <p:cNvPr id="10" name="Rectangle 9"/>
          <p:cNvSpPr/>
          <p:nvPr/>
        </p:nvSpPr>
        <p:spPr>
          <a:xfrm>
            <a:off x="315078" y="796787"/>
            <a:ext cx="3266322" cy="4278094"/>
          </a:xfrm>
          <a:prstGeom prst="rect">
            <a:avLst/>
          </a:prstGeom>
        </p:spPr>
        <p:txBody>
          <a:bodyPr wrap="square">
            <a:spAutoFit/>
          </a:bodyPr>
          <a:lstStyle/>
          <a:p>
            <a:pPr marL="285750" indent="-285750">
              <a:buFont typeface="Arial" panose="020B0604020202020204" pitchFamily="34" charset="0"/>
              <a:buChar char="•"/>
            </a:pPr>
            <a:r>
              <a:rPr lang="en-US" sz="1600" i="1" dirty="0" err="1">
                <a:latin typeface="Helvetica" panose="020B0604020202020204" pitchFamily="34" charset="0"/>
              </a:rPr>
              <a:t>Kumo</a:t>
            </a:r>
            <a:r>
              <a:rPr lang="en-US" sz="1600" dirty="0">
                <a:latin typeface="Helvetica" panose="020B0604020202020204" pitchFamily="34" charset="0"/>
              </a:rPr>
              <a:t> is a service that allows you to open and save files directly to Box or Google drive without having to install the client.  </a:t>
            </a:r>
            <a:endParaRPr lang="en-US" sz="1600" dirty="0" smtClean="0">
              <a:latin typeface="Helvetica" panose="020B0604020202020204" pitchFamily="34" charset="0"/>
            </a:endParaRPr>
          </a:p>
          <a:p>
            <a:pPr marL="285750" indent="-285750">
              <a:buFont typeface="Arial" panose="020B0604020202020204" pitchFamily="34" charset="0"/>
              <a:buChar char="•"/>
            </a:pPr>
            <a:r>
              <a:rPr lang="en-US" sz="1600" dirty="0" smtClean="0">
                <a:latin typeface="Helvetica" panose="020B0604020202020204" pitchFamily="34" charset="0"/>
              </a:rPr>
              <a:t>Once </a:t>
            </a:r>
            <a:r>
              <a:rPr lang="en-US" sz="1600" dirty="0">
                <a:latin typeface="Helvetica" panose="020B0604020202020204" pitchFamily="34" charset="0"/>
              </a:rPr>
              <a:t>set up with </a:t>
            </a:r>
            <a:r>
              <a:rPr lang="en-US" sz="1600" dirty="0" err="1">
                <a:latin typeface="Helvetica" panose="020B0604020202020204" pitchFamily="34" charset="0"/>
              </a:rPr>
              <a:t>Kumo</a:t>
            </a:r>
            <a:r>
              <a:rPr lang="en-US" sz="1600" dirty="0">
                <a:latin typeface="Helvetica" panose="020B0604020202020204" pitchFamily="34" charset="0"/>
              </a:rPr>
              <a:t> all applications in </a:t>
            </a:r>
            <a:r>
              <a:rPr lang="en-US" sz="1600" i="1" dirty="0" smtClean="0">
                <a:latin typeface="Helvetica" panose="020B0604020202020204" pitchFamily="34" charset="0"/>
              </a:rPr>
              <a:t>Citrix</a:t>
            </a:r>
            <a:r>
              <a:rPr lang="en-US" sz="1600" dirty="0" smtClean="0">
                <a:latin typeface="Helvetica" panose="020B0604020202020204" pitchFamily="34" charset="0"/>
              </a:rPr>
              <a:t> </a:t>
            </a:r>
            <a:r>
              <a:rPr lang="en-US" sz="1600" dirty="0">
                <a:latin typeface="Helvetica" panose="020B0604020202020204" pitchFamily="34" charset="0"/>
              </a:rPr>
              <a:t>and it labs can save straight to your Box or Google drive. It will appear in your drive list under network locations like the picture below. </a:t>
            </a:r>
            <a:endParaRPr lang="en-US" sz="1600" dirty="0" smtClean="0">
              <a:latin typeface="Helvetica" panose="020B0604020202020204" pitchFamily="34" charset="0"/>
            </a:endParaRPr>
          </a:p>
          <a:p>
            <a:pPr marL="285750" indent="-285750">
              <a:buFont typeface="Arial" panose="020B0604020202020204" pitchFamily="34" charset="0"/>
              <a:buChar char="•"/>
            </a:pPr>
            <a:r>
              <a:rPr lang="en-US" sz="1600" i="1" dirty="0" err="1" smtClean="0">
                <a:latin typeface="Helvetica" panose="020B0604020202020204" pitchFamily="34" charset="0"/>
              </a:rPr>
              <a:t>Kumo</a:t>
            </a:r>
            <a:r>
              <a:rPr lang="en-US" sz="1600" dirty="0" smtClean="0">
                <a:latin typeface="Helvetica" panose="020B0604020202020204" pitchFamily="34" charset="0"/>
              </a:rPr>
              <a:t> </a:t>
            </a:r>
            <a:r>
              <a:rPr lang="en-US" sz="1600" dirty="0">
                <a:latin typeface="Helvetica" panose="020B0604020202020204" pitchFamily="34" charset="0"/>
              </a:rPr>
              <a:t>is only available on Windows machines.  If you are using apps.usu.edu using a mac you will still see your box or google drive in the apps.</a:t>
            </a:r>
            <a:endParaRPr lang="en-US" sz="1600" dirty="0"/>
          </a:p>
        </p:txBody>
      </p:sp>
      <p:pic>
        <p:nvPicPr>
          <p:cNvPr id="11" name="Picture 10"/>
          <p:cNvPicPr>
            <a:picLocks noChangeAspect="1"/>
          </p:cNvPicPr>
          <p:nvPr/>
        </p:nvPicPr>
        <p:blipFill>
          <a:blip r:embed="rId3" cstate="screen"/>
          <a:stretch>
            <a:fillRect/>
          </a:stretch>
        </p:blipFill>
        <p:spPr>
          <a:xfrm>
            <a:off x="4648200" y="1295400"/>
            <a:ext cx="4438116" cy="3657600"/>
          </a:xfrm>
          <a:prstGeom prst="rect">
            <a:avLst/>
          </a:prstGeom>
        </p:spPr>
      </p:pic>
    </p:spTree>
    <p:extLst>
      <p:ext uri="{BB962C8B-B14F-4D97-AF65-F5344CB8AC3E}">
        <p14:creationId xmlns="" xmlns:p14="http://schemas.microsoft.com/office/powerpoint/2010/main" val="201363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stretch>
            <a:fillRect/>
          </a:stretch>
        </p:blipFill>
        <p:spPr>
          <a:xfrm>
            <a:off x="4658072" y="2983949"/>
            <a:ext cx="4177815" cy="3154442"/>
          </a:xfrm>
          <a:prstGeom prst="rect">
            <a:avLst/>
          </a:prstGeom>
        </p:spPr>
      </p:pic>
      <p:sp>
        <p:nvSpPr>
          <p:cNvPr id="3" name="TextBox 2"/>
          <p:cNvSpPr txBox="1"/>
          <p:nvPr/>
        </p:nvSpPr>
        <p:spPr>
          <a:xfrm>
            <a:off x="5181600" y="5460286"/>
            <a:ext cx="2895600" cy="369332"/>
          </a:xfrm>
          <a:prstGeom prst="rect">
            <a:avLst/>
          </a:prstGeom>
          <a:noFill/>
        </p:spPr>
        <p:txBody>
          <a:bodyPr wrap="square" rtlCol="0">
            <a:spAutoFit/>
          </a:bodyPr>
          <a:lstStyle/>
          <a:p>
            <a:r>
              <a:rPr lang="en-US" i="1" dirty="0" smtClean="0"/>
              <a:t>Details for </a:t>
            </a:r>
            <a:r>
              <a:rPr lang="en-US" dirty="0" smtClean="0">
                <a:hlinkClick r:id="rId4"/>
              </a:rPr>
              <a:t>Installing</a:t>
            </a:r>
            <a:r>
              <a:rPr lang="en-US" dirty="0" smtClean="0"/>
              <a:t> </a:t>
            </a:r>
            <a:r>
              <a:rPr lang="en-US" i="1" dirty="0" err="1" smtClean="0"/>
              <a:t>Kumo</a:t>
            </a:r>
            <a:endParaRPr lang="en-US" i="1" dirty="0"/>
          </a:p>
        </p:txBody>
      </p:sp>
      <p:sp>
        <p:nvSpPr>
          <p:cNvPr id="9" name="Rectangle 7"/>
          <p:cNvSpPr>
            <a:spLocks noChangeArrowheads="1"/>
          </p:cNvSpPr>
          <p:nvPr/>
        </p:nvSpPr>
        <p:spPr bwMode="auto">
          <a:xfrm>
            <a:off x="228600" y="89877"/>
            <a:ext cx="7160102"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Using </a:t>
            </a:r>
            <a:r>
              <a:rPr lang="en-US" sz="3200" b="1" i="1" u="sng" dirty="0" err="1" smtClean="0">
                <a:solidFill>
                  <a:schemeClr val="accent2"/>
                </a:solidFill>
              </a:rPr>
              <a:t>Kumo</a:t>
            </a:r>
            <a:r>
              <a:rPr lang="en-US" sz="3200" b="1" i="1" u="sng" dirty="0" smtClean="0">
                <a:solidFill>
                  <a:schemeClr val="accent2"/>
                </a:solidFill>
              </a:rPr>
              <a:t> to Access Box in Citrix</a:t>
            </a:r>
            <a:endParaRPr lang="en-US" b="1" u="sng" dirty="0">
              <a:solidFill>
                <a:schemeClr val="hlink"/>
              </a:solidFill>
            </a:endParaRPr>
          </a:p>
        </p:txBody>
      </p:sp>
      <p:sp>
        <p:nvSpPr>
          <p:cNvPr id="2" name="Rectangle 1"/>
          <p:cNvSpPr/>
          <p:nvPr/>
        </p:nvSpPr>
        <p:spPr>
          <a:xfrm>
            <a:off x="228600" y="915651"/>
            <a:ext cx="4572000" cy="2308324"/>
          </a:xfrm>
          <a:prstGeom prst="rect">
            <a:avLst/>
          </a:prstGeom>
        </p:spPr>
        <p:txBody>
          <a:bodyPr>
            <a:spAutoFit/>
          </a:bodyPr>
          <a:lstStyle/>
          <a:p>
            <a:r>
              <a:rPr lang="en-US" b="1" u="sng" dirty="0">
                <a:solidFill>
                  <a:srgbClr val="000080"/>
                </a:solidFill>
                <a:latin typeface="Helvetica" panose="020B0604020202020204" pitchFamily="34" charset="0"/>
              </a:rPr>
              <a:t>How to configure </a:t>
            </a:r>
            <a:r>
              <a:rPr lang="en-US" b="1" u="sng" dirty="0" err="1">
                <a:solidFill>
                  <a:srgbClr val="000080"/>
                </a:solidFill>
                <a:latin typeface="Helvetica" panose="020B0604020202020204" pitchFamily="34" charset="0"/>
              </a:rPr>
              <a:t>Kumo</a:t>
            </a:r>
            <a:endParaRPr lang="en-US" dirty="0">
              <a:solidFill>
                <a:srgbClr val="5B5B5B"/>
              </a:solidFill>
              <a:latin typeface="Helvetica" panose="020B0604020202020204" pitchFamily="34" charset="0"/>
            </a:endParaRPr>
          </a:p>
          <a:p>
            <a:r>
              <a:rPr lang="en-US" b="1" dirty="0">
                <a:solidFill>
                  <a:srgbClr val="5B5B5B"/>
                </a:solidFill>
                <a:latin typeface="Helvetica" panose="020B0604020202020204" pitchFamily="34" charset="0"/>
              </a:rPr>
              <a:t>Step 1: </a:t>
            </a:r>
            <a:r>
              <a:rPr lang="en-US" dirty="0">
                <a:solidFill>
                  <a:srgbClr val="5B5B5B"/>
                </a:solidFill>
                <a:latin typeface="Helvetica" panose="020B0604020202020204" pitchFamily="34" charset="0"/>
              </a:rPr>
              <a:t> Navigate to kumo.usu.edu in your web browser.</a:t>
            </a:r>
          </a:p>
          <a:p>
            <a:r>
              <a:rPr lang="en-US" b="1" dirty="0" smtClean="0">
                <a:solidFill>
                  <a:srgbClr val="5B5B5B"/>
                </a:solidFill>
                <a:latin typeface="Helvetica" panose="020B0604020202020204" pitchFamily="34" charset="0"/>
              </a:rPr>
              <a:t>Step </a:t>
            </a:r>
            <a:r>
              <a:rPr lang="en-US" b="1" dirty="0">
                <a:solidFill>
                  <a:srgbClr val="5B5B5B"/>
                </a:solidFill>
                <a:latin typeface="Helvetica" panose="020B0604020202020204" pitchFamily="34" charset="0"/>
              </a:rPr>
              <a:t>2: </a:t>
            </a:r>
            <a:r>
              <a:rPr lang="en-US" dirty="0">
                <a:solidFill>
                  <a:srgbClr val="5B5B5B"/>
                </a:solidFill>
                <a:latin typeface="Helvetica" panose="020B0604020202020204" pitchFamily="34" charset="0"/>
              </a:rPr>
              <a:t> Click “Log in”.</a:t>
            </a:r>
          </a:p>
          <a:p>
            <a:r>
              <a:rPr lang="en-US" b="1" dirty="0">
                <a:solidFill>
                  <a:srgbClr val="5B5B5B"/>
                </a:solidFill>
                <a:latin typeface="Helvetica" panose="020B0604020202020204" pitchFamily="34" charset="0"/>
              </a:rPr>
              <a:t>Step 3: </a:t>
            </a:r>
            <a:r>
              <a:rPr lang="en-US" dirty="0">
                <a:solidFill>
                  <a:srgbClr val="5B5B5B"/>
                </a:solidFill>
                <a:latin typeface="Helvetica" panose="020B0604020202020204" pitchFamily="34" charset="0"/>
              </a:rPr>
              <a:t>Enter your a# and password.</a:t>
            </a:r>
          </a:p>
          <a:p>
            <a:r>
              <a:rPr lang="en-US" b="1" dirty="0">
                <a:solidFill>
                  <a:srgbClr val="5B5B5B"/>
                </a:solidFill>
                <a:latin typeface="Helvetica" panose="020B0604020202020204" pitchFamily="34" charset="0"/>
              </a:rPr>
              <a:t>Step 4: </a:t>
            </a:r>
            <a:r>
              <a:rPr lang="en-US" dirty="0">
                <a:solidFill>
                  <a:srgbClr val="5B5B5B"/>
                </a:solidFill>
                <a:latin typeface="Helvetica" panose="020B0604020202020204" pitchFamily="34" charset="0"/>
              </a:rPr>
              <a:t>Select box</a:t>
            </a:r>
          </a:p>
          <a:p>
            <a:r>
              <a:rPr lang="en-US" b="1" dirty="0">
                <a:solidFill>
                  <a:srgbClr val="5B5B5B"/>
                </a:solidFill>
                <a:latin typeface="Helvetica" panose="020B0604020202020204" pitchFamily="34" charset="0"/>
              </a:rPr>
              <a:t>Step 5: </a:t>
            </a:r>
            <a:r>
              <a:rPr lang="en-US" dirty="0">
                <a:solidFill>
                  <a:srgbClr val="5B5B5B"/>
                </a:solidFill>
                <a:latin typeface="Helvetica" panose="020B0604020202020204" pitchFamily="34" charset="0"/>
              </a:rPr>
              <a:t>Click </a:t>
            </a:r>
            <a:r>
              <a:rPr lang="en-US" dirty="0" smtClean="0">
                <a:solidFill>
                  <a:srgbClr val="5B5B5B"/>
                </a:solidFill>
                <a:latin typeface="Helvetica" panose="020B0604020202020204" pitchFamily="34" charset="0"/>
              </a:rPr>
              <a:t>authorize</a:t>
            </a:r>
          </a:p>
          <a:p>
            <a:endParaRPr lang="en-US" b="0" i="0" dirty="0">
              <a:solidFill>
                <a:srgbClr val="5B5B5B"/>
              </a:solidFill>
              <a:effectLst/>
              <a:latin typeface="Helvetica" panose="020B0604020202020204" pitchFamily="34" charset="0"/>
            </a:endParaRPr>
          </a:p>
        </p:txBody>
      </p:sp>
      <p:pic>
        <p:nvPicPr>
          <p:cNvPr id="4" name="Picture 3"/>
          <p:cNvPicPr>
            <a:picLocks noChangeAspect="1"/>
          </p:cNvPicPr>
          <p:nvPr/>
        </p:nvPicPr>
        <p:blipFill>
          <a:blip r:embed="rId5" cstate="screen"/>
          <a:stretch>
            <a:fillRect/>
          </a:stretch>
        </p:blipFill>
        <p:spPr>
          <a:xfrm>
            <a:off x="416346" y="3030414"/>
            <a:ext cx="4053980" cy="3061512"/>
          </a:xfrm>
          <a:prstGeom prst="rect">
            <a:avLst/>
          </a:prstGeom>
        </p:spPr>
      </p:pic>
      <p:sp>
        <p:nvSpPr>
          <p:cNvPr id="5" name="Rectangle 4"/>
          <p:cNvSpPr/>
          <p:nvPr/>
        </p:nvSpPr>
        <p:spPr>
          <a:xfrm>
            <a:off x="4837480" y="982754"/>
            <a:ext cx="4306520" cy="2031325"/>
          </a:xfrm>
          <a:prstGeom prst="rect">
            <a:avLst/>
          </a:prstGeom>
        </p:spPr>
        <p:txBody>
          <a:bodyPr wrap="square">
            <a:spAutoFit/>
          </a:bodyPr>
          <a:lstStyle/>
          <a:p>
            <a:r>
              <a:rPr lang="en-US" b="1" dirty="0"/>
              <a:t>Step 6: </a:t>
            </a:r>
            <a:r>
              <a:rPr lang="en-US" dirty="0"/>
              <a:t>Click “Use single sign on (SSO)”</a:t>
            </a:r>
          </a:p>
          <a:p>
            <a:r>
              <a:rPr lang="en-US" b="1" dirty="0"/>
              <a:t>Step 7: </a:t>
            </a:r>
            <a:r>
              <a:rPr lang="en-US" dirty="0"/>
              <a:t>Enter your @aggiemail.usu.edu or @usu.edu address. (Whichever you use to access box.)</a:t>
            </a:r>
          </a:p>
          <a:p>
            <a:r>
              <a:rPr lang="en-US" b="1" dirty="0"/>
              <a:t>Step 8: </a:t>
            </a:r>
            <a:r>
              <a:rPr lang="en-US" dirty="0"/>
              <a:t>Click “Grant access to Box”.</a:t>
            </a:r>
          </a:p>
          <a:p>
            <a:r>
              <a:rPr lang="en-US" b="1" dirty="0"/>
              <a:t>Step 9: </a:t>
            </a:r>
            <a:r>
              <a:rPr lang="en-US" dirty="0"/>
              <a:t>If you want to authorize Google drive as well follow the same procedure.</a:t>
            </a:r>
          </a:p>
        </p:txBody>
      </p:sp>
      <p:sp>
        <p:nvSpPr>
          <p:cNvPr id="7" name="Right Arrow 6"/>
          <p:cNvSpPr/>
          <p:nvPr/>
        </p:nvSpPr>
        <p:spPr bwMode="auto">
          <a:xfrm rot="16890203" flipH="1">
            <a:off x="1694975" y="3607805"/>
            <a:ext cx="1879310" cy="173566"/>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Right Arrow 9"/>
          <p:cNvSpPr/>
          <p:nvPr/>
        </p:nvSpPr>
        <p:spPr bwMode="auto">
          <a:xfrm rot="17114552" flipH="1">
            <a:off x="5295017" y="3335831"/>
            <a:ext cx="2902872" cy="170835"/>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4640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srcRect/>
          <a:stretch/>
        </p:blipFill>
        <p:spPr>
          <a:xfrm>
            <a:off x="3817401" y="883766"/>
            <a:ext cx="5098000" cy="1872735"/>
          </a:xfrm>
          <a:prstGeom prst="rect">
            <a:avLst/>
          </a:prstGeom>
        </p:spPr>
      </p:pic>
      <p:pic>
        <p:nvPicPr>
          <p:cNvPr id="3" name="Picture 2"/>
          <p:cNvPicPr>
            <a:picLocks noChangeAspect="1"/>
          </p:cNvPicPr>
          <p:nvPr/>
        </p:nvPicPr>
        <p:blipFill rotWithShape="1">
          <a:blip r:embed="rId4" cstate="screen"/>
          <a:srcRect/>
          <a:stretch/>
        </p:blipFill>
        <p:spPr>
          <a:xfrm>
            <a:off x="2819400" y="3962400"/>
            <a:ext cx="3581400" cy="2029460"/>
          </a:xfrm>
          <a:prstGeom prst="rect">
            <a:avLst/>
          </a:prstGeom>
        </p:spPr>
      </p:pic>
      <p:sp>
        <p:nvSpPr>
          <p:cNvPr id="5" name="Rectangle 7"/>
          <p:cNvSpPr>
            <a:spLocks noChangeArrowheads="1"/>
          </p:cNvSpPr>
          <p:nvPr/>
        </p:nvSpPr>
        <p:spPr bwMode="auto">
          <a:xfrm>
            <a:off x="228600" y="89877"/>
            <a:ext cx="7160102" cy="584775"/>
          </a:xfrm>
          <a:prstGeom prst="rect">
            <a:avLst/>
          </a:prstGeom>
          <a:noFill/>
          <a:ln w="9525">
            <a:noFill/>
            <a:miter lim="800000"/>
            <a:headEnd/>
            <a:tailEnd/>
          </a:ln>
          <a:effectLst/>
        </p:spPr>
        <p:txBody>
          <a:bodyPr wrap="none">
            <a:spAutoFit/>
          </a:bodyPr>
          <a:lstStyle/>
          <a:p>
            <a:pPr algn="ctr"/>
            <a:r>
              <a:rPr lang="en-US" sz="3200" b="1" i="1" u="sng" dirty="0" smtClean="0">
                <a:solidFill>
                  <a:schemeClr val="accent2"/>
                </a:solidFill>
              </a:rPr>
              <a:t>Using </a:t>
            </a:r>
            <a:r>
              <a:rPr lang="en-US" sz="3200" b="1" i="1" u="sng" dirty="0" err="1" smtClean="0">
                <a:solidFill>
                  <a:schemeClr val="accent2"/>
                </a:solidFill>
              </a:rPr>
              <a:t>Kumo</a:t>
            </a:r>
            <a:r>
              <a:rPr lang="en-US" sz="3200" b="1" i="1" u="sng" dirty="0" smtClean="0">
                <a:solidFill>
                  <a:schemeClr val="accent2"/>
                </a:solidFill>
              </a:rPr>
              <a:t> to Access Box in Citrix</a:t>
            </a:r>
            <a:endParaRPr lang="en-US" b="1" u="sng" dirty="0">
              <a:solidFill>
                <a:schemeClr val="hlink"/>
              </a:solidFill>
            </a:endParaRPr>
          </a:p>
        </p:txBody>
      </p:sp>
      <p:sp>
        <p:nvSpPr>
          <p:cNvPr id="6" name="Rectangle 5"/>
          <p:cNvSpPr/>
          <p:nvPr/>
        </p:nvSpPr>
        <p:spPr>
          <a:xfrm>
            <a:off x="348630" y="1090136"/>
            <a:ext cx="3385170" cy="2031325"/>
          </a:xfrm>
          <a:prstGeom prst="rect">
            <a:avLst/>
          </a:prstGeom>
        </p:spPr>
        <p:txBody>
          <a:bodyPr wrap="square">
            <a:spAutoFit/>
          </a:bodyPr>
          <a:lstStyle/>
          <a:p>
            <a:r>
              <a:rPr lang="en-US" b="1" dirty="0" smtClean="0">
                <a:solidFill>
                  <a:srgbClr val="000080"/>
                </a:solidFill>
                <a:latin typeface="Helvetica" panose="020B0604020202020204" pitchFamily="34" charset="0"/>
              </a:rPr>
              <a:t>Once </a:t>
            </a:r>
            <a:r>
              <a:rPr lang="en-US" b="1" dirty="0" err="1" smtClean="0">
                <a:solidFill>
                  <a:srgbClr val="000080"/>
                </a:solidFill>
                <a:latin typeface="Helvetica" panose="020B0604020202020204" pitchFamily="34" charset="0"/>
              </a:rPr>
              <a:t>Kumo</a:t>
            </a:r>
            <a:r>
              <a:rPr lang="en-US" b="1" dirty="0" smtClean="0">
                <a:solidFill>
                  <a:srgbClr val="000080"/>
                </a:solidFill>
                <a:latin typeface="Helvetica" panose="020B0604020202020204" pitchFamily="34" charset="0"/>
              </a:rPr>
              <a:t> is installed Box, Google Drive, or Drop Box will show up as an accessible drive when you click on any program launched by Citrix</a:t>
            </a:r>
            <a:endParaRPr lang="en-US" dirty="0" smtClean="0">
              <a:solidFill>
                <a:srgbClr val="5B5B5B"/>
              </a:solidFill>
              <a:latin typeface="Helvetica" panose="020B0604020202020204" pitchFamily="34" charset="0"/>
            </a:endParaRPr>
          </a:p>
          <a:p>
            <a:endParaRPr lang="en-US" b="0" i="0" dirty="0">
              <a:solidFill>
                <a:srgbClr val="5B5B5B"/>
              </a:solidFill>
              <a:effectLst/>
              <a:latin typeface="Helvetica" panose="020B0604020202020204" pitchFamily="34" charset="0"/>
            </a:endParaRPr>
          </a:p>
        </p:txBody>
      </p:sp>
      <p:sp>
        <p:nvSpPr>
          <p:cNvPr id="7" name="Right Arrow 6"/>
          <p:cNvSpPr/>
          <p:nvPr/>
        </p:nvSpPr>
        <p:spPr bwMode="auto">
          <a:xfrm rot="17760979" flipH="1">
            <a:off x="3082138" y="3018949"/>
            <a:ext cx="1838081" cy="223347"/>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Right Arrow 7"/>
          <p:cNvSpPr/>
          <p:nvPr/>
        </p:nvSpPr>
        <p:spPr bwMode="auto">
          <a:xfrm rot="9081019" flipH="1">
            <a:off x="3713104" y="4544219"/>
            <a:ext cx="574792" cy="60448"/>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a:xfrm>
            <a:off x="2438400" y="4628805"/>
            <a:ext cx="1986351" cy="2176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4267201" y="4220817"/>
            <a:ext cx="2212374" cy="4379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4267201" y="2094363"/>
            <a:ext cx="609599" cy="4773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21120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PHYX 2710 Template">
  <a:themeElements>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YX 2710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YX 271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YX 271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YX 271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YX 271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YX 271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YX 271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YX 271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YX 271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YX 271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YX 271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YX 271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11983</TotalTime>
  <Words>983</Words>
  <Application>Microsoft Office PowerPoint</Application>
  <PresentationFormat>On-screen Show (4:3)</PresentationFormat>
  <Paragraphs>103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PHYX 2710 Template</vt:lpstr>
      <vt:lpstr>Intermediate Lab PHYS 3870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Physics Department 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Physics  PHYX 2710</dc:title>
  <dc:creator>JR Dennison</dc:creator>
  <cp:lastModifiedBy>JR Dennison</cp:lastModifiedBy>
  <cp:revision>118</cp:revision>
  <cp:lastPrinted>2015-08-22T23:14:47Z</cp:lastPrinted>
  <dcterms:created xsi:type="dcterms:W3CDTF">2004-08-23T18:11:05Z</dcterms:created>
  <dcterms:modified xsi:type="dcterms:W3CDTF">2015-09-09T15:39:29Z</dcterms:modified>
</cp:coreProperties>
</file>