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doc" ContentType="application/msword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3"/>
  </p:notesMasterIdLst>
  <p:handoutMasterIdLst>
    <p:handoutMasterId r:id="rId14"/>
  </p:handoutMasterIdLst>
  <p:sldIdLst>
    <p:sldId id="256" r:id="rId2"/>
    <p:sldId id="360" r:id="rId3"/>
    <p:sldId id="362" r:id="rId4"/>
    <p:sldId id="379" r:id="rId5"/>
    <p:sldId id="380" r:id="rId6"/>
    <p:sldId id="385" r:id="rId7"/>
    <p:sldId id="383" r:id="rId8"/>
    <p:sldId id="382" r:id="rId9"/>
    <p:sldId id="384" r:id="rId10"/>
    <p:sldId id="381" r:id="rId11"/>
    <p:sldId id="366" r:id="rId12"/>
  </p:sldIdLst>
  <p:sldSz cx="9144000" cy="6858000" type="screen4x3"/>
  <p:notesSz cx="9383713" cy="7077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33CC"/>
    <a:srgbClr val="FFCC99"/>
    <a:srgbClr val="FF6600"/>
    <a:srgbClr val="FF7C80"/>
    <a:srgbClr val="FF0000"/>
    <a:srgbClr val="0066FF"/>
    <a:srgbClr val="0A52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0418" autoAdjust="0"/>
  </p:normalViewPr>
  <p:slideViewPr>
    <p:cSldViewPr>
      <p:cViewPr varScale="1">
        <p:scale>
          <a:sx n="93" d="100"/>
          <a:sy n="93" d="100"/>
        </p:scale>
        <p:origin x="-18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3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655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t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16538" y="0"/>
            <a:ext cx="40655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t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21475"/>
            <a:ext cx="40655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b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16538" y="6721475"/>
            <a:ext cx="40655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b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/>
            </a:lvl1pPr>
          </a:lstStyle>
          <a:p>
            <a:fld id="{BB232054-1818-44BE-8AC9-0DA51E0AA9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655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t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16538" y="0"/>
            <a:ext cx="40655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t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2588" y="530225"/>
            <a:ext cx="3540125" cy="2654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3362325"/>
            <a:ext cx="7507287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21475"/>
            <a:ext cx="40655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b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16538" y="6721475"/>
            <a:ext cx="40655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b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/>
            </a:lvl1pPr>
          </a:lstStyle>
          <a:p>
            <a:fld id="{1B579A82-DB94-4190-B8BB-158185F37D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5EFC39-FE05-4C0C-8AE3-55A672FD5E85}" type="slidenum">
              <a:rPr lang="en-US"/>
              <a:pPr/>
              <a:t>1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12E01B-52EB-4D79-B2C5-D30E8B886D2A}" type="slidenum">
              <a:rPr lang="en-US"/>
              <a:pPr/>
              <a:t>10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D9A2D3-AAF2-415F-BDBB-3A1DD93ACBAB}" type="slidenum">
              <a:rPr lang="en-US"/>
              <a:pPr/>
              <a:t>11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08436A-4C93-45F1-838A-F97F111881E7}" type="slidenum">
              <a:rPr lang="en-US"/>
              <a:pPr/>
              <a:t>2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12E01B-52EB-4D79-B2C5-D30E8B886D2A}" type="slidenum">
              <a:rPr lang="en-US"/>
              <a:pPr/>
              <a:t>3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12E01B-52EB-4D79-B2C5-D30E8B886D2A}" type="slidenum">
              <a:rPr lang="en-US"/>
              <a:pPr/>
              <a:t>4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12E01B-52EB-4D79-B2C5-D30E8B886D2A}" type="slidenum">
              <a:rPr lang="en-US"/>
              <a:pPr/>
              <a:t>5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Very versatile. Non-parameterized visual tool.</a:t>
            </a:r>
            <a:r>
              <a:rPr lang="en-US" sz="1200" baseline="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Common parameter (t, T, flux, etc.) can be good but not needed for correlation only.  “Correlation vs Causation”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Give you and intro using an example from my research.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B8B3A-07C9-48DC-AFCD-086D413C651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0117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EF4FB9-295C-4615-8DF4-FFEC1E35C01C}" type="slidenum">
              <a:rPr lang="en-US"/>
              <a:pPr/>
              <a:t>7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1074" y="550863"/>
            <a:ext cx="3571794" cy="267335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2094" y="3383422"/>
            <a:ext cx="6902800" cy="3142295"/>
          </a:xfrm>
          <a:noFill/>
          <a:ln/>
        </p:spPr>
        <p:txBody>
          <a:bodyPr/>
          <a:lstStyle/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Fig 5.  Conductivity and heat shield temperature for Al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r>
              <a:rPr lang="en-US" b="1" baseline="-25000" dirty="0" smtClean="0"/>
              <a:t>3</a:t>
            </a:r>
            <a:r>
              <a:rPr lang="en-US" b="1" dirty="0" smtClean="0"/>
              <a:t> with </a:t>
            </a:r>
            <a:r>
              <a:rPr lang="en-US" b="1" i="1" dirty="0" err="1" smtClean="0"/>
              <a:t>α</a:t>
            </a:r>
            <a:r>
              <a:rPr lang="en-US" b="1" i="1" baseline="-25000" dirty="0" err="1" smtClean="0"/>
              <a:t>S</a:t>
            </a:r>
            <a:r>
              <a:rPr lang="en-US" b="1" i="1" dirty="0" smtClean="0"/>
              <a:t>/</a:t>
            </a:r>
            <a:r>
              <a:rPr lang="en-US" b="1" i="1" dirty="0" err="1" smtClean="0"/>
              <a:t>ε</a:t>
            </a:r>
            <a:r>
              <a:rPr lang="en-US" b="1" i="1" baseline="-25000" dirty="0" err="1" smtClean="0"/>
              <a:t>IR</a:t>
            </a:r>
            <a:r>
              <a:rPr lang="en-US" b="1" dirty="0" smtClean="0"/>
              <a:t> = 0.6 as a function of spacecraft distance from the Sun.  [Donegan]</a:t>
            </a:r>
          </a:p>
          <a:p>
            <a:pPr algn="just" eaLnBrk="1" hangingPunct="1"/>
            <a:endParaRPr lang="en-US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653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65356-96DF-47D5-B4B2-5A61C49E8875}" type="slidenum">
              <a:rPr lang="en-US"/>
              <a:pPr/>
              <a:t>8</a:t>
            </a:fld>
            <a:endParaRPr lang="en-US"/>
          </a:p>
        </p:txBody>
      </p:sp>
      <p:sp>
        <p:nvSpPr>
          <p:cNvPr id="143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7813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B8B3A-07C9-48DC-AFCD-086D413C651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949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1336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2484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152400"/>
            <a:ext cx="8534400" cy="597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1910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838200"/>
            <a:ext cx="41910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5" name="Picture 19" descr="PHYX 2710 Powerpoint background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Getting Your Feet Wet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505200" y="6400800"/>
            <a:ext cx="2971800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aseline="-25000" dirty="0" smtClean="0">
                <a:solidFill>
                  <a:schemeClr val="bg1"/>
                </a:solidFill>
              </a:rPr>
              <a:t>Oral Presentations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grpSp>
        <p:nvGrpSpPr>
          <p:cNvPr id="29710" name="Group 14"/>
          <p:cNvGrpSpPr>
            <a:grpSpLocks/>
          </p:cNvGrpSpPr>
          <p:nvPr/>
        </p:nvGrpSpPr>
        <p:grpSpPr bwMode="auto">
          <a:xfrm>
            <a:off x="0" y="6400800"/>
            <a:ext cx="1219200" cy="381000"/>
            <a:chOff x="-48" y="0"/>
            <a:chExt cx="768" cy="240"/>
          </a:xfrm>
        </p:grpSpPr>
        <p:sp>
          <p:nvSpPr>
            <p:cNvPr id="29711" name="Rectangle 15"/>
            <p:cNvSpPr>
              <a:spLocks noChangeArrowheads="1"/>
            </p:cNvSpPr>
            <p:nvPr userDrawn="1"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9712" name="Picture 16" descr="USU logo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</p:spPr>
        </p:pic>
      </p:grp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1143000" y="4724400"/>
            <a:ext cx="396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aseline="-25000">
                <a:solidFill>
                  <a:schemeClr val="bg1"/>
                </a:solidFill>
              </a:rPr>
              <a:t>Introduction    Section 0     Lecture  1     Slide  </a:t>
            </a:r>
            <a:fld id="{BD7EA733-8B59-45C5-AF37-183A1BBAFAA1}" type="slidenum">
              <a:rPr lang="en-US" baseline="-25000">
                <a:solidFill>
                  <a:schemeClr val="bg1"/>
                </a:solidFill>
              </a:rPr>
              <a:pPr algn="ctr" eaLnBrk="1" hangingPunct="1">
                <a:spcBef>
                  <a:spcPct val="50000"/>
                </a:spcBef>
              </a:pPr>
              <a:t>‹#›</a:t>
            </a:fld>
            <a:endParaRPr lang="en-US" baseline="-25000">
              <a:solidFill>
                <a:schemeClr val="bg1"/>
              </a:solidFill>
            </a:endParaRP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6324600" y="6400800"/>
            <a:ext cx="281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aseline="-25000" dirty="0">
                <a:solidFill>
                  <a:schemeClr val="bg1"/>
                </a:solidFill>
              </a:rPr>
              <a:t>Lecture  </a:t>
            </a:r>
            <a:r>
              <a:rPr lang="en-US" baseline="-25000" dirty="0" smtClean="0">
                <a:solidFill>
                  <a:schemeClr val="bg1"/>
                </a:solidFill>
              </a:rPr>
              <a:t>8   </a:t>
            </a:r>
            <a:r>
              <a:rPr lang="en-US" baseline="-25000" dirty="0">
                <a:solidFill>
                  <a:schemeClr val="bg1"/>
                </a:solidFill>
              </a:rPr>
              <a:t>Slide  </a:t>
            </a:r>
            <a:fld id="{FFE4C7D2-6926-475F-9394-9DB6DE0A0466}" type="slidenum">
              <a:rPr lang="en-US" baseline="-25000">
                <a:solidFill>
                  <a:schemeClr val="bg1"/>
                </a:solidFill>
              </a:rPr>
              <a:pPr algn="ctr" eaLnBrk="1" hangingPunct="1">
                <a:spcBef>
                  <a:spcPct val="50000"/>
                </a:spcBef>
              </a:pPr>
              <a:t>‹#›</a:t>
            </a:fld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2971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5344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 userDrawn="1"/>
        </p:nvSpPr>
        <p:spPr bwMode="auto">
          <a:xfrm>
            <a:off x="381000" y="5562600"/>
            <a:ext cx="4419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baseline="-25000">
                <a:solidFill>
                  <a:schemeClr val="bg1"/>
                </a:solidFill>
              </a:rPr>
              <a:t>INTRODUCTION TO Modern Physics PHYX 2710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000" baseline="-25000">
                <a:solidFill>
                  <a:schemeClr val="bg1"/>
                </a:solidFill>
              </a:rPr>
              <a:t>Fall 2004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 userDrawn="1"/>
        </p:nvSpPr>
        <p:spPr bwMode="auto">
          <a:xfrm>
            <a:off x="1295400" y="6400800"/>
            <a:ext cx="2286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baseline="-25000" dirty="0">
                <a:solidFill>
                  <a:schemeClr val="bg1"/>
                </a:solidFill>
              </a:rPr>
              <a:t>Intermediate  3870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000" baseline="-25000" dirty="0">
                <a:solidFill>
                  <a:schemeClr val="bg1"/>
                </a:solidFill>
              </a:rPr>
              <a:t>Fall </a:t>
            </a:r>
            <a:r>
              <a:rPr lang="en-US" sz="1000" baseline="-25000" dirty="0" smtClean="0">
                <a:solidFill>
                  <a:schemeClr val="bg1"/>
                </a:solidFill>
              </a:rPr>
              <a:t>2015</a:t>
            </a:r>
            <a:endParaRPr lang="en-US" sz="1000" baseline="-250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>
          <a:solidFill>
            <a:srgbClr val="0A52A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hlink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FF0000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A52A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A52A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A52A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A52A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A52A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Microsoft_Word_97_-_2003_Document4.doc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Microsoft_Word_97_-_2003_Document5.doc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Word_97_-_2003_Document1.doc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Word_97_-_2003_Document2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Word_97_-_2003_Document3.doc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Microsoft_Word_Document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8610600" cy="1470025"/>
          </a:xfrm>
        </p:spPr>
        <p:txBody>
          <a:bodyPr/>
          <a:lstStyle/>
          <a:p>
            <a:r>
              <a:rPr lang="en-US" sz="4400" i="1"/>
              <a:t>Intermediate Lab </a:t>
            </a:r>
            <a:r>
              <a:rPr lang="en-US" sz="2400"/>
              <a:t/>
            </a:r>
            <a:br>
              <a:rPr lang="en-US" sz="2400"/>
            </a:br>
            <a:r>
              <a:rPr lang="en-US" sz="2400">
                <a:solidFill>
                  <a:schemeClr val="hlink"/>
                </a:solidFill>
              </a:rPr>
              <a:t>PHYS 3870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Lecture </a:t>
            </a:r>
            <a:r>
              <a:rPr lang="en-US" sz="2400" b="1" dirty="0" smtClean="0">
                <a:solidFill>
                  <a:schemeClr val="accent2"/>
                </a:solidFill>
              </a:rPr>
              <a:t>8</a:t>
            </a:r>
            <a:endParaRPr lang="en-US" sz="2400" b="1" dirty="0">
              <a:solidFill>
                <a:schemeClr val="accent2"/>
              </a:solidFill>
            </a:endParaRPr>
          </a:p>
          <a:p>
            <a:endParaRPr lang="en-US" sz="2400" b="1" dirty="0">
              <a:solidFill>
                <a:schemeClr val="accent2"/>
              </a:solidFill>
            </a:endParaRPr>
          </a:p>
          <a:p>
            <a:r>
              <a:rPr lang="en-US" sz="4000" b="1" dirty="0" smtClean="0">
                <a:solidFill>
                  <a:schemeClr val="accent2"/>
                </a:solidFill>
              </a:rPr>
              <a:t>Oral </a:t>
            </a:r>
            <a:r>
              <a:rPr lang="en-US" sz="4000" b="1" dirty="0">
                <a:solidFill>
                  <a:schemeClr val="accent2"/>
                </a:solidFill>
              </a:rPr>
              <a:t>Presentations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8531" name="Object 3"/>
          <p:cNvGraphicFramePr>
            <a:graphicFrameLocks noChangeAspect="1"/>
          </p:cNvGraphicFramePr>
          <p:nvPr/>
        </p:nvGraphicFramePr>
        <p:xfrm>
          <a:off x="760413" y="1566863"/>
          <a:ext cx="7599362" cy="4667250"/>
        </p:xfrm>
        <a:graphic>
          <a:graphicData uri="http://schemas.openxmlformats.org/presentationml/2006/ole">
            <p:oleObj spid="_x0000_s376834" name="Document" r:id="rId4" imgW="6898356" imgH="4199140" progId="Word.Document.8">
              <p:embed/>
            </p:oleObj>
          </a:graphicData>
        </a:graphic>
      </p:graphicFrame>
      <p:sp>
        <p:nvSpPr>
          <p:cNvPr id="278532" name="Rectangle 4"/>
          <p:cNvSpPr>
            <a:spLocks noChangeArrowheads="1"/>
          </p:cNvSpPr>
          <p:nvPr/>
        </p:nvSpPr>
        <p:spPr bwMode="auto">
          <a:xfrm>
            <a:off x="5334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800" b="1" u="sng" dirty="0" smtClean="0">
                <a:solidFill>
                  <a:schemeClr val="accent2"/>
                </a:solidFill>
              </a:rPr>
              <a:t>Help with Talk</a:t>
            </a:r>
            <a:endParaRPr lang="en-US" sz="2800" b="1" u="sng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746" name="Object 2"/>
          <p:cNvGraphicFramePr>
            <a:graphicFrameLocks noChangeAspect="1"/>
          </p:cNvGraphicFramePr>
          <p:nvPr>
            <p:ph idx="1"/>
          </p:nvPr>
        </p:nvGraphicFramePr>
        <p:xfrm>
          <a:off x="844550" y="1103313"/>
          <a:ext cx="7443788" cy="6419850"/>
        </p:xfrm>
        <a:graphic>
          <a:graphicData uri="http://schemas.openxmlformats.org/presentationml/2006/ole">
            <p:oleObj spid="_x0000_s287746" name="Document" r:id="rId4" imgW="8550573" imgH="7373502" progId="Word.Document.8">
              <p:embed/>
            </p:oleObj>
          </a:graphicData>
        </a:graphic>
      </p:graphicFrame>
      <p:sp>
        <p:nvSpPr>
          <p:cNvPr id="28774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85800"/>
          </a:xfrm>
          <a:noFill/>
          <a:ln/>
        </p:spPr>
        <p:txBody>
          <a:bodyPr/>
          <a:lstStyle/>
          <a:p>
            <a:r>
              <a:rPr lang="en-US"/>
              <a:t>Testing a Model?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Text Box 2"/>
          <p:cNvSpPr txBox="1">
            <a:spLocks noChangeArrowheads="1"/>
          </p:cNvSpPr>
          <p:nvPr/>
        </p:nvSpPr>
        <p:spPr bwMode="auto">
          <a:xfrm>
            <a:off x="304800" y="1143000"/>
            <a:ext cx="86106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600" b="1" dirty="0">
                <a:solidFill>
                  <a:schemeClr val="accent2"/>
                </a:solidFill>
              </a:rPr>
              <a:t>  We will </a:t>
            </a:r>
            <a:r>
              <a:rPr lang="en-US" sz="1600" b="1" dirty="0" smtClean="0">
                <a:solidFill>
                  <a:schemeClr val="accent2"/>
                </a:solidFill>
              </a:rPr>
              <a:t>meet as </a:t>
            </a:r>
            <a:r>
              <a:rPr lang="en-US" sz="1600" b="1" dirty="0">
                <a:solidFill>
                  <a:schemeClr val="accent2"/>
                </a:solidFill>
              </a:rPr>
              <a:t>a group on Monday Nov </a:t>
            </a:r>
            <a:r>
              <a:rPr lang="en-US" sz="1600" b="1" dirty="0" smtClean="0">
                <a:solidFill>
                  <a:schemeClr val="accent2"/>
                </a:solidFill>
              </a:rPr>
              <a:t>23 </a:t>
            </a:r>
            <a:r>
              <a:rPr lang="en-US" sz="1600" b="1" dirty="0" smtClean="0">
                <a:solidFill>
                  <a:schemeClr val="accent2"/>
                </a:solidFill>
              </a:rPr>
              <a:t>at 12:00 </a:t>
            </a:r>
            <a:r>
              <a:rPr lang="en-US" sz="1600" b="1" dirty="0">
                <a:solidFill>
                  <a:schemeClr val="accent2"/>
                </a:solidFill>
              </a:rPr>
              <a:t>in </a:t>
            </a:r>
            <a:r>
              <a:rPr lang="en-US" sz="1600" b="1" dirty="0" smtClean="0">
                <a:solidFill>
                  <a:schemeClr val="accent2"/>
                </a:solidFill>
              </a:rPr>
              <a:t>SER </a:t>
            </a:r>
            <a:r>
              <a:rPr lang="en-US" sz="1600" b="1" dirty="0" smtClean="0">
                <a:solidFill>
                  <a:schemeClr val="accent2"/>
                </a:solidFill>
              </a:rPr>
              <a:t>244 for </a:t>
            </a:r>
            <a:r>
              <a:rPr lang="en-US" sz="1600" b="1" dirty="0">
                <a:solidFill>
                  <a:schemeClr val="accent2"/>
                </a:solidFill>
              </a:rPr>
              <a:t>about 20 minutes to discuss to </a:t>
            </a:r>
            <a:r>
              <a:rPr lang="en-US" sz="1600" b="1" dirty="0" smtClean="0">
                <a:solidFill>
                  <a:schemeClr val="accent2"/>
                </a:solidFill>
              </a:rPr>
              <a:t>oral presentations </a:t>
            </a:r>
            <a:r>
              <a:rPr lang="en-US" sz="1600" b="1" dirty="0">
                <a:solidFill>
                  <a:schemeClr val="accent2"/>
                </a:solidFill>
              </a:rPr>
              <a:t>for the final experiment.  </a:t>
            </a:r>
          </a:p>
          <a:p>
            <a:pPr>
              <a:buFontTx/>
              <a:buChar char="•"/>
            </a:pPr>
            <a:r>
              <a:rPr lang="en-US" sz="1600" b="1" dirty="0" smtClean="0">
                <a:solidFill>
                  <a:schemeClr val="accent2"/>
                </a:solidFill>
              </a:rPr>
              <a:t>  Will </a:t>
            </a:r>
            <a:r>
              <a:rPr lang="en-US" sz="1600" b="1" dirty="0">
                <a:solidFill>
                  <a:schemeClr val="accent2"/>
                </a:solidFill>
              </a:rPr>
              <a:t>go over formatting and presentation issues, share a couple examples and answer questions</a:t>
            </a:r>
            <a:r>
              <a:rPr lang="en-US" sz="1600" b="1" dirty="0" smtClean="0">
                <a:solidFill>
                  <a:schemeClr val="accent2"/>
                </a:solidFill>
              </a:rPr>
              <a:t>.</a:t>
            </a:r>
          </a:p>
          <a:p>
            <a:pPr>
              <a:buFontTx/>
              <a:buChar char="•"/>
            </a:pPr>
            <a:r>
              <a:rPr lang="en-US" sz="1600" b="1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</a:rPr>
              <a:t> You can sign up for a time slot for your presentation at this meeting.  Other times outside Dec 9 can be arranged then.</a:t>
            </a:r>
            <a:endParaRPr lang="en-US" sz="1600" b="1" dirty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endParaRPr lang="en-US" sz="1600" b="1" dirty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n-US" sz="1600" b="1" dirty="0">
                <a:solidFill>
                  <a:schemeClr val="accent2"/>
                </a:solidFill>
              </a:rPr>
              <a:t>  </a:t>
            </a:r>
            <a:r>
              <a:rPr lang="en-US" sz="1600" b="1" dirty="0" smtClean="0">
                <a:solidFill>
                  <a:schemeClr val="accent2"/>
                </a:solidFill>
              </a:rPr>
              <a:t> We will meet on Wednesday December 9 (the last day of class) as a group to go over the presentations.   Other times will be scheduled at our Nov. 23 meeting</a:t>
            </a:r>
            <a:r>
              <a:rPr lang="en-US" sz="1600" b="1" dirty="0" smtClean="0">
                <a:solidFill>
                  <a:schemeClr val="accent2"/>
                </a:solidFill>
              </a:rPr>
              <a:t>.</a:t>
            </a:r>
          </a:p>
          <a:p>
            <a:pPr>
              <a:buFontTx/>
              <a:buChar char="•"/>
            </a:pPr>
            <a:r>
              <a:rPr lang="en-US" sz="1600" b="1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</a:rPr>
              <a:t> You </a:t>
            </a:r>
            <a:r>
              <a:rPr lang="en-US" sz="1600" b="1" dirty="0" smtClean="0">
                <a:solidFill>
                  <a:schemeClr val="accent2"/>
                </a:solidFill>
              </a:rPr>
              <a:t>should prepare </a:t>
            </a:r>
            <a:r>
              <a:rPr lang="en-US" sz="1600" b="1" dirty="0">
                <a:solidFill>
                  <a:schemeClr val="accent2"/>
                </a:solidFill>
              </a:rPr>
              <a:t>one </a:t>
            </a:r>
            <a:r>
              <a:rPr lang="en-US" sz="1600" b="1" dirty="0" smtClean="0">
                <a:solidFill>
                  <a:schemeClr val="accent2"/>
                </a:solidFill>
              </a:rPr>
              <a:t>presentation for </a:t>
            </a:r>
            <a:r>
              <a:rPr lang="en-US" sz="1600" b="1" dirty="0">
                <a:solidFill>
                  <a:schemeClr val="accent2"/>
                </a:solidFill>
              </a:rPr>
              <a:t>the </a:t>
            </a:r>
            <a:r>
              <a:rPr lang="en-US" sz="1600" b="1" dirty="0" smtClean="0">
                <a:solidFill>
                  <a:schemeClr val="accent2"/>
                </a:solidFill>
              </a:rPr>
              <a:t>group. </a:t>
            </a:r>
            <a:r>
              <a:rPr lang="en-US" sz="1600" b="1" dirty="0">
                <a:solidFill>
                  <a:schemeClr val="accent2"/>
                </a:solidFill>
              </a:rPr>
              <a:t> </a:t>
            </a:r>
          </a:p>
          <a:p>
            <a:pPr>
              <a:buFontTx/>
              <a:buChar char="•"/>
            </a:pPr>
            <a:r>
              <a:rPr lang="en-US" sz="1600" b="1" dirty="0">
                <a:solidFill>
                  <a:schemeClr val="accent2"/>
                </a:solidFill>
              </a:rPr>
              <a:t>  </a:t>
            </a:r>
            <a:r>
              <a:rPr lang="en-US" sz="1600" b="1" dirty="0" smtClean="0">
                <a:solidFill>
                  <a:schemeClr val="accent2"/>
                </a:solidFill>
              </a:rPr>
              <a:t>We </a:t>
            </a:r>
            <a:r>
              <a:rPr lang="en-US" sz="1600" b="1" dirty="0">
                <a:solidFill>
                  <a:schemeClr val="accent2"/>
                </a:solidFill>
              </a:rPr>
              <a:t>will project the </a:t>
            </a:r>
            <a:r>
              <a:rPr lang="en-US" sz="1600" b="1" dirty="0" smtClean="0">
                <a:solidFill>
                  <a:schemeClr val="accent2"/>
                </a:solidFill>
              </a:rPr>
              <a:t>presentations on </a:t>
            </a:r>
            <a:r>
              <a:rPr lang="en-US" sz="1600" b="1" dirty="0">
                <a:solidFill>
                  <a:schemeClr val="accent2"/>
                </a:solidFill>
              </a:rPr>
              <a:t>the large screen.  Each group will </a:t>
            </a:r>
            <a:r>
              <a:rPr lang="en-US" sz="1600" b="1" dirty="0" smtClean="0">
                <a:solidFill>
                  <a:schemeClr val="accent2"/>
                </a:solidFill>
              </a:rPr>
              <a:t>have:</a:t>
            </a:r>
          </a:p>
          <a:p>
            <a:pPr lvl="1">
              <a:buFontTx/>
              <a:buChar char="•"/>
            </a:pPr>
            <a:r>
              <a:rPr lang="en-US" sz="1600" b="1" dirty="0" smtClean="0">
                <a:solidFill>
                  <a:schemeClr val="accent2"/>
                </a:solidFill>
              </a:rPr>
              <a:t> </a:t>
            </a:r>
            <a:r>
              <a:rPr lang="en-US" sz="1400" b="1" dirty="0" smtClean="0">
                <a:solidFill>
                  <a:schemeClr val="accent2"/>
                </a:solidFill>
              </a:rPr>
              <a:t>10 </a:t>
            </a:r>
            <a:r>
              <a:rPr lang="en-US" sz="1400" b="1" dirty="0" smtClean="0">
                <a:solidFill>
                  <a:schemeClr val="accent2"/>
                </a:solidFill>
              </a:rPr>
              <a:t>min for presentation</a:t>
            </a:r>
            <a:r>
              <a:rPr lang="en-US" sz="1400" b="1" dirty="0" smtClean="0">
                <a:solidFill>
                  <a:schemeClr val="accent2"/>
                </a:solidFill>
              </a:rPr>
              <a:t>, </a:t>
            </a:r>
            <a:endParaRPr lang="en-US" sz="1400" b="1" dirty="0" smtClean="0">
              <a:solidFill>
                <a:schemeClr val="accent2"/>
              </a:solidFill>
            </a:endParaRPr>
          </a:p>
          <a:p>
            <a:pPr lvl="1">
              <a:buFontTx/>
              <a:buChar char="•"/>
            </a:pPr>
            <a:r>
              <a:rPr lang="en-US" sz="1400" b="1" dirty="0" smtClean="0">
                <a:solidFill>
                  <a:schemeClr val="accent2"/>
                </a:solidFill>
              </a:rPr>
              <a:t> </a:t>
            </a:r>
            <a:r>
              <a:rPr lang="en-US" sz="1400" b="1" dirty="0" smtClean="0">
                <a:solidFill>
                  <a:schemeClr val="accent2"/>
                </a:solidFill>
              </a:rPr>
              <a:t> </a:t>
            </a:r>
            <a:r>
              <a:rPr lang="en-US" sz="1400" b="1" dirty="0" smtClean="0">
                <a:solidFill>
                  <a:schemeClr val="accent2"/>
                </a:solidFill>
              </a:rPr>
              <a:t>5-10 </a:t>
            </a:r>
            <a:r>
              <a:rPr lang="en-US" sz="1400" b="1" dirty="0">
                <a:solidFill>
                  <a:schemeClr val="accent2"/>
                </a:solidFill>
              </a:rPr>
              <a:t>minutes for discussion and questions from the audience.  </a:t>
            </a:r>
            <a:r>
              <a:rPr lang="en-US" sz="1400" b="1" dirty="0" smtClean="0">
                <a:solidFill>
                  <a:schemeClr val="accent2"/>
                </a:solidFill>
              </a:rPr>
              <a:t>This will include comments from the instructors and peers on both content and presentation.</a:t>
            </a:r>
            <a:endParaRPr lang="en-US" sz="1400" b="1" dirty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n-US" sz="1600" b="1" dirty="0">
                <a:solidFill>
                  <a:schemeClr val="accent2"/>
                </a:solidFill>
              </a:rPr>
              <a:t>  </a:t>
            </a:r>
            <a:r>
              <a:rPr lang="en-US" sz="1600" b="1" dirty="0" smtClean="0"/>
              <a:t>Do not overrun you time allotment.  </a:t>
            </a:r>
            <a:r>
              <a:rPr lang="en-US" sz="1600" b="1" dirty="0" smtClean="0">
                <a:solidFill>
                  <a:schemeClr val="accent2"/>
                </a:solidFill>
              </a:rPr>
              <a:t>We are on a tight schedule.</a:t>
            </a:r>
          </a:p>
          <a:p>
            <a:pPr>
              <a:buFontTx/>
              <a:buChar char="•"/>
            </a:pPr>
            <a:r>
              <a:rPr lang="en-US" sz="1600" b="1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</a:rPr>
              <a:t> Please </a:t>
            </a:r>
            <a:r>
              <a:rPr lang="en-US" sz="1600" b="1" dirty="0">
                <a:solidFill>
                  <a:schemeClr val="accent2"/>
                </a:solidFill>
              </a:rPr>
              <a:t>submit your </a:t>
            </a:r>
            <a:r>
              <a:rPr lang="en-US" sz="1600" b="1" dirty="0" smtClean="0">
                <a:solidFill>
                  <a:schemeClr val="accent2"/>
                </a:solidFill>
              </a:rPr>
              <a:t>presentation by the morning of the presentation so I can print out a copy to make notes on for feedback. </a:t>
            </a:r>
            <a:r>
              <a:rPr lang="en-US" sz="1600" b="1" dirty="0">
                <a:solidFill>
                  <a:schemeClr val="accent2"/>
                </a:solidFill>
              </a:rPr>
              <a:t> </a:t>
            </a:r>
            <a:endParaRPr lang="en-US" sz="1600" b="1" dirty="0" smtClean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n-US" sz="1600" b="1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</a:rPr>
              <a:t> Please plan on attending the full session.  You will learn a lot critiquing other presentations.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280579" name="Rectangle 3"/>
          <p:cNvSpPr>
            <a:spLocks noChangeArrowheads="1"/>
          </p:cNvSpPr>
          <p:nvPr/>
        </p:nvSpPr>
        <p:spPr bwMode="auto">
          <a:xfrm>
            <a:off x="5334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800" b="1" u="sng" dirty="0" smtClean="0">
                <a:solidFill>
                  <a:schemeClr val="accent2"/>
                </a:solidFill>
              </a:rPr>
              <a:t>Oral </a:t>
            </a:r>
            <a:r>
              <a:rPr lang="en-US" sz="2800" b="1" u="sng" dirty="0">
                <a:solidFill>
                  <a:schemeClr val="accent2"/>
                </a:solidFill>
              </a:rPr>
              <a:t>Preparation for PHYS 3870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8531" name="Object 3"/>
          <p:cNvGraphicFramePr>
            <a:graphicFrameLocks noChangeAspect="1"/>
          </p:cNvGraphicFramePr>
          <p:nvPr/>
        </p:nvGraphicFramePr>
        <p:xfrm>
          <a:off x="750888" y="1100138"/>
          <a:ext cx="8077200" cy="5540375"/>
        </p:xfrm>
        <a:graphic>
          <a:graphicData uri="http://schemas.openxmlformats.org/presentationml/2006/ole">
            <p:oleObj spid="_x0000_s278531" name="Document" r:id="rId4" imgW="7298162" imgH="5001700" progId="Word.Document.8">
              <p:embed/>
            </p:oleObj>
          </a:graphicData>
        </a:graphic>
      </p:graphicFrame>
      <p:sp>
        <p:nvSpPr>
          <p:cNvPr id="278532" name="Rectangle 4"/>
          <p:cNvSpPr>
            <a:spLocks noChangeArrowheads="1"/>
          </p:cNvSpPr>
          <p:nvPr/>
        </p:nvSpPr>
        <p:spPr bwMode="auto">
          <a:xfrm>
            <a:off x="5334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800" b="1" u="sng" dirty="0">
                <a:solidFill>
                  <a:schemeClr val="accent2"/>
                </a:solidFill>
              </a:rPr>
              <a:t>Preparation </a:t>
            </a:r>
            <a:r>
              <a:rPr lang="en-US" sz="2800" b="1" u="sng" dirty="0" smtClean="0">
                <a:solidFill>
                  <a:schemeClr val="accent2"/>
                </a:solidFill>
              </a:rPr>
              <a:t>of a Talk</a:t>
            </a:r>
            <a:endParaRPr lang="en-US" sz="2800" b="1" u="sng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8531" name="Object 3"/>
          <p:cNvGraphicFramePr>
            <a:graphicFrameLocks noChangeAspect="1"/>
          </p:cNvGraphicFramePr>
          <p:nvPr/>
        </p:nvGraphicFramePr>
        <p:xfrm>
          <a:off x="587375" y="914400"/>
          <a:ext cx="8164513" cy="5508625"/>
        </p:xfrm>
        <a:graphic>
          <a:graphicData uri="http://schemas.openxmlformats.org/presentationml/2006/ole">
            <p:oleObj spid="_x0000_s374786" name="Document" r:id="rId4" imgW="7862720" imgH="5292003" progId="Word.Document.8">
              <p:embed/>
            </p:oleObj>
          </a:graphicData>
        </a:graphic>
      </p:graphicFrame>
      <p:sp>
        <p:nvSpPr>
          <p:cNvPr id="278532" name="Rectangle 4"/>
          <p:cNvSpPr>
            <a:spLocks noChangeArrowheads="1"/>
          </p:cNvSpPr>
          <p:nvPr/>
        </p:nvSpPr>
        <p:spPr bwMode="auto">
          <a:xfrm>
            <a:off x="533400" y="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800" b="1" u="sng" dirty="0" smtClean="0">
                <a:solidFill>
                  <a:schemeClr val="accent2"/>
                </a:solidFill>
              </a:rPr>
              <a:t>Format </a:t>
            </a:r>
            <a:r>
              <a:rPr lang="en-US" sz="2800" b="1" u="sng" dirty="0" smtClean="0">
                <a:solidFill>
                  <a:schemeClr val="accent2"/>
                </a:solidFill>
              </a:rPr>
              <a:t>of a </a:t>
            </a:r>
            <a:r>
              <a:rPr lang="en-US" sz="2800" b="1" u="sng" dirty="0" smtClean="0">
                <a:solidFill>
                  <a:schemeClr val="accent2"/>
                </a:solidFill>
              </a:rPr>
              <a:t>Talk</a:t>
            </a:r>
            <a:endParaRPr lang="en-US" sz="2800" b="1" u="sng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8531" name="Object 3"/>
          <p:cNvGraphicFramePr>
            <a:graphicFrameLocks noChangeAspect="1"/>
          </p:cNvGraphicFramePr>
          <p:nvPr/>
        </p:nvGraphicFramePr>
        <p:xfrm>
          <a:off x="-239713" y="914400"/>
          <a:ext cx="9264651" cy="6259513"/>
        </p:xfrm>
        <a:graphic>
          <a:graphicData uri="http://schemas.openxmlformats.org/presentationml/2006/ole">
            <p:oleObj spid="_x0000_s375810" name="Document" r:id="rId4" imgW="7381439" imgH="4975080" progId="Word.Document.8">
              <p:embed/>
            </p:oleObj>
          </a:graphicData>
        </a:graphic>
      </p:graphicFrame>
      <p:sp>
        <p:nvSpPr>
          <p:cNvPr id="278532" name="Rectangle 4"/>
          <p:cNvSpPr>
            <a:spLocks noChangeArrowheads="1"/>
          </p:cNvSpPr>
          <p:nvPr/>
        </p:nvSpPr>
        <p:spPr bwMode="auto">
          <a:xfrm>
            <a:off x="5334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800" b="1" u="sng" dirty="0" smtClean="0">
                <a:solidFill>
                  <a:schemeClr val="accent2"/>
                </a:solidFill>
              </a:rPr>
              <a:t>Content of </a:t>
            </a:r>
            <a:r>
              <a:rPr lang="en-US" sz="2800" b="1" u="sng" dirty="0" smtClean="0">
                <a:solidFill>
                  <a:schemeClr val="accent2"/>
                </a:solidFill>
              </a:rPr>
              <a:t>a </a:t>
            </a:r>
            <a:r>
              <a:rPr lang="en-US" sz="2800" b="1" u="sng" dirty="0" smtClean="0">
                <a:solidFill>
                  <a:schemeClr val="accent2"/>
                </a:solidFill>
              </a:rPr>
              <a:t>Talk</a:t>
            </a:r>
            <a:endParaRPr lang="en-US" sz="2800" b="1" u="sng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11" b="20526"/>
          <a:stretch/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1299739"/>
            <a:ext cx="4205036" cy="4864466"/>
          </a:xfrm>
          <a:prstGeom prst="round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026527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2"/>
                </a:solidFill>
                <a:latin typeface="Tiresias Infofont" panose="00000400000000000000" pitchFamily="2" charset="0"/>
              </a:rPr>
              <a:t>How can I tell if two things are related?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524" y="1100482"/>
            <a:ext cx="420503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r>
              <a:rPr lang="en-US" sz="2800" b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Q-Q plots can</a:t>
            </a:r>
          </a:p>
          <a:p>
            <a:endParaRPr lang="en-US" sz="2800" b="1" dirty="0" smtClean="0"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Compare the distribution of two observables. (N need not be the same.)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  <a:latin typeface="Trebuchet MS" panose="020B0603020202020204" pitchFamily="34" charset="0"/>
              </a:rPr>
              <a:t>Compare theoretical curves</a:t>
            </a:r>
            <a:r>
              <a:rPr lang="en-US" sz="2400" b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Compare data to a theoretical curve.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3303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5"/>
          <p:cNvSpPr>
            <a:spLocks noChangeShapeType="1"/>
          </p:cNvSpPr>
          <p:nvPr/>
        </p:nvSpPr>
        <p:spPr bwMode="auto">
          <a:xfrm>
            <a:off x="484188" y="914400"/>
            <a:ext cx="8175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lIns="82058" tIns="41029" rIns="82058" bIns="41029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457200"/>
            <a:ext cx="597817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Case V:  Temperature and Dose Effects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6" descr="E:\SCTC 11 Trip\Papers\JSCR\Solar Probe\Final figures\Fig 5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5943600" cy="344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838200" y="4599563"/>
            <a:ext cx="8001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A52A2"/>
                </a:solidFill>
              </a:rPr>
              <a:t>A fascinating trade-off</a:t>
            </a:r>
            <a:endParaRPr lang="en-US" sz="1400" b="1" dirty="0" smtClean="0">
              <a:solidFill>
                <a:srgbClr val="0A52A2"/>
              </a:solidFill>
            </a:endParaRPr>
          </a:p>
          <a:p>
            <a:endParaRPr lang="en-US" sz="1200" b="1" i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rgbClr val="C00000"/>
                </a:solidFill>
              </a:rPr>
              <a:t>  Charging  increases from increased dose rate at closer orbits</a:t>
            </a:r>
          </a:p>
          <a:p>
            <a:pPr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rgbClr val="C00000"/>
                </a:solidFill>
              </a:rPr>
              <a:t>  Charge dissipation from T-dependant conductivity increases faster  at closer orbits</a:t>
            </a:r>
          </a:p>
          <a:p>
            <a:endParaRPr lang="en-US" b="1" i="1" dirty="0" smtClean="0">
              <a:solidFill>
                <a:srgbClr val="C00000"/>
              </a:solidFill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2819400" y="1752600"/>
            <a:ext cx="304800" cy="762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rgbClr val="FF0066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43600" y="1371600"/>
            <a:ext cx="33147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0A52A2"/>
                </a:solidFill>
              </a:rPr>
              <a:t>General Trends</a:t>
            </a:r>
          </a:p>
          <a:p>
            <a:endParaRPr lang="en-US" b="1" i="1" dirty="0" smtClean="0">
              <a:solidFill>
                <a:srgbClr val="C00000"/>
              </a:solidFill>
            </a:endParaRPr>
          </a:p>
          <a:p>
            <a:r>
              <a:rPr lang="en-US" b="1" i="1" dirty="0" smtClean="0">
                <a:solidFill>
                  <a:srgbClr val="C00000"/>
                </a:solidFill>
              </a:rPr>
              <a:t>Dose rate decreases as ~r</a:t>
            </a:r>
            <a:r>
              <a:rPr lang="en-US" b="1" i="1" baseline="30000" dirty="0" smtClean="0">
                <a:solidFill>
                  <a:srgbClr val="C00000"/>
                </a:solidFill>
              </a:rPr>
              <a:t>-2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T  decreases as ~e</a:t>
            </a:r>
            <a:r>
              <a:rPr lang="en-US" b="1" i="1" baseline="30000" dirty="0" smtClean="0">
                <a:solidFill>
                  <a:srgbClr val="C00000"/>
                </a:solidFill>
              </a:rPr>
              <a:t>-r </a:t>
            </a:r>
            <a:endParaRPr lang="en-US" b="1" i="1" dirty="0" smtClean="0">
              <a:solidFill>
                <a:srgbClr val="C00000"/>
              </a:solidFill>
            </a:endParaRPr>
          </a:p>
          <a:p>
            <a:r>
              <a:rPr lang="el-GR" b="1" i="1" dirty="0" smtClean="0">
                <a:solidFill>
                  <a:srgbClr val="C00000"/>
                </a:solidFill>
              </a:rPr>
              <a:t>σ</a:t>
            </a:r>
            <a:r>
              <a:rPr lang="en-US" b="1" i="1" baseline="-25000" dirty="0" smtClean="0">
                <a:solidFill>
                  <a:srgbClr val="C00000"/>
                </a:solidFill>
              </a:rPr>
              <a:t>DC</a:t>
            </a:r>
            <a:r>
              <a:rPr lang="en-US" b="1" i="1" dirty="0" smtClean="0">
                <a:solidFill>
                  <a:srgbClr val="C00000"/>
                </a:solidFill>
              </a:rPr>
              <a:t> decreases as ~ e</a:t>
            </a:r>
            <a:r>
              <a:rPr lang="en-US" b="1" i="1" baseline="30000" dirty="0" smtClean="0">
                <a:solidFill>
                  <a:srgbClr val="C00000"/>
                </a:solidFill>
              </a:rPr>
              <a:t>-1/T</a:t>
            </a:r>
            <a:endParaRPr lang="en-US" b="1" i="1" dirty="0" smtClean="0">
              <a:solidFill>
                <a:srgbClr val="C00000"/>
              </a:solidFill>
            </a:endParaRPr>
          </a:p>
          <a:p>
            <a:r>
              <a:rPr lang="el-GR" b="1" i="1" dirty="0" smtClean="0">
                <a:solidFill>
                  <a:srgbClr val="C00000"/>
                </a:solidFill>
              </a:rPr>
              <a:t>σ</a:t>
            </a:r>
            <a:r>
              <a:rPr lang="en-US" b="1" i="1" baseline="-25000" dirty="0" smtClean="0">
                <a:solidFill>
                  <a:srgbClr val="C00000"/>
                </a:solidFill>
              </a:rPr>
              <a:t>RIC</a:t>
            </a:r>
            <a:r>
              <a:rPr lang="en-US" b="1" i="1" dirty="0" smtClean="0">
                <a:solidFill>
                  <a:srgbClr val="C00000"/>
                </a:solidFill>
              </a:rPr>
              <a:t> decreases as ~ e</a:t>
            </a:r>
            <a:r>
              <a:rPr lang="en-US" b="1" i="1" baseline="30000" dirty="0" smtClean="0">
                <a:solidFill>
                  <a:srgbClr val="C00000"/>
                </a:solidFill>
              </a:rPr>
              <a:t>-1/T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       and decreases as ~r</a:t>
            </a:r>
            <a:r>
              <a:rPr lang="en-US" b="1" i="1" baseline="30000" dirty="0" smtClean="0">
                <a:solidFill>
                  <a:srgbClr val="C00000"/>
                </a:solidFill>
              </a:rPr>
              <a:t>-2</a:t>
            </a:r>
            <a:endParaRPr lang="en-US" b="1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489" y="228600"/>
            <a:ext cx="8229023" cy="484654"/>
          </a:xfrm>
        </p:spPr>
        <p:txBody>
          <a:bodyPr/>
          <a:lstStyle/>
          <a:p>
            <a:r>
              <a:rPr lang="en-US" sz="2500" dirty="0"/>
              <a:t>Extension to Flux Energy Distributions</a:t>
            </a:r>
          </a:p>
        </p:txBody>
      </p:sp>
      <p:sp>
        <p:nvSpPr>
          <p:cNvPr id="1431555" name="Text Box 3"/>
          <p:cNvSpPr txBox="1">
            <a:spLocks noChangeArrowheads="1"/>
          </p:cNvSpPr>
          <p:nvPr/>
        </p:nvSpPr>
        <p:spPr bwMode="auto">
          <a:xfrm>
            <a:off x="360796" y="2287680"/>
            <a:ext cx="8422409" cy="369320"/>
          </a:xfrm>
          <a:prstGeom prst="rect">
            <a:avLst/>
          </a:prstGeom>
          <a:solidFill>
            <a:srgbClr val="FFFF99">
              <a:alpha val="1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just" defTabSz="914608">
              <a:spcBef>
                <a:spcPct val="50000"/>
              </a:spcBef>
            </a:pPr>
            <a:r>
              <a:rPr lang="en-US" dirty="0">
                <a:solidFill>
                  <a:schemeClr val="hlink"/>
                </a:solidFill>
              </a:rPr>
              <a:t>Weighting for energy dependant flux densities </a:t>
            </a:r>
            <a:r>
              <a:rPr lang="en-US" sz="1600" dirty="0">
                <a:solidFill>
                  <a:schemeClr val="hlink"/>
                </a:solidFill>
              </a:rPr>
              <a:t>(#/m</a:t>
            </a:r>
            <a:r>
              <a:rPr lang="en-US" sz="1600" baseline="30000" dirty="0">
                <a:solidFill>
                  <a:schemeClr val="hlink"/>
                </a:solidFill>
              </a:rPr>
              <a:t>2</a:t>
            </a:r>
            <a:r>
              <a:rPr lang="en-US" sz="1600" dirty="0">
                <a:solidFill>
                  <a:schemeClr val="hlink"/>
                </a:solidFill>
              </a:rPr>
              <a:t>-s-eV)</a:t>
            </a:r>
            <a:endParaRPr lang="en-US" sz="1400" dirty="0"/>
          </a:p>
        </p:txBody>
      </p:sp>
      <p:sp>
        <p:nvSpPr>
          <p:cNvPr id="1431556" name="Line 4"/>
          <p:cNvSpPr>
            <a:spLocks noChangeShapeType="1"/>
          </p:cNvSpPr>
          <p:nvPr/>
        </p:nvSpPr>
        <p:spPr bwMode="auto">
          <a:xfrm>
            <a:off x="304512" y="780489"/>
            <a:ext cx="845848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lIns="82058" tIns="41029" rIns="82058" bIns="41029" anchor="ctr">
            <a:spAutoFit/>
          </a:bodyPr>
          <a:lstStyle/>
          <a:p>
            <a:endParaRPr lang="en-US"/>
          </a:p>
        </p:txBody>
      </p:sp>
      <p:sp>
        <p:nvSpPr>
          <p:cNvPr id="1431558" name="Rectangle 6"/>
          <p:cNvSpPr>
            <a:spLocks noChangeArrowheads="1"/>
          </p:cNvSpPr>
          <p:nvPr/>
        </p:nvSpPr>
        <p:spPr bwMode="auto">
          <a:xfrm>
            <a:off x="0" y="2945391"/>
            <a:ext cx="165783" cy="35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endParaRPr lang="en-US"/>
          </a:p>
        </p:txBody>
      </p:sp>
      <p:graphicFrame>
        <p:nvGraphicFramePr>
          <p:cNvPr id="1431561" name="Object 9"/>
          <p:cNvGraphicFramePr>
            <a:graphicFrameLocks noChangeAspect="1"/>
          </p:cNvGraphicFramePr>
          <p:nvPr/>
        </p:nvGraphicFramePr>
        <p:xfrm>
          <a:off x="1108363" y="1385608"/>
          <a:ext cx="4918364" cy="523875"/>
        </p:xfrm>
        <a:graphic>
          <a:graphicData uri="http://schemas.openxmlformats.org/presentationml/2006/ole">
            <p:oleObj spid="_x0000_s384002" name="Equation" r:id="rId4" imgW="4051300" imgH="457200" progId="Equation.3">
              <p:embed/>
            </p:oleObj>
          </a:graphicData>
        </a:graphic>
      </p:graphicFrame>
      <p:sp>
        <p:nvSpPr>
          <p:cNvPr id="1431562" name="Text Box 10"/>
          <p:cNvSpPr txBox="1">
            <a:spLocks noChangeArrowheads="1"/>
          </p:cNvSpPr>
          <p:nvPr/>
        </p:nvSpPr>
        <p:spPr bwMode="auto">
          <a:xfrm>
            <a:off x="1731818" y="1385607"/>
            <a:ext cx="891880" cy="29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>
            <a:spAutoFit/>
          </a:bodyPr>
          <a:lstStyle/>
          <a:p>
            <a:pPr defTabSz="914608"/>
            <a:r>
              <a:rPr lang="en-US" sz="1400" dirty="0">
                <a:solidFill>
                  <a:srgbClr val="FF3300"/>
                </a:solidFill>
              </a:rPr>
              <a:t>electrons</a:t>
            </a:r>
          </a:p>
        </p:txBody>
      </p:sp>
      <p:sp>
        <p:nvSpPr>
          <p:cNvPr id="1431563" name="Text Box 11"/>
          <p:cNvSpPr txBox="1">
            <a:spLocks noChangeArrowheads="1"/>
          </p:cNvSpPr>
          <p:nvPr/>
        </p:nvSpPr>
        <p:spPr bwMode="auto">
          <a:xfrm>
            <a:off x="3740728" y="1385607"/>
            <a:ext cx="494335" cy="29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>
            <a:spAutoFit/>
          </a:bodyPr>
          <a:lstStyle/>
          <a:p>
            <a:pPr defTabSz="914608"/>
            <a:r>
              <a:rPr lang="en-US" sz="1400" dirty="0">
                <a:solidFill>
                  <a:srgbClr val="FF3300"/>
                </a:solidFill>
              </a:rPr>
              <a:t>ions</a:t>
            </a:r>
          </a:p>
        </p:txBody>
      </p:sp>
      <p:sp>
        <p:nvSpPr>
          <p:cNvPr id="1431564" name="Text Box 12"/>
          <p:cNvSpPr txBox="1">
            <a:spLocks noChangeArrowheads="1"/>
          </p:cNvSpPr>
          <p:nvPr/>
        </p:nvSpPr>
        <p:spPr bwMode="auto">
          <a:xfrm>
            <a:off x="5056909" y="1424828"/>
            <a:ext cx="802111" cy="29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>
            <a:spAutoFit/>
          </a:bodyPr>
          <a:lstStyle/>
          <a:p>
            <a:pPr defTabSz="914608"/>
            <a:r>
              <a:rPr lang="en-US" sz="1400" dirty="0">
                <a:solidFill>
                  <a:srgbClr val="FF3300"/>
                </a:solidFill>
              </a:rPr>
              <a:t>photons</a:t>
            </a:r>
          </a:p>
        </p:txBody>
      </p:sp>
      <p:sp>
        <p:nvSpPr>
          <p:cNvPr id="1431565" name="Text Box 13"/>
          <p:cNvSpPr txBox="1">
            <a:spLocks noChangeArrowheads="1"/>
          </p:cNvSpPr>
          <p:nvPr/>
        </p:nvSpPr>
        <p:spPr bwMode="auto">
          <a:xfrm>
            <a:off x="346363" y="914960"/>
            <a:ext cx="8116455" cy="430875"/>
          </a:xfrm>
          <a:prstGeom prst="rect">
            <a:avLst/>
          </a:prstGeom>
          <a:solidFill>
            <a:srgbClr val="FFFF99">
              <a:alpha val="1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just" defTabSz="914608">
              <a:spcBef>
                <a:spcPct val="50000"/>
              </a:spcBef>
            </a:pPr>
            <a:r>
              <a:rPr lang="en-US" sz="2200" dirty="0">
                <a:solidFill>
                  <a:schemeClr val="hlink"/>
                </a:solidFill>
              </a:rPr>
              <a:t>For energy independent flux densities</a:t>
            </a:r>
          </a:p>
        </p:txBody>
      </p:sp>
      <p:sp>
        <p:nvSpPr>
          <p:cNvPr id="1431567" name="Rectangle 15"/>
          <p:cNvSpPr>
            <a:spLocks noChangeArrowheads="1"/>
          </p:cNvSpPr>
          <p:nvPr/>
        </p:nvSpPr>
        <p:spPr bwMode="auto">
          <a:xfrm>
            <a:off x="0" y="2894965"/>
            <a:ext cx="165783" cy="35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endParaRPr lang="en-US"/>
          </a:p>
        </p:txBody>
      </p:sp>
      <p:graphicFrame>
        <p:nvGraphicFramePr>
          <p:cNvPr id="1431566" name="Object 14"/>
          <p:cNvGraphicFramePr>
            <a:graphicFrameLocks noChangeAspect="1"/>
          </p:cNvGraphicFramePr>
          <p:nvPr/>
        </p:nvGraphicFramePr>
        <p:xfrm>
          <a:off x="69273" y="2730313"/>
          <a:ext cx="9074727" cy="509868"/>
        </p:xfrm>
        <a:graphic>
          <a:graphicData uri="http://schemas.openxmlformats.org/presentationml/2006/ole">
            <p:oleObj spid="_x0000_s384003" name="Equation" r:id="rId5" imgW="10261600" imgH="584200" progId="Equation.3">
              <p:embed/>
            </p:oleObj>
          </a:graphicData>
        </a:graphic>
      </p:graphicFrame>
      <p:sp>
        <p:nvSpPr>
          <p:cNvPr id="1431568" name="Text Box 16"/>
          <p:cNvSpPr txBox="1">
            <a:spLocks noChangeArrowheads="1"/>
          </p:cNvSpPr>
          <p:nvPr/>
        </p:nvSpPr>
        <p:spPr bwMode="auto">
          <a:xfrm>
            <a:off x="734580" y="3966883"/>
            <a:ext cx="7674841" cy="1923591"/>
          </a:xfrm>
          <a:prstGeom prst="rect">
            <a:avLst/>
          </a:prstGeom>
          <a:solidFill>
            <a:srgbClr val="FFFF99">
              <a:alpha val="1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just" defTabSz="914608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>
                <a:solidFill>
                  <a:schemeClr val="accent2"/>
                </a:solidFill>
              </a:rPr>
              <a:t> Determines net charge</a:t>
            </a:r>
          </a:p>
          <a:p>
            <a:pPr algn="just" defTabSz="914608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>
                <a:solidFill>
                  <a:schemeClr val="accent2"/>
                </a:solidFill>
              </a:rPr>
              <a:t> Separates environment and materials effects (mostly)</a:t>
            </a:r>
          </a:p>
          <a:p>
            <a:pPr algn="just" defTabSz="914608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>
                <a:solidFill>
                  <a:schemeClr val="accent2"/>
                </a:solidFill>
              </a:rPr>
              <a:t> Positive charging terms ranked in importance:</a:t>
            </a:r>
          </a:p>
          <a:p>
            <a:pPr marL="457304" lvl="1" algn="just" defTabSz="914608">
              <a:spcBef>
                <a:spcPct val="50000"/>
              </a:spcBef>
              <a:buFontTx/>
              <a:buChar char="•"/>
            </a:pPr>
            <a:r>
              <a:rPr lang="en-US" sz="1400" dirty="0"/>
              <a:t> Ion effect usually small</a:t>
            </a:r>
          </a:p>
          <a:p>
            <a:pPr marL="457304" lvl="1" algn="just" defTabSz="914608">
              <a:spcBef>
                <a:spcPct val="50000"/>
              </a:spcBef>
              <a:buFontTx/>
              <a:buChar char="•"/>
            </a:pPr>
            <a:r>
              <a:rPr lang="en-US" sz="1400" dirty="0"/>
              <a:t> Photon effect often dominates in sunlight</a:t>
            </a:r>
          </a:p>
          <a:p>
            <a:pPr marL="457304" lvl="1" algn="just" defTabSz="914608">
              <a:spcBef>
                <a:spcPct val="50000"/>
              </a:spcBef>
              <a:buFontTx/>
              <a:buChar char="•"/>
            </a:pPr>
            <a:r>
              <a:rPr lang="en-US" sz="1400" dirty="0"/>
              <a:t> In eclipse, driven by </a:t>
            </a:r>
            <a:r>
              <a:rPr lang="el-GR" sz="1400" dirty="0">
                <a:cs typeface="Arial" pitchFamily="34" charset="0"/>
              </a:rPr>
              <a:t>δ</a:t>
            </a:r>
            <a:r>
              <a:rPr lang="en-US" sz="1400" dirty="0">
                <a:cs typeface="Arial" pitchFamily="34" charset="0"/>
              </a:rPr>
              <a:t>+</a:t>
            </a:r>
            <a:r>
              <a:rPr lang="el-GR" sz="1400" dirty="0">
                <a:cs typeface="Arial" pitchFamily="34" charset="0"/>
              </a:rPr>
              <a:t>η</a:t>
            </a:r>
            <a:r>
              <a:rPr lang="en-US" sz="1400" dirty="0"/>
              <a:t>  </a:t>
            </a:r>
          </a:p>
        </p:txBody>
      </p:sp>
      <p:sp>
        <p:nvSpPr>
          <p:cNvPr id="1431569" name="Text Box 17"/>
          <p:cNvSpPr txBox="1">
            <a:spLocks noChangeArrowheads="1"/>
          </p:cNvSpPr>
          <p:nvPr/>
        </p:nvSpPr>
        <p:spPr bwMode="auto">
          <a:xfrm>
            <a:off x="59171" y="3200960"/>
            <a:ext cx="1130726" cy="29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>
            <a:spAutoFit/>
          </a:bodyPr>
          <a:lstStyle/>
          <a:p>
            <a:pPr defTabSz="914608"/>
            <a:r>
              <a:rPr lang="en-US" sz="1400" dirty="0">
                <a:solidFill>
                  <a:srgbClr val="FF3300"/>
                </a:solidFill>
              </a:rPr>
              <a:t>electrons in </a:t>
            </a:r>
          </a:p>
        </p:txBody>
      </p:sp>
      <p:sp>
        <p:nvSpPr>
          <p:cNvPr id="1431570" name="Text Box 18"/>
          <p:cNvSpPr txBox="1">
            <a:spLocks noChangeArrowheads="1"/>
          </p:cNvSpPr>
          <p:nvPr/>
        </p:nvSpPr>
        <p:spPr bwMode="auto">
          <a:xfrm>
            <a:off x="4779818" y="3172945"/>
            <a:ext cx="683489" cy="29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>
            <a:spAutoFit/>
          </a:bodyPr>
          <a:lstStyle/>
          <a:p>
            <a:pPr defTabSz="914608"/>
            <a:r>
              <a:rPr lang="en-US" sz="1400" dirty="0">
                <a:solidFill>
                  <a:srgbClr val="FF3300"/>
                </a:solidFill>
              </a:rPr>
              <a:t>ions in</a:t>
            </a:r>
          </a:p>
        </p:txBody>
      </p:sp>
      <p:sp>
        <p:nvSpPr>
          <p:cNvPr id="1431571" name="Text Box 19"/>
          <p:cNvSpPr txBox="1">
            <a:spLocks noChangeArrowheads="1"/>
          </p:cNvSpPr>
          <p:nvPr/>
        </p:nvSpPr>
        <p:spPr bwMode="auto">
          <a:xfrm>
            <a:off x="7273637" y="3172945"/>
            <a:ext cx="991266" cy="29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>
            <a:spAutoFit/>
          </a:bodyPr>
          <a:lstStyle/>
          <a:p>
            <a:pPr defTabSz="914608"/>
            <a:r>
              <a:rPr lang="en-US" sz="1400" dirty="0">
                <a:solidFill>
                  <a:srgbClr val="FF3300"/>
                </a:solidFill>
              </a:rPr>
              <a:t>photons in</a:t>
            </a:r>
          </a:p>
        </p:txBody>
      </p:sp>
      <p:sp>
        <p:nvSpPr>
          <p:cNvPr id="1431572" name="Text Box 20"/>
          <p:cNvSpPr txBox="1">
            <a:spLocks noChangeArrowheads="1"/>
          </p:cNvSpPr>
          <p:nvPr/>
        </p:nvSpPr>
        <p:spPr bwMode="auto">
          <a:xfrm>
            <a:off x="1870364" y="3200960"/>
            <a:ext cx="1239731" cy="29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>
            <a:spAutoFit/>
          </a:bodyPr>
          <a:lstStyle/>
          <a:p>
            <a:pPr defTabSz="914608"/>
            <a:r>
              <a:rPr lang="en-US" sz="1400" dirty="0">
                <a:solidFill>
                  <a:srgbClr val="FF3300"/>
                </a:solidFill>
              </a:rPr>
              <a:t>electrons out </a:t>
            </a:r>
          </a:p>
        </p:txBody>
      </p:sp>
    </p:spTree>
    <p:extLst>
      <p:ext uri="{BB962C8B-B14F-4D97-AF65-F5344CB8AC3E}">
        <p14:creationId xmlns="" xmlns:p14="http://schemas.microsoft.com/office/powerpoint/2010/main" val="69687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53430" y="3124200"/>
            <a:ext cx="8839200" cy="1905000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152400" y="990600"/>
            <a:ext cx="8839200" cy="1981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274638" y="922337"/>
          <a:ext cx="8488362" cy="5935663"/>
        </p:xfrm>
        <a:graphic>
          <a:graphicData uri="http://schemas.openxmlformats.org/presentationml/2006/ole">
            <p:oleObj spid="_x0000_s385026" name="Document" r:id="rId4" imgW="9125014" imgH="6387625" progId="Word.Document.12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71600" y="1143000"/>
            <a:ext cx="141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Dark Current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990600"/>
            <a:ext cx="443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AC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3714" y="1033046"/>
            <a:ext cx="131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Polarization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1033046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Diffusion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2438400"/>
            <a:ext cx="1216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Pre-Transit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8894" y="2438400"/>
            <a:ext cx="1494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Persistent RIC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2438400"/>
            <a:ext cx="1310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Post-Transit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71784" y="2436420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RIC Rise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stCxn id="4" idx="3"/>
          </p:cNvCxnSpPr>
          <p:nvPr/>
        </p:nvCxnSpPr>
        <p:spPr>
          <a:xfrm>
            <a:off x="2784294" y="1327666"/>
            <a:ext cx="416106" cy="19633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52800" y="1219200"/>
            <a:ext cx="416106" cy="19633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1"/>
          </p:cNvCxnSpPr>
          <p:nvPr/>
        </p:nvCxnSpPr>
        <p:spPr>
          <a:xfrm flipH="1">
            <a:off x="4530906" y="1217712"/>
            <a:ext cx="522808" cy="12162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867400" y="1219200"/>
            <a:ext cx="685800" cy="2286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1"/>
          </p:cNvCxnSpPr>
          <p:nvPr/>
        </p:nvCxnSpPr>
        <p:spPr>
          <a:xfrm flipH="1" flipV="1">
            <a:off x="1752600" y="2286000"/>
            <a:ext cx="76200" cy="33706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1"/>
          </p:cNvCxnSpPr>
          <p:nvPr/>
        </p:nvCxnSpPr>
        <p:spPr>
          <a:xfrm flipH="1" flipV="1">
            <a:off x="3048000" y="2286000"/>
            <a:ext cx="228600" cy="33706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1"/>
          </p:cNvCxnSpPr>
          <p:nvPr/>
        </p:nvCxnSpPr>
        <p:spPr>
          <a:xfrm flipH="1" flipV="1">
            <a:off x="6934200" y="2362200"/>
            <a:ext cx="554694" cy="26086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1"/>
          </p:cNvCxnSpPr>
          <p:nvPr/>
        </p:nvCxnSpPr>
        <p:spPr>
          <a:xfrm flipH="1" flipV="1">
            <a:off x="5257800" y="2209800"/>
            <a:ext cx="413984" cy="4112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6" idx="1"/>
          </p:cNvCxnSpPr>
          <p:nvPr/>
        </p:nvCxnSpPr>
        <p:spPr>
          <a:xfrm flipH="1" flipV="1">
            <a:off x="4191000" y="2209800"/>
            <a:ext cx="645748" cy="41326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36748" y="2438400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RIC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362200" y="228600"/>
            <a:ext cx="37945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u="sng" dirty="0"/>
              <a:t>Conductivity </a:t>
            </a:r>
            <a:r>
              <a:rPr lang="en-US" sz="2800" b="1" u="sng" dirty="0" err="1"/>
              <a:t>vs</a:t>
            </a:r>
            <a:r>
              <a:rPr lang="en-US" sz="2800" b="1" u="sng" dirty="0"/>
              <a:t> </a:t>
            </a:r>
            <a:r>
              <a:rPr lang="en-US" sz="2800" b="1" u="sng" dirty="0" smtClean="0"/>
              <a:t>Time</a:t>
            </a:r>
            <a:endParaRPr lang="en-US" sz="2800" baseline="-25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X 2710 Template">
  <a:themeElements>
    <a:clrScheme name="PHYX 2710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YX 2710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HYX 2710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X 2710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X 2710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X 2710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X 2710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X 2710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X 2710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X 2710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X 2710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X 2710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X 2710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X 2710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6748</TotalTime>
  <Words>330</Words>
  <Application>Microsoft Office PowerPoint</Application>
  <PresentationFormat>On-screen Show (4:3)</PresentationFormat>
  <Paragraphs>85</Paragraphs>
  <Slides>11</Slides>
  <Notes>11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PHYX 2710 Template</vt:lpstr>
      <vt:lpstr>Microsoft Word 97 - 2003 Document</vt:lpstr>
      <vt:lpstr>Document</vt:lpstr>
      <vt:lpstr>Equation</vt:lpstr>
      <vt:lpstr>Intermediate Lab  PHYS 3870</vt:lpstr>
      <vt:lpstr>Slide 2</vt:lpstr>
      <vt:lpstr>Slide 3</vt:lpstr>
      <vt:lpstr>Slide 4</vt:lpstr>
      <vt:lpstr>Slide 5</vt:lpstr>
      <vt:lpstr>Slide 6</vt:lpstr>
      <vt:lpstr>Slide 7</vt:lpstr>
      <vt:lpstr>Extension to Flux Energy Distributions</vt:lpstr>
      <vt:lpstr>Slide 9</vt:lpstr>
      <vt:lpstr>Slide 10</vt:lpstr>
      <vt:lpstr>Testing a Model?</vt:lpstr>
    </vt:vector>
  </TitlesOfParts>
  <Company>Physics Department Utah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Modern Physics  PHYX 2710</dc:title>
  <dc:creator>JR Dennison</dc:creator>
  <cp:lastModifiedBy>JR Dennison</cp:lastModifiedBy>
  <cp:revision>45</cp:revision>
  <dcterms:created xsi:type="dcterms:W3CDTF">2004-08-23T18:11:05Z</dcterms:created>
  <dcterms:modified xsi:type="dcterms:W3CDTF">2015-11-23T17:05:50Z</dcterms:modified>
</cp:coreProperties>
</file>