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0"/>
  </p:notesMasterIdLst>
  <p:handoutMasterIdLst>
    <p:handoutMasterId r:id="rId41"/>
  </p:handoutMasterIdLst>
  <p:sldIdLst>
    <p:sldId id="256" r:id="rId2"/>
    <p:sldId id="487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462" r:id="rId23"/>
    <p:sldId id="465" r:id="rId24"/>
    <p:sldId id="466" r:id="rId25"/>
    <p:sldId id="509" r:id="rId26"/>
    <p:sldId id="510" r:id="rId27"/>
    <p:sldId id="511" r:id="rId28"/>
    <p:sldId id="512" r:id="rId29"/>
    <p:sldId id="340" r:id="rId30"/>
    <p:sldId id="507" r:id="rId31"/>
    <p:sldId id="508" r:id="rId32"/>
    <p:sldId id="456" r:id="rId33"/>
    <p:sldId id="486" r:id="rId34"/>
    <p:sldId id="459" r:id="rId35"/>
    <p:sldId id="475" r:id="rId36"/>
    <p:sldId id="476" r:id="rId37"/>
    <p:sldId id="477" r:id="rId38"/>
    <p:sldId id="478" r:id="rId39"/>
  </p:sldIdLst>
  <p:sldSz cx="9144000" cy="6858000" type="screen4x3"/>
  <p:notesSz cx="9383713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6600"/>
    <a:srgbClr val="FF7C80"/>
    <a:srgbClr val="FF33CC"/>
    <a:srgbClr val="FF0000"/>
    <a:srgbClr val="0066FF"/>
    <a:srgbClr val="0A5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807" autoAdjust="0"/>
  </p:normalViewPr>
  <p:slideViewPr>
    <p:cSldViewPr>
      <p:cViewPr varScale="1">
        <p:scale>
          <a:sx n="110" d="100"/>
          <a:sy n="110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1C8B2689-8071-428A-817D-405AD5B0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30225"/>
            <a:ext cx="3540125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3362325"/>
            <a:ext cx="75072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261FC3B8-3BA2-4728-9599-D6A3A5D2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CE87-DD07-4F0F-98A5-9924F8B5BE88}" type="slidenum">
              <a:rPr lang="en-US"/>
              <a:pPr/>
              <a:t>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B76E4-85E2-46F6-92FA-2CB07517359F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91D66-84DD-463C-A1EE-3E12736EF641}" type="slidenum">
              <a:rPr lang="en-US"/>
              <a:pPr/>
              <a:t>11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2C3EF-7679-4E67-BE6F-56FD951F96ED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26D66-8B50-4244-BFCA-6384160909C1}" type="slidenum">
              <a:rPr lang="en-US"/>
              <a:pPr/>
              <a:t>13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EAE8A-A2D4-4DEE-848E-4FB615590695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5E4AE-213A-4492-92A5-3C3E2ACEB86E}" type="slidenum">
              <a:rPr lang="en-US"/>
              <a:pPr/>
              <a:t>15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C4DCC-954B-4C25-942C-202CF16FA6C0}" type="slidenum">
              <a:rPr lang="en-US"/>
              <a:pPr/>
              <a:t>16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D62C-2EB8-4969-B3A8-7A552AB3AFF1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D62C-2EB8-4969-B3A8-7A552AB3AFF1}" type="slidenum">
              <a:rPr lang="en-US"/>
              <a:pPr/>
              <a:t>18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39717-8C87-415C-903A-31475A4601ED}" type="slidenum">
              <a:rPr lang="en-US"/>
              <a:pPr/>
              <a:t>21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E7865-F724-4B14-9A40-90D7A3D733EB}" type="slidenum">
              <a:rPr lang="en-US"/>
              <a:pPr/>
              <a:t>22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39717-8C87-415C-903A-31475A4601ED}" type="slidenum">
              <a:rPr lang="en-US"/>
              <a:pPr/>
              <a:t>29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BC0E8-B097-4336-9019-819A98FA452E}" type="slidenum">
              <a:rPr lang="en-US"/>
              <a:pPr/>
              <a:t>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2996D-6315-4535-BB4C-35DCD80B1F50}" type="slidenum">
              <a:rPr lang="en-US"/>
              <a:pPr/>
              <a:t>32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2996D-6315-4535-BB4C-35DCD80B1F50}" type="slidenum">
              <a:rPr lang="en-US"/>
              <a:pPr/>
              <a:t>33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520F-5B84-41F5-BD5C-64D9EB42D7BB}" type="slidenum">
              <a:rPr lang="en-US"/>
              <a:pPr/>
              <a:t>34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F661A-0D41-4FDB-97B1-01A8D9A02953}" type="slidenum">
              <a:rPr lang="en-US"/>
              <a:pPr/>
              <a:t>35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F661A-0D41-4FDB-97B1-01A8D9A02953}" type="slidenum">
              <a:rPr lang="en-US"/>
              <a:pPr/>
              <a:t>36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37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38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2E4B0-D228-4D00-8612-C75FC833C370}" type="slidenum">
              <a:rPr lang="en-US"/>
              <a:pPr/>
              <a:t>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4CB10-2C35-4E47-8C04-F2E6A4D817AB}" type="slidenum">
              <a:rPr lang="en-US"/>
              <a:pPr/>
              <a:t>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CD082-E260-46BD-9670-99FFE8DA23C2}" type="slidenum">
              <a:rPr lang="en-US"/>
              <a:pPr/>
              <a:t>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DDD7-9709-432E-A425-6AACE093A5DB}" type="slidenum">
              <a:rPr lang="en-US"/>
              <a:pPr/>
              <a:t>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2DFB0-A7F5-4C13-A2B1-D572C4423794}" type="slidenum">
              <a:rPr lang="en-US"/>
              <a:pPr/>
              <a:t>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3E7D-8516-4152-A741-8E1189DD0014}" type="slidenum">
              <a:rPr lang="en-US"/>
              <a:pPr/>
              <a:t>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05200" y="6400800"/>
            <a:ext cx="29718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aseline="-25000" dirty="0" smtClean="0">
                <a:solidFill>
                  <a:schemeClr val="bg1"/>
                </a:solidFill>
              </a:rPr>
              <a:t>NON-LINEAR REGRESSION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6" name="Picture 16" descr="USU 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F0679E40-323C-469C-BE81-0B5FD3769970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 dirty="0">
                <a:solidFill>
                  <a:schemeClr val="bg1"/>
                </a:solidFill>
              </a:rPr>
              <a:t>Lecture  </a:t>
            </a:r>
            <a:r>
              <a:rPr lang="en-US" baseline="-25000" dirty="0" smtClean="0">
                <a:solidFill>
                  <a:schemeClr val="bg1"/>
                </a:solidFill>
              </a:rPr>
              <a:t>6   </a:t>
            </a:r>
            <a:r>
              <a:rPr lang="en-US" baseline="-25000" dirty="0">
                <a:solidFill>
                  <a:schemeClr val="bg1"/>
                </a:solidFill>
              </a:rPr>
              <a:t>Slide  </a:t>
            </a:r>
            <a:fld id="{C3E8E897-1EBA-455B-A023-6411CA98D7CD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151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2011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Document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Word_Document9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Office_Word_Document12.docx"/><Relationship Id="rId5" Type="http://schemas.openxmlformats.org/officeDocument/2006/relationships/package" Target="../embeddings/Microsoft_Office_Word_Document11.docx"/><Relationship Id="rId4" Type="http://schemas.openxmlformats.org/officeDocument/2006/relationships/package" Target="../embeddings/Microsoft_Office_Word_Document1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Document1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0.xml"/><Relationship Id="rId7" Type="http://schemas.openxmlformats.org/officeDocument/2006/relationships/package" Target="../embeddings/Microsoft_Office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png"/><Relationship Id="rId5" Type="http://schemas.openxmlformats.org/officeDocument/2006/relationships/package" Target="../embeddings/Microsoft_Office_Word_Document15.docx"/><Relationship Id="rId4" Type="http://schemas.openxmlformats.org/officeDocument/2006/relationships/package" Target="../embeddings/Microsoft_Office_Word_Document14.docx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package" Target="../embeddings/Microsoft_Office_Word_Document17.docx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package" Target="../embeddings/Microsoft_Office_Word_Document18.docx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Office_Word_Document19.docx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Microsoft_Office_Word_Document20.docx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package" Target="../embeddings/Microsoft_Office_Word_Document21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e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emf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2.docx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3.docx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4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7086600" cy="175260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</a:rPr>
              <a:t>Lecture 5</a:t>
            </a:r>
          </a:p>
          <a:p>
            <a:pPr eaLnBrk="1" hangingPunct="1"/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Comparing Data and Models—</a:t>
            </a:r>
            <a:r>
              <a:rPr lang="en-US" sz="3600" b="1" dirty="0" smtClean="0">
                <a:solidFill>
                  <a:srgbClr val="C00000"/>
                </a:solidFill>
              </a:rPr>
              <a:t>Quantitatively</a:t>
            </a:r>
          </a:p>
          <a:p>
            <a:pPr eaLnBrk="1" hangingPunct="1"/>
            <a:endParaRPr lang="en-US" sz="1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Non-linear Regression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5486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9, 12</a:t>
            </a:r>
          </a:p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Also refer to “Glossary of Important Terms in Error Analysis”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Specific Rules for Error Propogation</a:t>
            </a: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858838" y="1322388"/>
          <a:ext cx="7888287" cy="4637087"/>
        </p:xfrm>
        <a:graphic>
          <a:graphicData uri="http://schemas.openxmlformats.org/presentationml/2006/ole">
            <p:oleObj spid="_x0000_s334850" name="Document" r:id="rId4" imgW="7948161" imgH="466706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Error Propagation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609600" y="1447800"/>
          <a:ext cx="7342188" cy="2633663"/>
        </p:xfrm>
        <a:graphic>
          <a:graphicData uri="http://schemas.openxmlformats.org/presentationml/2006/ole">
            <p:oleObj spid="_x0000_s335874" name="Document" r:id="rId4" imgW="7473009" imgH="26620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Multiple Variables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685800" y="762000"/>
          <a:ext cx="8077200" cy="5269479"/>
        </p:xfrm>
        <a:graphic>
          <a:graphicData uri="http://schemas.openxmlformats.org/presentationml/2006/ole">
            <p:oleObj spid="_x0000_s336898" name="Document" r:id="rId4" imgW="7895887" imgH="66118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4812268"/>
            <a:ext cx="6801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Error for a function of </a:t>
            </a:r>
            <a:r>
              <a:rPr lang="en-US" b="1" u="sng" dirty="0">
                <a:solidFill>
                  <a:srgbClr val="C00000"/>
                </a:solidFill>
              </a:rPr>
              <a:t>Two </a:t>
            </a:r>
            <a:r>
              <a:rPr lang="en-US" b="1" u="sng" dirty="0" smtClean="0">
                <a:solidFill>
                  <a:srgbClr val="C00000"/>
                </a:solidFill>
              </a:rPr>
              <a:t>Variables: Addition in </a:t>
            </a:r>
            <a:r>
              <a:rPr lang="en-US" b="1" u="sng" dirty="0" err="1" smtClean="0">
                <a:solidFill>
                  <a:srgbClr val="C00000"/>
                </a:solidFill>
              </a:rPr>
              <a:t>Quadrature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42933" y="1828800"/>
            <a:ext cx="8077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Consider the arbitrary derived quantity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q(</a:t>
            </a:r>
            <a:r>
              <a:rPr lang="en-US" b="1" dirty="0" err="1" smtClean="0">
                <a:solidFill>
                  <a:srgbClr val="002060"/>
                </a:solidFill>
              </a:rPr>
              <a:t>x,y</a:t>
            </a:r>
            <a:r>
              <a:rPr lang="en-US" b="1" dirty="0" smtClean="0">
                <a:solidFill>
                  <a:srgbClr val="002060"/>
                </a:solidFill>
              </a:rPr>
              <a:t>) of two independent random variables x and y.</a:t>
            </a:r>
          </a:p>
          <a:p>
            <a:endParaRPr lang="en-US" sz="105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Expand q(</a:t>
            </a:r>
            <a:r>
              <a:rPr lang="en-US" b="1" dirty="0" err="1" smtClean="0">
                <a:solidFill>
                  <a:srgbClr val="002060"/>
                </a:solidFill>
              </a:rPr>
              <a:t>x,y</a:t>
            </a:r>
            <a:r>
              <a:rPr lang="en-US" b="1" dirty="0" smtClean="0">
                <a:solidFill>
                  <a:srgbClr val="002060"/>
                </a:solidFill>
              </a:rPr>
              <a:t>) in a Taylor series about the expected values of x and y (i.e., at points near X and Y).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1524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Error Propagation:  General Case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000133" y="3576638"/>
          <a:ext cx="6319837" cy="995362"/>
        </p:xfrm>
        <a:graphic>
          <a:graphicData uri="http://schemas.openxmlformats.org/presentationml/2006/ole">
            <p:oleObj spid="_x0000_s337922" name="Document" r:id="rId4" imgW="6404097" imgH="1010484" progId="Word.Document.12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2981333" y="3429000"/>
            <a:ext cx="304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09933" y="32004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Fixed, shifts peak of distribution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14733" y="3581400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743333" y="44312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Fixed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429133" y="3505200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57733" y="4431268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Distribution centered at X with width </a:t>
            </a:r>
            <a:r>
              <a:rPr lang="el-GR" b="1" dirty="0" smtClean="0">
                <a:solidFill>
                  <a:srgbClr val="C00000"/>
                </a:solidFill>
              </a:rPr>
              <a:t>σ</a:t>
            </a:r>
            <a:r>
              <a:rPr lang="en-US" b="1" baseline="-25000" dirty="0" smtClean="0">
                <a:solidFill>
                  <a:srgbClr val="C00000"/>
                </a:solidFill>
              </a:rPr>
              <a:t>X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1147763" y="5274231"/>
          <a:ext cx="6261100" cy="1044575"/>
        </p:xfrm>
        <a:graphic>
          <a:graphicData uri="http://schemas.openxmlformats.org/presentationml/2006/ole">
            <p:oleObj spid="_x0000_s337923" name="Document" r:id="rId5" imgW="6404097" imgH="1072718" progId="Word.Document.12">
              <p:embed/>
            </p:oleObj>
          </a:graphicData>
        </a:graphic>
      </p:graphicFrame>
      <p:graphicFrame>
        <p:nvGraphicFramePr>
          <p:cNvPr id="300036" name="Object 3"/>
          <p:cNvGraphicFramePr>
            <a:graphicFrameLocks noChangeAspect="1"/>
          </p:cNvGraphicFramePr>
          <p:nvPr/>
        </p:nvGraphicFramePr>
        <p:xfrm>
          <a:off x="609600" y="609600"/>
          <a:ext cx="7594600" cy="1325563"/>
        </p:xfrm>
        <a:graphic>
          <a:graphicData uri="http://schemas.openxmlformats.org/presentationml/2006/ole">
            <p:oleObj spid="_x0000_s337924" name="Document" r:id="rId6" imgW="7618655" imgH="13338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Independent (Random) Uncertaities and Gaussian Distributions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69988" y="1755775"/>
          <a:ext cx="7151687" cy="3365500"/>
        </p:xfrm>
        <a:graphic>
          <a:graphicData uri="http://schemas.openxmlformats.org/presentationml/2006/ole">
            <p:oleObj spid="_x0000_s338946" name="Document" r:id="rId4" imgW="7160807" imgH="337423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455687" y="2402935"/>
            <a:ext cx="46783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5946289" y="605308"/>
            <a:ext cx="2705891" cy="16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81400"/>
            <a:ext cx="3962400" cy="25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05000"/>
            <a:ext cx="3810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Gaussian Distribution Function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4533900" y="2476500"/>
            <a:ext cx="3810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3124200" y="2743200"/>
            <a:ext cx="1676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343400" y="1295400"/>
            <a:ext cx="1752600" cy="762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85800" y="1676400"/>
            <a:ext cx="1066800" cy="457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1828800" y="1600200"/>
            <a:ext cx="9144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78025" y="27432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Width of Distribution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(standard deviation)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91440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Center of Distribution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(mean)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14300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Distribution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Function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762000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Independent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Variable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800600" y="4038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u="sng" dirty="0">
                <a:solidFill>
                  <a:schemeClr val="accent2"/>
                </a:solidFill>
              </a:rPr>
              <a:t>Gaussian Distribution Function</a:t>
            </a:r>
          </a:p>
        </p:txBody>
      </p:sp>
      <p:cxnSp>
        <p:nvCxnSpPr>
          <p:cNvPr id="17" name="Straight Arrow Connector 16"/>
          <p:cNvCxnSpPr>
            <a:stCxn id="19" idx="3"/>
          </p:cNvCxnSpPr>
          <p:nvPr/>
        </p:nvCxnSpPr>
        <p:spPr bwMode="auto">
          <a:xfrm flipV="1">
            <a:off x="1771239" y="2286002"/>
            <a:ext cx="1200561" cy="718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1000" y="2743200"/>
            <a:ext cx="139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Normalization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Constant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586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">
            <a:off x="183414" y="2287686"/>
            <a:ext cx="4495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Standard Deviation of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 r="1547"/>
          <a:stretch>
            <a:fillRect/>
          </a:stretch>
        </p:blipFill>
        <p:spPr bwMode="auto">
          <a:xfrm rot="120000">
            <a:off x="4365489" y="2513307"/>
            <a:ext cx="471695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 bwMode="auto">
          <a:xfrm flipV="1">
            <a:off x="2076039" y="3429002"/>
            <a:ext cx="209961" cy="12837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8600" y="4343400"/>
            <a:ext cx="1847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Area under curve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68%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09800"/>
            <a:ext cx="222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5% or ~2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“Significant”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981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1% or ~3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“Highly Significant”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438400"/>
            <a:ext cx="184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“Within errors”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752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5 </a:t>
            </a:r>
            <a:r>
              <a:rPr lang="en-US" sz="1200" b="1" dirty="0" err="1" smtClean="0">
                <a:solidFill>
                  <a:srgbClr val="7030A0"/>
                </a:solidFill>
              </a:rPr>
              <a:t>ppm</a:t>
            </a:r>
            <a:r>
              <a:rPr lang="en-US" sz="1200" b="1" dirty="0" smtClean="0">
                <a:solidFill>
                  <a:srgbClr val="7030A0"/>
                </a:solidFill>
              </a:rPr>
              <a:t> or ~5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“Valid for HEP”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 rot="16200000" flipH="1">
            <a:off x="7924800" y="2057400"/>
            <a:ext cx="838200" cy="533400"/>
          </a:xfrm>
          <a:prstGeom prst="curvedConnector3">
            <a:avLst>
              <a:gd name="adj1" fmla="val 1153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>
            <a:off x="6553200" y="2133600"/>
            <a:ext cx="762000" cy="533400"/>
          </a:xfrm>
          <a:prstGeom prst="curvedConnector3">
            <a:avLst>
              <a:gd name="adj1" fmla="val 101940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>
            <a:off x="5334000" y="2362200"/>
            <a:ext cx="1295400" cy="457200"/>
          </a:xfrm>
          <a:prstGeom prst="curvedConnector3">
            <a:avLst>
              <a:gd name="adj1" fmla="val 99517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>
            <a:off x="5105400" y="2590800"/>
            <a:ext cx="762000" cy="609600"/>
          </a:xfrm>
          <a:prstGeom prst="curvedConnector3">
            <a:avLst>
              <a:gd name="adj1" fmla="val 100149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553200" y="121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See Sec. 10.6: Testing of Hypotheses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38200" y="1143000"/>
            <a:ext cx="8077200" cy="838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14400" y="5181600"/>
            <a:ext cx="8077200" cy="838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Mean of Gaussian Distribution as “Best Estimate”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804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X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46" y="19050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data set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8248" y="2362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randomly distributed with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743200"/>
            <a:ext cx="6510502" cy="504825"/>
          </a:xfrm>
          <a:prstGeom prst="rect">
            <a:avLst/>
          </a:prstGeom>
          <a:noFill/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219200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most likely value of the mean (the best estimate of ẋ), </a:t>
            </a:r>
          </a:p>
          <a:p>
            <a:r>
              <a:rPr lang="en-US" dirty="0" smtClean="0"/>
              <a:t>find X that yields the highest probability for the data set.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7306" y="3200400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combined probability for the full data set is the product</a:t>
            </a:r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733800"/>
            <a:ext cx="7910286" cy="381000"/>
          </a:xfrm>
          <a:prstGeom prst="rect">
            <a:avLst/>
          </a:prstGeom>
          <a:noFill/>
        </p:spPr>
      </p:pic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" y="4267199"/>
            <a:ext cx="8001001" cy="465575"/>
          </a:xfrm>
          <a:prstGeom prst="rect">
            <a:avLst/>
          </a:prstGeom>
          <a:noFill/>
        </p:spPr>
      </p:pic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14400" y="53340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199" y="5257800"/>
            <a:ext cx="1292469" cy="6858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114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34000"/>
            <a:ext cx="1160585" cy="6096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943600" y="53340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410199"/>
            <a:ext cx="1371600" cy="648929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914400" y="5410200"/>
            <a:ext cx="8077200" cy="762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err="1" smtClean="0">
                <a:solidFill>
                  <a:schemeClr val="accent2"/>
                </a:solidFill>
              </a:rPr>
              <a:t>Uncertaity</a:t>
            </a:r>
            <a:r>
              <a:rPr lang="en-US" sz="2400" b="1" u="sng" dirty="0" smtClean="0">
                <a:solidFill>
                  <a:schemeClr val="accent2"/>
                </a:solidFill>
              </a:rPr>
              <a:t> of “Best Estimates” of Gaussian Distribution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804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X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46" y="19050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data set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219200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most likely value of the mean (the best estimate of ẋ), </a:t>
            </a:r>
          </a:p>
          <a:p>
            <a:r>
              <a:rPr lang="en-US" dirty="0" smtClean="0"/>
              <a:t>find X that yields the highest probability for the data set.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235382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combined probability for the full data set is the product</a:t>
            </a:r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294" y="2887226"/>
            <a:ext cx="7910286" cy="381000"/>
          </a:xfrm>
          <a:prstGeom prst="rect">
            <a:avLst/>
          </a:prstGeom>
          <a:noFill/>
        </p:spPr>
      </p:pic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093" y="3420625"/>
            <a:ext cx="8001001" cy="465575"/>
          </a:xfrm>
          <a:prstGeom prst="rect">
            <a:avLst/>
          </a:prstGeom>
          <a:noFill/>
        </p:spPr>
      </p:pic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4343400"/>
            <a:ext cx="1292469" cy="6858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352800" y="4343400"/>
            <a:ext cx="15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</a:p>
          <a:p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X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215" y="4419600"/>
            <a:ext cx="1160585" cy="6096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19800" y="44196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495799"/>
            <a:ext cx="1371600" cy="648929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8200" y="5105400"/>
            <a:ext cx="805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</a:t>
            </a:r>
            <a:r>
              <a:rPr lang="el-GR" b="1" u="sng" dirty="0" smtClean="0">
                <a:solidFill>
                  <a:srgbClr val="7030A0"/>
                </a:solidFill>
              </a:rPr>
              <a:t>σ</a:t>
            </a:r>
            <a:r>
              <a:rPr lang="en-US" b="1" u="sng" dirty="0" smtClean="0">
                <a:solidFill>
                  <a:srgbClr val="C00000"/>
                </a:solidFill>
              </a:rPr>
              <a:t>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5486400"/>
            <a:ext cx="1292469" cy="685800"/>
          </a:xfrm>
          <a:prstGeom prst="rect">
            <a:avLst/>
          </a:prstGeom>
          <a:noFill/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867400" y="54864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Best estimate of </a:t>
            </a:r>
            <a:r>
              <a:rPr lang="el-GR" sz="1400" b="1" dirty="0" smtClean="0">
                <a:solidFill>
                  <a:srgbClr val="7030A0"/>
                </a:solidFill>
              </a:rPr>
              <a:t>σ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52800" y="54102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Solve for derivative </a:t>
            </a:r>
          </a:p>
          <a:p>
            <a:r>
              <a:rPr lang="en-US" sz="1400" b="1" dirty="0" err="1" smtClean="0">
                <a:solidFill>
                  <a:srgbClr val="7030A0"/>
                </a:solidFill>
              </a:rPr>
              <a:t>wrst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l-GR" sz="1400" b="1" u="sng" dirty="0" smtClean="0">
                <a:solidFill>
                  <a:srgbClr val="7030A0"/>
                </a:solidFill>
              </a:rPr>
              <a:t>σ</a:t>
            </a:r>
            <a:r>
              <a:rPr lang="en-US" sz="1400" b="1" u="sng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set to 0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9" y="5410200"/>
            <a:ext cx="2030569" cy="838200"/>
          </a:xfrm>
          <a:prstGeom prst="rect">
            <a:avLst/>
          </a:prstGeom>
          <a:noFill/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5562600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 </a:t>
            </a:r>
          </a:p>
          <a:p>
            <a:r>
              <a:rPr lang="en-US" sz="1400" dirty="0" smtClean="0"/>
              <a:t>Prob. 5.26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How can we properly combine two or more separate independent measurements of the same randomly distributed quantity to determine a best combined value with uncertainty?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Errors in Measurements and Models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 Review of What We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382588" y="600075"/>
          <a:ext cx="8502650" cy="2252663"/>
        </p:xfrm>
        <a:graphic>
          <a:graphicData uri="http://schemas.openxmlformats.org/presentationml/2006/ole">
            <p:oleObj spid="_x0000_s339970" name="Document" r:id="rId4" imgW="5831968" imgH="1538569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828800" y="4191000"/>
            <a:ext cx="5257800" cy="762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547688" y="4038600"/>
          <a:ext cx="7986712" cy="825500"/>
        </p:xfrm>
        <a:graphic>
          <a:graphicData uri="http://schemas.openxmlformats.org/presentationml/2006/ole">
            <p:oleObj spid="_x0000_s339971" name="Document" r:id="rId5" imgW="5494170" imgH="568015" progId="Word.Document.12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05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</a:t>
            </a:r>
            <a:r>
              <a:rPr lang="el-GR" b="1" u="sng" dirty="0" smtClean="0">
                <a:solidFill>
                  <a:srgbClr val="C00000"/>
                </a:solidFill>
              </a:rPr>
              <a:t>χ</a:t>
            </a:r>
            <a:r>
              <a:rPr lang="en-US" b="1" u="sng" dirty="0" smtClean="0">
                <a:solidFill>
                  <a:srgbClr val="C00000"/>
                </a:solidFill>
              </a:rPr>
              <a:t> is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0" y="31242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best estimate of </a:t>
            </a:r>
            <a:r>
              <a:rPr lang="el-GR" sz="1400" b="1" u="sng" dirty="0" smtClean="0">
                <a:solidFill>
                  <a:srgbClr val="C00000"/>
                </a:solidFill>
              </a:rPr>
              <a:t>χ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2800" y="3121223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l-GR" sz="1400" b="1" u="sng" dirty="0" smtClean="0">
                <a:solidFill>
                  <a:srgbClr val="C00000"/>
                </a:solidFill>
              </a:rPr>
              <a:t>χ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505200"/>
            <a:ext cx="2461846" cy="457200"/>
          </a:xfrm>
          <a:prstGeom prst="rect">
            <a:avLst/>
          </a:prstGeom>
          <a:noFill/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Note:  If w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=w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, we recover the standard result </a:t>
            </a:r>
            <a:r>
              <a:rPr lang="en-US" sz="1400" b="1" dirty="0" err="1" smtClean="0">
                <a:solidFill>
                  <a:srgbClr val="C00000"/>
                </a:solidFill>
              </a:rPr>
              <a:t>X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wavg</a:t>
            </a:r>
            <a:r>
              <a:rPr lang="en-US" sz="1400" b="1" dirty="0" smtClean="0">
                <a:solidFill>
                  <a:srgbClr val="C00000"/>
                </a:solidFill>
              </a:rPr>
              <a:t>= (1/2) (x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+x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625475" y="5470525"/>
          <a:ext cx="9721850" cy="854075"/>
        </p:xfrm>
        <a:graphic>
          <a:graphicData uri="http://schemas.openxmlformats.org/presentationml/2006/ole">
            <p:oleObj spid="_x0000_s339972" name="Document" r:id="rId7" imgW="5848731" imgH="519143" progId="Word.Document.12">
              <p:embed/>
            </p:oleObj>
          </a:graphicData>
        </a:graphic>
      </p:graphicFrame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2323253" cy="533400"/>
          </a:xfrm>
          <a:prstGeom prst="rect">
            <a:avLst/>
          </a:prstGeom>
          <a:noFill/>
        </p:spPr>
      </p:pic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106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05200"/>
            <a:ext cx="2362200" cy="50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81400"/>
            <a:ext cx="85344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Comparing Measurements to Linear Models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Summary of Linear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377640" y="5514975"/>
            <a:ext cx="3352800" cy="533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1"/>
            <a:ext cx="6553200" cy="33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76200"/>
            <a:ext cx="8763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 1:  What is the Best Linear Fit (A and B)?</a:t>
            </a:r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3453839" y="4038600"/>
          <a:ext cx="5309161" cy="2133600"/>
        </p:xfrm>
        <a:graphic>
          <a:graphicData uri="http://schemas.openxmlformats.org/presentationml/2006/ole">
            <p:oleObj spid="_x0000_s221186" name="Document" r:id="rId5" imgW="4398646" imgH="1759247" progId="Word.Document.12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3962400"/>
            <a:ext cx="228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Estimate of intercept, A , and slope, B,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for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Linear Regression or Least Squares-Fit for Line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385763" y="606425"/>
          <a:ext cx="8548687" cy="2863850"/>
        </p:xfrm>
        <a:graphic>
          <a:graphicData uri="http://schemas.openxmlformats.org/presentationml/2006/ole">
            <p:oleObj spid="_x0000_s263170" name="Document" r:id="rId4" imgW="5831968" imgH="1951532" progId="Word.Document.12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8964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Estimates of A and B are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05600" y="4343400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A and B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71800" y="4340423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A and B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1524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“Best Estimates” of Linear Fit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648200"/>
            <a:ext cx="2176096" cy="685800"/>
          </a:xfrm>
          <a:prstGeom prst="rect">
            <a:avLst/>
          </a:prstGeom>
          <a:noFill/>
        </p:spPr>
      </p:pic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648200"/>
            <a:ext cx="2848708" cy="685800"/>
          </a:xfrm>
          <a:prstGeom prst="rect">
            <a:avLst/>
          </a:prstGeom>
          <a:noFill/>
        </p:spPr>
      </p:pic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334000"/>
            <a:ext cx="2819400" cy="634670"/>
          </a:xfrm>
          <a:prstGeom prst="rect">
            <a:avLst/>
          </a:prstGeom>
          <a:noFill/>
        </p:spPr>
      </p:pic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800600"/>
            <a:ext cx="1905000" cy="455543"/>
          </a:xfrm>
          <a:prstGeom prst="rect">
            <a:avLst/>
          </a:prstGeom>
          <a:noFill/>
        </p:spPr>
      </p:pic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8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431716"/>
            <a:ext cx="2521527" cy="457200"/>
          </a:xfrm>
          <a:prstGeom prst="rect">
            <a:avLst/>
          </a:prstGeom>
          <a:noFill/>
        </p:spPr>
      </p:pic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600200" y="3962400"/>
            <a:ext cx="6477000" cy="13716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238" y="990600"/>
            <a:ext cx="8964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Estimates of A and B are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7838" y="17526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656238" y="1752600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A and B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22438" y="1749623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A and B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“Best Estimates” of Linear Fit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838" y="2057400"/>
            <a:ext cx="2176096" cy="685800"/>
          </a:xfrm>
          <a:prstGeom prst="rect">
            <a:avLst/>
          </a:prstGeom>
          <a:noFill/>
        </p:spPr>
      </p:pic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838" y="2057400"/>
            <a:ext cx="2848708" cy="685800"/>
          </a:xfrm>
          <a:prstGeom prst="rect">
            <a:avLst/>
          </a:prstGeom>
          <a:noFill/>
        </p:spPr>
      </p:pic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3178" name="Object 10"/>
          <p:cNvGraphicFramePr>
            <a:graphicFrameLocks noChangeAspect="1"/>
          </p:cNvGraphicFramePr>
          <p:nvPr/>
        </p:nvGraphicFramePr>
        <p:xfrm>
          <a:off x="381000" y="3614738"/>
          <a:ext cx="7558087" cy="2633662"/>
        </p:xfrm>
        <a:graphic>
          <a:graphicData uri="http://schemas.openxmlformats.org/presentationml/2006/ole">
            <p:oleObj spid="_x0000_s265220" name="Document" r:id="rId6" imgW="5282911" imgH="1827853" progId="Word.Document.12">
              <p:embed/>
            </p:oleObj>
          </a:graphicData>
        </a:graphic>
      </p:graphicFrame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838" y="2743200"/>
            <a:ext cx="2819400" cy="634670"/>
          </a:xfrm>
          <a:prstGeom prst="rect">
            <a:avLst/>
          </a:prstGeom>
          <a:noFill/>
        </p:spPr>
      </p:pic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6238" y="2209800"/>
            <a:ext cx="1905000" cy="455543"/>
          </a:xfrm>
          <a:prstGeom prst="rect">
            <a:avLst/>
          </a:prstGeom>
          <a:noFill/>
        </p:spPr>
      </p:pic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8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3838" y="2840916"/>
            <a:ext cx="2521527" cy="457200"/>
          </a:xfrm>
          <a:prstGeom prst="rect">
            <a:avLst/>
          </a:prstGeom>
          <a:noFill/>
        </p:spPr>
      </p:pic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Correlation Coefficient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6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143000"/>
            <a:ext cx="1295401" cy="372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Combining the Schwartz inequality</a:t>
            </a:r>
          </a:p>
        </p:txBody>
      </p:sp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4641112" cy="68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752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With the definition of the covariance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276600"/>
            <a:ext cx="2184888" cy="6000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9600" y="3429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With a limiting value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590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uncertainty in a function q(</a:t>
            </a:r>
            <a:r>
              <a:rPr lang="en-US" sz="1400" b="1" dirty="0" err="1" smtClean="0">
                <a:solidFill>
                  <a:srgbClr val="C00000"/>
                </a:solidFill>
              </a:rPr>
              <a:t>x,y</a:t>
            </a:r>
            <a:r>
              <a:rPr lang="en-US" sz="1400" b="1" dirty="0" smtClean="0">
                <a:solidFill>
                  <a:srgbClr val="C00000"/>
                </a:solidFill>
              </a:rPr>
              <a:t>) 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6421" y="4114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At last, </a:t>
            </a:r>
            <a:r>
              <a:rPr lang="en-US" sz="1400" b="1" dirty="0" smtClean="0">
                <a:solidFill>
                  <a:srgbClr val="C00000"/>
                </a:solidFill>
              </a:rPr>
              <a:t>the upper bound of errors 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6421" y="4724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And for independent and random variables </a:t>
            </a: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7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4421" y="4114800"/>
            <a:ext cx="2184888" cy="600075"/>
          </a:xfrm>
          <a:prstGeom prst="rect">
            <a:avLst/>
          </a:prstGeom>
          <a:noFill/>
        </p:spPr>
      </p:pic>
      <p:pic>
        <p:nvPicPr>
          <p:cNvPr id="4167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4421" y="4724400"/>
            <a:ext cx="27075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600200"/>
            <a:ext cx="2974731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Question 2:  Is it Linear?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749778"/>
            <a:ext cx="6553200" cy="37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989013" y="4572000"/>
          <a:ext cx="7558087" cy="625475"/>
        </p:xfrm>
        <a:graphic>
          <a:graphicData uri="http://schemas.openxmlformats.org/presentationml/2006/ole">
            <p:oleObj spid="_x0000_s340994" name="Document" r:id="rId5" imgW="4575952" imgH="37771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181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Consider the limiting cases for: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r=0 (no correlation)             [for any x, the sum over y-Y yields zero]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r=±1 (perfect correlation).   [Substitute </a:t>
            </a:r>
            <a:r>
              <a:rPr lang="en-US" sz="1600" dirty="0" err="1" smtClean="0"/>
              <a:t>yi</a:t>
            </a:r>
            <a:r>
              <a:rPr lang="en-US" sz="1600" dirty="0" smtClean="0"/>
              <a:t>-Y=B(xi-X)  to get r=B/|B|=±1]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2667000"/>
            <a:ext cx="169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y(x) = A + B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20000">
            <a:off x="384515" y="76700"/>
            <a:ext cx="4502215" cy="61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29200" y="228600"/>
            <a:ext cx="41148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Tabulated Correlation Coefficient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57493"/>
          <a:stretch>
            <a:fillRect/>
          </a:stretch>
        </p:blipFill>
        <p:spPr bwMode="auto">
          <a:xfrm rot="120000">
            <a:off x="4263907" y="4199749"/>
            <a:ext cx="4876368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405" r="15590" b="38099"/>
          <a:stretch>
            <a:fillRect/>
          </a:stretch>
        </p:blipFill>
        <p:spPr bwMode="auto">
          <a:xfrm rot="60000">
            <a:off x="4121600" y="3277078"/>
            <a:ext cx="4968453" cy="870632"/>
          </a:xfrm>
          <a:prstGeom prst="rect">
            <a:avLst/>
          </a:prstGeom>
          <a:solidFill>
            <a:srgbClr val="FFCC99"/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12192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Consider the limiting cases for: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r=0 (no correlation)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r=±1 (perfect correlation).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To gauge the confidence imparted by intermediate r values consult the table in Appendix 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252" y="61612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r value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 data points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02327" y="9144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2971800" y="668382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49582" y="5275218"/>
            <a:ext cx="381000" cy="228600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648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Probability that analysis of N=70 data points with a correlation coefficient of r=0.5 is </a:t>
            </a:r>
            <a:r>
              <a:rPr lang="en-US" sz="1200" b="1" dirty="0" smtClean="0">
                <a:solidFill>
                  <a:schemeClr val="accent6"/>
                </a:solidFill>
              </a:rPr>
              <a:t>not</a:t>
            </a:r>
            <a:r>
              <a:rPr lang="en-US" sz="1200" dirty="0" smtClean="0">
                <a:solidFill>
                  <a:srgbClr val="C00000"/>
                </a:solidFill>
              </a:rPr>
              <a:t> modeled well by a linear relationship is 3.7%.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Therefore, </a:t>
            </a:r>
            <a:r>
              <a:rPr lang="en-US" sz="1200" dirty="0" smtClean="0">
                <a:solidFill>
                  <a:schemeClr val="accent6"/>
                </a:solidFill>
                <a:sym typeface="Wingdings" pitchFamily="2" charset="2"/>
              </a:rPr>
              <a:t>it is </a:t>
            </a:r>
            <a:r>
              <a:rPr lang="en-US" sz="1200" dirty="0" smtClean="0">
                <a:solidFill>
                  <a:srgbClr val="C00000"/>
                </a:solidFill>
                <a:sym typeface="Wingdings" pitchFamily="2" charset="2"/>
              </a:rPr>
              <a:t>very probably </a:t>
            </a:r>
            <a:r>
              <a:rPr lang="en-US" sz="1200" dirty="0" smtClean="0">
                <a:solidFill>
                  <a:schemeClr val="accent6"/>
                </a:solidFill>
                <a:sym typeface="Wingdings" pitchFamily="2" charset="2"/>
              </a:rPr>
              <a:t>that y is linearly related to x.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>
            <a:stCxn id="12" idx="6"/>
            <a:endCxn id="13" idx="1"/>
          </p:cNvCxnSpPr>
          <p:nvPr/>
        </p:nvCxnSpPr>
        <p:spPr bwMode="auto">
          <a:xfrm flipV="1">
            <a:off x="3030582" y="5063699"/>
            <a:ext cx="1922418" cy="3258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2667000" y="947055"/>
            <a:ext cx="304800" cy="5105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3400" y="5283927"/>
            <a:ext cx="3962400" cy="228601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54102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/>
                </a:solidFill>
              </a:rPr>
              <a:t>If</a:t>
            </a:r>
          </a:p>
          <a:p>
            <a:r>
              <a:rPr lang="en-US" sz="1050" dirty="0" err="1" smtClean="0">
                <a:solidFill>
                  <a:schemeClr val="accent6"/>
                </a:solidFill>
              </a:rPr>
              <a:t>Prob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N</a:t>
            </a:r>
            <a:r>
              <a:rPr lang="en-US" sz="1050" dirty="0" smtClean="0">
                <a:solidFill>
                  <a:schemeClr val="accent6"/>
                </a:solidFill>
              </a:rPr>
              <a:t>(|r|&gt;</a:t>
            </a:r>
            <a:r>
              <a:rPr lang="en-US" sz="1050" dirty="0" err="1" smtClean="0">
                <a:solidFill>
                  <a:schemeClr val="accent6"/>
                </a:solidFill>
              </a:rPr>
              <a:t>r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o</a:t>
            </a:r>
            <a:r>
              <a:rPr lang="en-US" sz="1050" dirty="0" smtClean="0">
                <a:solidFill>
                  <a:schemeClr val="accent6"/>
                </a:solidFill>
              </a:rPr>
              <a:t>)&lt;32%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 it is </a:t>
            </a:r>
            <a:r>
              <a:rPr lang="en-US" sz="1050" dirty="0" smtClean="0">
                <a:solidFill>
                  <a:srgbClr val="C00000"/>
                </a:solidFill>
                <a:sym typeface="Wingdings" pitchFamily="2" charset="2"/>
              </a:rPr>
              <a:t>probably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 that y is linearly related to x</a:t>
            </a:r>
          </a:p>
          <a:p>
            <a:r>
              <a:rPr lang="en-US" sz="1050" dirty="0" err="1" smtClean="0">
                <a:solidFill>
                  <a:schemeClr val="accent6"/>
                </a:solidFill>
              </a:rPr>
              <a:t>Prob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N</a:t>
            </a:r>
            <a:r>
              <a:rPr lang="en-US" sz="1050" dirty="0" smtClean="0">
                <a:solidFill>
                  <a:schemeClr val="accent6"/>
                </a:solidFill>
              </a:rPr>
              <a:t>(|r|&gt;</a:t>
            </a:r>
            <a:r>
              <a:rPr lang="en-US" sz="1050" dirty="0" err="1" smtClean="0">
                <a:solidFill>
                  <a:schemeClr val="accent6"/>
                </a:solidFill>
              </a:rPr>
              <a:t>r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o</a:t>
            </a:r>
            <a:r>
              <a:rPr lang="en-US" sz="1050" dirty="0" smtClean="0">
                <a:solidFill>
                  <a:schemeClr val="accent6"/>
                </a:solidFill>
              </a:rPr>
              <a:t>)&lt;5%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 it is </a:t>
            </a:r>
            <a:r>
              <a:rPr lang="en-US" sz="1050" dirty="0" smtClean="0">
                <a:solidFill>
                  <a:srgbClr val="C00000"/>
                </a:solidFill>
                <a:sym typeface="Wingdings" pitchFamily="2" charset="2"/>
              </a:rPr>
              <a:t>very probably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that y is linearly related to x</a:t>
            </a:r>
            <a:endParaRPr lang="en-US" sz="1050" dirty="0" smtClean="0">
              <a:solidFill>
                <a:schemeClr val="accent6"/>
              </a:solidFill>
            </a:endParaRPr>
          </a:p>
          <a:p>
            <a:r>
              <a:rPr lang="en-US" sz="1050" dirty="0" err="1" smtClean="0">
                <a:solidFill>
                  <a:schemeClr val="accent6"/>
                </a:solidFill>
              </a:rPr>
              <a:t>Prob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N</a:t>
            </a:r>
            <a:r>
              <a:rPr lang="en-US" sz="1050" dirty="0" smtClean="0">
                <a:solidFill>
                  <a:schemeClr val="accent6"/>
                </a:solidFill>
              </a:rPr>
              <a:t>(|r|&gt;</a:t>
            </a:r>
            <a:r>
              <a:rPr lang="en-US" sz="1050" dirty="0" err="1" smtClean="0">
                <a:solidFill>
                  <a:schemeClr val="accent6"/>
                </a:solidFill>
              </a:rPr>
              <a:t>r</a:t>
            </a:r>
            <a:r>
              <a:rPr lang="en-US" sz="1050" baseline="-25000" dirty="0" err="1" smtClean="0">
                <a:solidFill>
                  <a:schemeClr val="accent6"/>
                </a:solidFill>
              </a:rPr>
              <a:t>o</a:t>
            </a:r>
            <a:r>
              <a:rPr lang="en-US" sz="1050" dirty="0" smtClean="0">
                <a:solidFill>
                  <a:schemeClr val="accent6"/>
                </a:solidFill>
              </a:rPr>
              <a:t>)&lt;1%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 it is </a:t>
            </a:r>
            <a:r>
              <a:rPr lang="en-US" sz="1050" dirty="0" smtClean="0">
                <a:solidFill>
                  <a:srgbClr val="C00000"/>
                </a:solidFill>
                <a:sym typeface="Wingdings" pitchFamily="2" charset="2"/>
              </a:rPr>
              <a:t>highly probably </a:t>
            </a:r>
            <a:r>
              <a:rPr lang="en-US" sz="1050" dirty="0" smtClean="0">
                <a:solidFill>
                  <a:schemeClr val="accent6"/>
                </a:solidFill>
                <a:sym typeface="Wingdings" pitchFamily="2" charset="2"/>
              </a:rPr>
              <a:t>that y is linearly related to x</a:t>
            </a:r>
            <a:endParaRPr lang="en-US" sz="105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Uncertainties in Slope and Intercept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Taylor: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Relation to R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value: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0" y="1524000"/>
            <a:ext cx="6477000" cy="13716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066800" y="1176338"/>
          <a:ext cx="7558087" cy="2633662"/>
        </p:xfrm>
        <a:graphic>
          <a:graphicData uri="http://schemas.openxmlformats.org/presentationml/2006/ole">
            <p:oleObj spid="_x0000_s342018" name="Document" r:id="rId4" imgW="5282911" imgH="1827853" progId="Word.Document.12">
              <p:embed/>
            </p:oleObj>
          </a:graphicData>
        </a:graphic>
      </p:graphicFrame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6562" y="5029200"/>
            <a:ext cx="2682238" cy="838200"/>
          </a:xfrm>
          <a:prstGeom prst="rect">
            <a:avLst/>
          </a:prstGeom>
          <a:noFill/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962400"/>
            <a:ext cx="1905000" cy="943919"/>
          </a:xfrm>
          <a:prstGeom prst="rect">
            <a:avLst/>
          </a:prstGeom>
          <a:noFill/>
        </p:spPr>
      </p:pic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76200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Comparing Measurements to Models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Non-Linear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Quantifying Precision and Random (Statistical) Errors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8575" y="1143000"/>
          <a:ext cx="6546850" cy="3949700"/>
        </p:xfrm>
        <a:graphic>
          <a:graphicData uri="http://schemas.openxmlformats.org/presentationml/2006/ole">
            <p:oleObj spid="_x0000_s327682" name="Document" r:id="rId4" imgW="6556232" imgH="396141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52400"/>
            <a:ext cx="6360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Motivating Regression Analysis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Consider now what happens to the output of a nearly ideal experiment, if we vary how hard we poke the system (vary the input).</a:t>
            </a:r>
            <a:endParaRPr lang="en-US" sz="2000" b="1" u="sng" dirty="0" smtClean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05000" y="2286000"/>
            <a:ext cx="5943600" cy="2667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85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810000" y="2971800"/>
            <a:ext cx="2112963" cy="1136650"/>
          </a:xfrm>
          <a:prstGeom prst="ellipse">
            <a:avLst/>
          </a:prstGeom>
          <a:solidFill>
            <a:srgbClr val="FFCC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SYSTEM</a:t>
            </a:r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438400" y="3352800"/>
            <a:ext cx="1219200" cy="3810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190500 h 21600"/>
              <a:gd name="T4" fmla="*/ 914400 w 21600"/>
              <a:gd name="T5" fmla="*/ 381000 h 21600"/>
              <a:gd name="T6" fmla="*/ 1219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19800" y="3352800"/>
            <a:ext cx="1219200" cy="3810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190500 h 21600"/>
              <a:gd name="T4" fmla="*/ 914400 w 21600"/>
              <a:gd name="T5" fmla="*/ 381000 h 21600"/>
              <a:gd name="T6" fmla="*/ 1219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41525" y="28559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05600" y="28717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29000" y="1955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Uncertainties in Observations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24600" y="4622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Universe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 more general model of response is a nonlinear response model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    y(x) = f(x)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6934200" y="5105400"/>
            <a:ext cx="19812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152400"/>
            <a:ext cx="6975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Questions for Regression Analysis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3400" y="1524000"/>
            <a:ext cx="8229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Two principle questions:</a:t>
            </a:r>
          </a:p>
          <a:p>
            <a:endParaRPr lang="en-US" sz="500" b="1" u="sng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What are the best values of a set of fitting parameters, </a:t>
            </a:r>
          </a:p>
          <a:p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What confidence can we place in how well the general model fits the data? </a:t>
            </a:r>
            <a:endParaRPr lang="en-US" b="1" dirty="0" smtClean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A more general model of response is a nonlinear response model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    y(x) = f(x)</a:t>
            </a:r>
          </a:p>
        </p:txBody>
      </p:sp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02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" y="4790326"/>
            <a:ext cx="6095999" cy="315073"/>
          </a:xfrm>
          <a:prstGeom prst="rect">
            <a:avLst/>
          </a:prstGeom>
          <a:noFill/>
        </p:spPr>
      </p:pic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33400" y="2831574"/>
            <a:ext cx="8229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The solutions is familiar:</a:t>
            </a:r>
          </a:p>
          <a:p>
            <a:endParaRPr lang="en-US" sz="500" b="1" u="sng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Evoke the Principle of Maximum Likelihood, </a:t>
            </a:r>
          </a:p>
          <a:p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Minimize the summation of the exponent arguments, that is chi squared?</a:t>
            </a:r>
          </a:p>
          <a:p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Recall what this looked like for a model with a constant value, linear model, polynomial model, </a:t>
            </a:r>
            <a:r>
              <a:rPr lang="en-US" sz="1600" b="1" dirty="0" smtClean="0">
                <a:solidFill>
                  <a:schemeClr val="accent2"/>
                </a:solidFill>
              </a:rPr>
              <a:t>and </a:t>
            </a:r>
            <a:r>
              <a:rPr lang="en-US" sz="1600" b="1" dirty="0" smtClean="0">
                <a:solidFill>
                  <a:schemeClr val="accent2"/>
                </a:solidFill>
              </a:rPr>
              <a:t>now a general nonlinear model</a:t>
            </a:r>
            <a:endParaRPr lang="en-US" b="1" dirty="0" smtClean="0"/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021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477" y="5181600"/>
            <a:ext cx="786032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Chi Squared Analysis for Least Squares Fit</a:t>
            </a: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1041"/>
            <a:ext cx="402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77154"/>
            <a:ext cx="4986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95387"/>
            <a:ext cx="6815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398694"/>
            <a:ext cx="3352800" cy="82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Discrete distribution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General definition for Chi squared (square of the normalized deviations)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5002629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Continuous distribution</a:t>
            </a:r>
          </a:p>
        </p:txBody>
      </p:sp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526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057400"/>
            <a:ext cx="685800" cy="311727"/>
          </a:xfrm>
          <a:prstGeom prst="rect">
            <a:avLst/>
          </a:prstGeom>
          <a:noFill/>
        </p:spPr>
      </p:pic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438400"/>
            <a:ext cx="762000" cy="331304"/>
          </a:xfrm>
          <a:prstGeom prst="rect">
            <a:avLst/>
          </a:prstGeom>
          <a:noFill/>
        </p:spPr>
      </p:pic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526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971800"/>
            <a:ext cx="731520" cy="304800"/>
          </a:xfrm>
          <a:prstGeom prst="rect">
            <a:avLst/>
          </a:prstGeom>
          <a:noFill/>
        </p:spPr>
      </p:pic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Perfect model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24000" y="2452710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Good model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24000" y="2895600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Poor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Expected Values for Chi </a:t>
            </a:r>
            <a:r>
              <a:rPr lang="en-US" sz="2400" b="1" u="sng" dirty="0">
                <a:solidFill>
                  <a:schemeClr val="accent2"/>
                </a:solidFill>
              </a:rPr>
              <a:t>Squared </a:t>
            </a:r>
            <a:r>
              <a:rPr lang="en-US" sz="2400" b="1" u="sng" dirty="0" smtClean="0">
                <a:solidFill>
                  <a:schemeClr val="accent2"/>
                </a:solidFill>
              </a:rPr>
              <a:t>Analysis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" y="990600"/>
            <a:ext cx="6815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09800"/>
            <a:ext cx="388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905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124200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model is “good”, each term in the sum is ~1, so</a:t>
            </a:r>
            <a:endParaRPr lang="en-US" dirty="0"/>
          </a:p>
        </p:txBody>
      </p:sp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505200"/>
            <a:ext cx="1676400" cy="8805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4419600"/>
            <a:ext cx="771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correctly the sum goes to the number of degrees of freedom, </a:t>
            </a:r>
            <a:r>
              <a:rPr lang="en-US" dirty="0" err="1" smtClean="0"/>
              <a:t>d≡N</a:t>
            </a:r>
            <a:r>
              <a:rPr lang="en-US" dirty="0" smtClean="0"/>
              <a:t>-c.</a:t>
            </a:r>
          </a:p>
          <a:p>
            <a:r>
              <a:rPr lang="en-US" dirty="0" smtClean="0"/>
              <a:t>The reduced Chi-squared value is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617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029200"/>
            <a:ext cx="3516923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33600" y="3733800"/>
            <a:ext cx="2359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257800"/>
            <a:ext cx="2359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5029200"/>
            <a:ext cx="2967479" cy="1107996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 </a:t>
            </a:r>
            <a:r>
              <a:rPr lang="el-GR" dirty="0" smtClean="0"/>
              <a:t>Χ</a:t>
            </a:r>
            <a:r>
              <a:rPr lang="en-US" baseline="-25000" dirty="0" smtClean="0"/>
              <a:t>red</a:t>
            </a:r>
            <a:r>
              <a:rPr lang="en-US" baseline="30000" dirty="0" smtClean="0"/>
              <a:t>2</a:t>
            </a:r>
            <a:r>
              <a:rPr lang="en-US" dirty="0" smtClean="0"/>
              <a:t>=0 for perfect fit</a:t>
            </a:r>
          </a:p>
          <a:p>
            <a:r>
              <a:rPr lang="en-US" dirty="0" smtClean="0"/>
              <a:t>      </a:t>
            </a:r>
            <a:r>
              <a:rPr lang="el-GR" dirty="0" smtClean="0"/>
              <a:t>Χ</a:t>
            </a:r>
            <a:r>
              <a:rPr lang="en-US" baseline="-25000" dirty="0" smtClean="0"/>
              <a:t>red</a:t>
            </a:r>
            <a:r>
              <a:rPr lang="en-US" baseline="30000" dirty="0" smtClean="0"/>
              <a:t>2</a:t>
            </a:r>
            <a:r>
              <a:rPr lang="en-US" dirty="0" smtClean="0"/>
              <a:t>&lt;1 </a:t>
            </a:r>
            <a:r>
              <a:rPr lang="en-US" dirty="0" smtClean="0"/>
              <a:t>for </a:t>
            </a:r>
            <a:r>
              <a:rPr lang="en-US" dirty="0" smtClean="0"/>
              <a:t>“good” fit</a:t>
            </a:r>
          </a:p>
          <a:p>
            <a:r>
              <a:rPr lang="en-US" dirty="0" smtClean="0"/>
              <a:t>      </a:t>
            </a:r>
            <a:r>
              <a:rPr lang="el-GR" dirty="0" smtClean="0"/>
              <a:t>Χ</a:t>
            </a:r>
            <a:r>
              <a:rPr lang="en-US" baseline="-25000" dirty="0" smtClean="0"/>
              <a:t>red</a:t>
            </a:r>
            <a:r>
              <a:rPr lang="en-US" baseline="30000" dirty="0" smtClean="0"/>
              <a:t>2</a:t>
            </a:r>
            <a:r>
              <a:rPr lang="en-US" dirty="0" smtClean="0"/>
              <a:t>&gt;1 </a:t>
            </a:r>
            <a:r>
              <a:rPr lang="en-US" dirty="0" smtClean="0"/>
              <a:t>for </a:t>
            </a:r>
            <a:r>
              <a:rPr lang="en-US" dirty="0" smtClean="0"/>
              <a:t>“poor” fit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(looks a lot like r for linear fits doesn’t it?)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Chi Squared Analysis for Least Squares Fit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4648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4" cstate="print"/>
          <a:srcRect r="27142"/>
          <a:stretch>
            <a:fillRect/>
          </a:stretch>
        </p:blipFill>
        <p:spPr bwMode="auto">
          <a:xfrm rot="60000">
            <a:off x="5244630" y="2167395"/>
            <a:ext cx="3886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">
            <a:off x="475420" y="3776193"/>
            <a:ext cx="4876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4724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From the probability table ~99.5% (highly significant) confidence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Bent Arrow 6"/>
          <p:cNvSpPr/>
          <p:nvPr/>
        </p:nvSpPr>
        <p:spPr bwMode="auto">
          <a:xfrm rot="16200000" flipV="1">
            <a:off x="5295900" y="3543300"/>
            <a:ext cx="1143000" cy="1066800"/>
          </a:xfrm>
          <a:prstGeom prst="bentArrow">
            <a:avLst>
              <a:gd name="adj1" fmla="val 16133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5600700" y="876300"/>
            <a:ext cx="609600" cy="2057400"/>
          </a:xfrm>
          <a:prstGeom prst="bentArrow">
            <a:avLst>
              <a:gd name="adj1" fmla="val 25000"/>
              <a:gd name="adj2" fmla="val 2069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Probabilities for Chi </a:t>
            </a:r>
            <a:r>
              <a:rPr lang="en-US" sz="2400" b="1" u="sng" dirty="0">
                <a:solidFill>
                  <a:schemeClr val="accent2"/>
                </a:solidFill>
              </a:rPr>
              <a:t>Squared 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60000">
            <a:off x="457200" y="609597"/>
            <a:ext cx="5867400" cy="19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60000">
            <a:off x="1371600" y="2286000"/>
            <a:ext cx="6300787" cy="381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Reduced Chi Squared Analysis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408863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105400"/>
            <a:ext cx="6705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8"/>
          <p:cNvPicPr>
            <a:picLocks noChangeAspect="1" noChangeArrowheads="1"/>
          </p:cNvPicPr>
          <p:nvPr/>
        </p:nvPicPr>
        <p:blipFill>
          <a:blip r:embed="rId5" cstate="print"/>
          <a:srcRect r="26471" b="4239"/>
          <a:stretch>
            <a:fillRect/>
          </a:stretch>
        </p:blipFill>
        <p:spPr bwMode="auto">
          <a:xfrm>
            <a:off x="2743200" y="609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12.2</a:t>
            </a: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1385292" y="593784"/>
            <a:ext cx="6934200" cy="16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6781800" cy="39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Problem 12.2</a:t>
            </a: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3581400" cy="525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199" y="914400"/>
            <a:ext cx="5257801" cy="23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Single Measurement: Comparison with Other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59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">
            <a:off x="381000" y="1371600"/>
            <a:ext cx="56292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667000" y="4572000"/>
            <a:ext cx="440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Comparison of precision or accuracy?</a:t>
            </a: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2362200" y="5105400"/>
          <a:ext cx="4496045" cy="1143000"/>
        </p:xfrm>
        <a:graphic>
          <a:graphicData uri="http://schemas.openxmlformats.org/presentationml/2006/ole">
            <p:oleObj spid="_x0000_s328706" name="Document" r:id="rId6" imgW="3943257" imgH="10072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000" u="sng" dirty="0" smtClean="0"/>
              <a:t>Single Measurement:  Direct Comparison with Standard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942">
            <a:off x="228600" y="914400"/>
            <a:ext cx="4419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687">
            <a:off x="4507978" y="1863163"/>
            <a:ext cx="4572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743200" y="4724400"/>
            <a:ext cx="440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Comparison of precision or accuracy?</a:t>
            </a:r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38400" y="5257800"/>
          <a:ext cx="4496049" cy="1143000"/>
        </p:xfrm>
        <a:graphic>
          <a:graphicData uri="http://schemas.openxmlformats.org/presentationml/2006/ole">
            <p:oleObj spid="_x0000_s329730" name="Document" r:id="rId6" imgW="3943257" imgH="100868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831850" y="1455738"/>
          <a:ext cx="7462838" cy="4160837"/>
        </p:xfrm>
        <a:graphic>
          <a:graphicData uri="http://schemas.openxmlformats.org/presentationml/2006/ole">
            <p:oleObj spid="_x0000_s330754" name="Document" r:id="rId4" imgW="9098548" imgH="5071847" progId="Word.Document.8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Multiple Measurements of the Same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Standard Deviation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09600" y="1706563"/>
          <a:ext cx="8247013" cy="4237037"/>
        </p:xfrm>
        <a:graphic>
          <a:graphicData uri="http://schemas.openxmlformats.org/presentationml/2006/ole">
            <p:oleObj spid="_x0000_s331778" name="Document" r:id="rId4" imgW="6121818" imgH="3231134" progId="Word.Document.12">
              <p:embed/>
            </p:oleObj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Measurements of the Same Quantity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03325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Standard Deviation of the Mean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09600" y="2133600"/>
          <a:ext cx="7772400" cy="3200400"/>
        </p:xfrm>
        <a:graphic>
          <a:graphicData uri="http://schemas.openxmlformats.org/presentationml/2006/ole">
            <p:oleObj spid="_x0000_s332802" name="Document" r:id="rId4" imgW="7856591" imgH="3232215" progId="Word.Document.12">
              <p:embed/>
            </p:oleObj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Measurements of the Same Quantity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458200" cy="685800"/>
          </a:xfrm>
          <a:noFill/>
        </p:spPr>
        <p:txBody>
          <a:bodyPr/>
          <a:lstStyle/>
          <a:p>
            <a:pPr eaLnBrk="1" hangingPunct="1"/>
            <a:r>
              <a:rPr lang="en-US" b="1" u="sng" smtClean="0"/>
              <a:t>Errors in Models—Error Propagation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279525" y="1755775"/>
          <a:ext cx="6675438" cy="3548063"/>
        </p:xfrm>
        <a:graphic>
          <a:graphicData uri="http://schemas.openxmlformats.org/presentationml/2006/ole">
            <p:oleObj spid="_x0000_s333826" name="Document" r:id="rId4" imgW="6684574" imgH="35573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11625</TotalTime>
  <Words>1302</Words>
  <Application>Microsoft Office PowerPoint</Application>
  <PresentationFormat>On-screen Show (4:3)</PresentationFormat>
  <Paragraphs>233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PHYX 2710 Template</vt:lpstr>
      <vt:lpstr>Document</vt:lpstr>
      <vt:lpstr>Intermediate Lab  PHYS 3870</vt:lpstr>
      <vt:lpstr>Intermediate Lab  PHYS 3870</vt:lpstr>
      <vt:lpstr>Slide 3</vt:lpstr>
      <vt:lpstr>Single Measurement: Comparison with Other Data</vt:lpstr>
      <vt:lpstr>Single Measurement:  Direct Comparison with Standard</vt:lpstr>
      <vt:lpstr>Multiple Measurements of the Same Quantity</vt:lpstr>
      <vt:lpstr>Slide 7</vt:lpstr>
      <vt:lpstr>Slide 8</vt:lpstr>
      <vt:lpstr>Slide 9</vt:lpstr>
      <vt:lpstr>Specific Rules for Error Propogation</vt:lpstr>
      <vt:lpstr>General Formula for Error Propagation</vt:lpstr>
      <vt:lpstr>General Formula for Multiple Variables</vt:lpstr>
      <vt:lpstr>Slide 13</vt:lpstr>
      <vt:lpstr>Independent (Random) Uncertaities and Gaussian Distributions</vt:lpstr>
      <vt:lpstr>Slide 15</vt:lpstr>
      <vt:lpstr>Slide 16</vt:lpstr>
      <vt:lpstr>Slide 17</vt:lpstr>
      <vt:lpstr>Slide 18</vt:lpstr>
      <vt:lpstr>Slide 19</vt:lpstr>
      <vt:lpstr>Slide 20</vt:lpstr>
      <vt:lpstr>Intermediate Lab  PHYS 3870</vt:lpstr>
      <vt:lpstr>Slide 22</vt:lpstr>
      <vt:lpstr>Slide 23</vt:lpstr>
      <vt:lpstr>Slide 24</vt:lpstr>
      <vt:lpstr>Slide 25</vt:lpstr>
      <vt:lpstr>Question 2:  Is it Linear?</vt:lpstr>
      <vt:lpstr>Slide 27</vt:lpstr>
      <vt:lpstr>Slide 28</vt:lpstr>
      <vt:lpstr>Intermediate Lab  PHYS 3870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Problem 12.2</vt:lpstr>
      <vt:lpstr>Problem 12.2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81</cp:revision>
  <dcterms:created xsi:type="dcterms:W3CDTF">2004-08-23T18:11:05Z</dcterms:created>
  <dcterms:modified xsi:type="dcterms:W3CDTF">2014-09-09T23:55:07Z</dcterms:modified>
</cp:coreProperties>
</file>