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7"/>
  </p:notesMasterIdLst>
  <p:handoutMasterIdLst>
    <p:handoutMasterId r:id="rId58"/>
  </p:handoutMasterIdLst>
  <p:sldIdLst>
    <p:sldId id="256" r:id="rId2"/>
    <p:sldId id="414" r:id="rId3"/>
    <p:sldId id="500" r:id="rId4"/>
    <p:sldId id="449" r:id="rId5"/>
    <p:sldId id="450" r:id="rId6"/>
    <p:sldId id="422" r:id="rId7"/>
    <p:sldId id="411" r:id="rId8"/>
    <p:sldId id="413" r:id="rId9"/>
    <p:sldId id="423" r:id="rId10"/>
    <p:sldId id="495" r:id="rId11"/>
    <p:sldId id="501" r:id="rId12"/>
    <p:sldId id="503" r:id="rId13"/>
    <p:sldId id="477" r:id="rId14"/>
    <p:sldId id="497" r:id="rId15"/>
    <p:sldId id="470" r:id="rId16"/>
    <p:sldId id="518" r:id="rId17"/>
    <p:sldId id="478" r:id="rId18"/>
    <p:sldId id="479" r:id="rId19"/>
    <p:sldId id="480" r:id="rId20"/>
    <p:sldId id="481" r:id="rId21"/>
    <p:sldId id="340" r:id="rId22"/>
    <p:sldId id="504" r:id="rId23"/>
    <p:sldId id="506" r:id="rId24"/>
    <p:sldId id="483" r:id="rId25"/>
    <p:sldId id="484" r:id="rId26"/>
    <p:sldId id="485" r:id="rId27"/>
    <p:sldId id="486" r:id="rId28"/>
    <p:sldId id="487" r:id="rId29"/>
    <p:sldId id="505" r:id="rId30"/>
    <p:sldId id="507" r:id="rId31"/>
    <p:sldId id="462" r:id="rId32"/>
    <p:sldId id="465" r:id="rId33"/>
    <p:sldId id="466" r:id="rId34"/>
    <p:sldId id="467" r:id="rId35"/>
    <p:sldId id="362" r:id="rId36"/>
    <p:sldId id="439" r:id="rId37"/>
    <p:sldId id="511" r:id="rId38"/>
    <p:sldId id="512" r:id="rId39"/>
    <p:sldId id="440" r:id="rId40"/>
    <p:sldId id="510" r:id="rId41"/>
    <p:sldId id="441" r:id="rId42"/>
    <p:sldId id="442" r:id="rId43"/>
    <p:sldId id="444" r:id="rId44"/>
    <p:sldId id="468" r:id="rId45"/>
    <p:sldId id="469" r:id="rId46"/>
    <p:sldId id="509" r:id="rId47"/>
    <p:sldId id="513" r:id="rId48"/>
    <p:sldId id="514" r:id="rId49"/>
    <p:sldId id="515" r:id="rId50"/>
    <p:sldId id="451" r:id="rId51"/>
    <p:sldId id="516" r:id="rId52"/>
    <p:sldId id="517" r:id="rId53"/>
    <p:sldId id="438" r:id="rId54"/>
    <p:sldId id="453" r:id="rId55"/>
    <p:sldId id="454" r:id="rId56"/>
  </p:sldIdLst>
  <p:sldSz cx="9144000" cy="6858000" type="screen4x3"/>
  <p:notesSz cx="9363075" cy="7077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CC"/>
    <a:srgbClr val="FF6600"/>
    <a:srgbClr val="FF7C80"/>
    <a:srgbClr val="FFCC99"/>
    <a:srgbClr val="FF33CC"/>
    <a:srgbClr val="FF0000"/>
    <a:srgbClr val="0066FF"/>
    <a:srgbClr val="0A52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391" autoAdjust="0"/>
  </p:normalViewPr>
  <p:slideViewPr>
    <p:cSldViewPr>
      <p:cViewPr varScale="1">
        <p:scale>
          <a:sx n="111" d="100"/>
          <a:sy n="111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5664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04846" y="1"/>
            <a:ext cx="405664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21476"/>
            <a:ext cx="405664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04846" y="6721476"/>
            <a:ext cx="405664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fld id="{1C8B2689-8071-428A-817D-405AD5B08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5664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04846" y="1"/>
            <a:ext cx="405664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3063" y="530225"/>
            <a:ext cx="3538537" cy="265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50" y="3362326"/>
            <a:ext cx="7490776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21476"/>
            <a:ext cx="405664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04846" y="6721476"/>
            <a:ext cx="405664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fld id="{261FC3B8-3BA2-4728-9599-D6A3A5D24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BCE87-DD07-4F0F-98A5-9924F8B5BE88}" type="slidenum">
              <a:rPr lang="en-US"/>
              <a:pPr/>
              <a:t>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B76E4-85E2-46F6-92FA-2CB07517359F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91D66-84DD-463C-A1EE-3E12736EF641}" type="slidenum">
              <a:rPr lang="en-US"/>
              <a:pPr/>
              <a:t>11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2C3EF-7679-4E67-BE6F-56FD951F96ED}" type="slidenum">
              <a:rPr lang="en-US"/>
              <a:pPr/>
              <a:t>12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26D66-8B50-4244-BFCA-6384160909C1}" type="slidenum">
              <a:rPr lang="en-US"/>
              <a:pPr/>
              <a:t>13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EAE8A-A2D4-4DEE-848E-4FB615590695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5E4AE-213A-4492-92A5-3C3E2ACEB86E}" type="slidenum">
              <a:rPr lang="en-US"/>
              <a:pPr/>
              <a:t>15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C4DCC-954B-4C25-942C-202CF16FA6C0}" type="slidenum">
              <a:rPr lang="en-US"/>
              <a:pPr/>
              <a:t>16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BD62C-2EB8-4969-B3A8-7A552AB3AFF1}" type="slidenum">
              <a:rPr lang="en-US"/>
              <a:pPr/>
              <a:t>17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BD62C-2EB8-4969-B3A8-7A552AB3AFF1}" type="slidenum">
              <a:rPr lang="en-US"/>
              <a:pPr/>
              <a:t>18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19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59CAA-CDD4-43E0-A882-9ED18586AA72}" type="slidenum">
              <a:rPr lang="en-US"/>
              <a:pPr/>
              <a:t>2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20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39717-8C87-415C-903A-31475A4601ED}" type="slidenum">
              <a:rPr lang="en-US"/>
              <a:pPr/>
              <a:t>21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22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23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60B35-0354-41E7-8BC5-C01910CED884}" type="slidenum">
              <a:rPr lang="en-US"/>
              <a:pPr/>
              <a:t>24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ACC9F-4C2D-46C1-8247-26608369BD27}" type="slidenum">
              <a:rPr lang="en-US"/>
              <a:pPr/>
              <a:t>25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66208-49AD-463A-AAE0-BD5E1717D125}" type="slidenum">
              <a:rPr lang="en-US"/>
              <a:pPr/>
              <a:t>26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DF91B-C575-4212-8BF6-2A66541325CF}" type="slidenum">
              <a:rPr lang="en-US"/>
              <a:pPr/>
              <a:t>27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DD09D-D55B-44FF-B794-E8D22745B558}" type="slidenum">
              <a:rPr lang="en-US"/>
              <a:pPr/>
              <a:t>28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60B35-0354-41E7-8BC5-C01910CED884}" type="slidenum">
              <a:rPr lang="en-US"/>
              <a:pPr/>
              <a:t>29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BC0E8-B097-4336-9019-819A98FA452E}" type="slidenum">
              <a:rPr lang="en-US"/>
              <a:pPr/>
              <a:t>3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30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E7865-F724-4B14-9A40-90D7A3D733EB}" type="slidenum">
              <a:rPr lang="en-US"/>
              <a:pPr/>
              <a:t>31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32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33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34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35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36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37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38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39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2E4B0-D228-4D00-8612-C75FC833C370}" type="slidenum">
              <a:rPr lang="en-US"/>
              <a:pPr/>
              <a:t>4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40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66208-49AD-463A-AAE0-BD5E1717D125}" type="slidenum">
              <a:rPr lang="en-US"/>
              <a:pPr/>
              <a:t>41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66208-49AD-463A-AAE0-BD5E1717D125}" type="slidenum">
              <a:rPr lang="en-US"/>
              <a:pPr/>
              <a:t>42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66208-49AD-463A-AAE0-BD5E1717D125}" type="slidenum">
              <a:rPr lang="en-US"/>
              <a:pPr/>
              <a:t>43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66208-49AD-463A-AAE0-BD5E1717D125}" type="slidenum">
              <a:rPr lang="en-US"/>
              <a:pPr/>
              <a:t>44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66208-49AD-463A-AAE0-BD5E1717D125}" type="slidenum">
              <a:rPr lang="en-US"/>
              <a:pPr/>
              <a:t>45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60B35-0354-41E7-8BC5-C01910CED884}" type="slidenum">
              <a:rPr lang="en-US"/>
              <a:pPr/>
              <a:t>46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4CB10-2C35-4E47-8C04-F2E6A4D817AB}" type="slidenum">
              <a:rPr lang="en-US"/>
              <a:pPr/>
              <a:t>5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50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51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52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66208-49AD-463A-AAE0-BD5E1717D125}" type="slidenum">
              <a:rPr lang="en-US"/>
              <a:pPr/>
              <a:t>53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54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55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CD082-E260-46BD-9670-99FFE8DA23C2}" type="slidenum">
              <a:rPr lang="en-US"/>
              <a:pPr/>
              <a:t>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EDDD7-9709-432E-A425-6AACE093A5DB}" type="slidenum">
              <a:rPr lang="en-US"/>
              <a:pPr/>
              <a:t>7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2DFB0-A7F5-4C13-A2B1-D572C4423794}" type="slidenum">
              <a:rPr lang="en-US"/>
              <a:pPr/>
              <a:t>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63E7D-8516-4152-A741-8E1189DD0014}" type="slidenum">
              <a:rPr lang="en-US"/>
              <a:pPr/>
              <a:t>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1336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484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 descr="PHYX 2710 Powerpoint 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Getting Your Feet Wet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505200" y="6400800"/>
            <a:ext cx="29718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aseline="-25000" dirty="0" smtClean="0">
                <a:solidFill>
                  <a:schemeClr val="bg1"/>
                </a:solidFill>
              </a:rPr>
              <a:t>LINEAR REGRESSION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21509" name="Group 14"/>
          <p:cNvGrpSpPr>
            <a:grpSpLocks/>
          </p:cNvGrpSpPr>
          <p:nvPr/>
        </p:nvGrpSpPr>
        <p:grpSpPr bwMode="auto">
          <a:xfrm>
            <a:off x="0" y="6400800"/>
            <a:ext cx="1219200" cy="381000"/>
            <a:chOff x="-48" y="0"/>
            <a:chExt cx="768" cy="240"/>
          </a:xfrm>
        </p:grpSpPr>
        <p:sp>
          <p:nvSpPr>
            <p:cNvPr id="29711" name="Rectangle 15"/>
            <p:cNvSpPr>
              <a:spLocks noChangeArrowheads="1"/>
            </p:cNvSpPr>
            <p:nvPr userDrawn="1"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1516" name="Picture 16" descr="USU logo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143000" y="472440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aseline="-25000">
                <a:solidFill>
                  <a:schemeClr val="bg1"/>
                </a:solidFill>
              </a:rPr>
              <a:t>Introduction    Section 0     Lecture  1     Slide  </a:t>
            </a:r>
            <a:fld id="{F0679E40-323C-469C-BE81-0B5FD3769970}" type="slidenum">
              <a:rPr lang="en-US" baseline="-2500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baseline="-25000">
              <a:solidFill>
                <a:schemeClr val="bg1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324600" y="64008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aseline="-25000" dirty="0">
                <a:solidFill>
                  <a:schemeClr val="bg1"/>
                </a:solidFill>
              </a:rPr>
              <a:t>Lecture  </a:t>
            </a:r>
            <a:r>
              <a:rPr lang="en-US" baseline="-25000" dirty="0" smtClean="0">
                <a:solidFill>
                  <a:schemeClr val="bg1"/>
                </a:solidFill>
              </a:rPr>
              <a:t>5   </a:t>
            </a:r>
            <a:r>
              <a:rPr lang="en-US" baseline="-25000" dirty="0">
                <a:solidFill>
                  <a:schemeClr val="bg1"/>
                </a:solidFill>
              </a:rPr>
              <a:t>Slide  </a:t>
            </a:r>
            <a:fld id="{C3E8E897-1EBA-455B-A023-6411CA98D7CD}" type="slidenum">
              <a:rPr lang="en-US" baseline="-2500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2151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5344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 userDrawn="1"/>
        </p:nvSpPr>
        <p:spPr bwMode="auto">
          <a:xfrm>
            <a:off x="381000" y="5562600"/>
            <a:ext cx="4419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>
                <a:solidFill>
                  <a:schemeClr val="bg1"/>
                </a:solidFill>
              </a:rPr>
              <a:t>INTRODUCTION TO Modern Physics PHYX 2710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>
                <a:solidFill>
                  <a:schemeClr val="bg1"/>
                </a:solidFill>
              </a:rPr>
              <a:t>Fall 2004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 userDrawn="1"/>
        </p:nvSpPr>
        <p:spPr bwMode="auto">
          <a:xfrm>
            <a:off x="1295400" y="6400800"/>
            <a:ext cx="228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 dirty="0">
                <a:solidFill>
                  <a:schemeClr val="bg1"/>
                </a:solidFill>
              </a:rPr>
              <a:t>Intermediate  3870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 dirty="0">
                <a:solidFill>
                  <a:schemeClr val="bg1"/>
                </a:solidFill>
              </a:rPr>
              <a:t>Fall </a:t>
            </a:r>
            <a:r>
              <a:rPr lang="en-US" sz="1000" baseline="-25000" dirty="0" smtClean="0">
                <a:solidFill>
                  <a:schemeClr val="bg1"/>
                </a:solidFill>
              </a:rPr>
              <a:t>2013</a:t>
            </a:r>
            <a:endParaRPr lang="en-US" sz="1000" baseline="-25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A52A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Word_Document7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Word_Document8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Microsoft_Word_Document9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Document12.docx"/><Relationship Id="rId5" Type="http://schemas.openxmlformats.org/officeDocument/2006/relationships/package" Target="../embeddings/Microsoft_Word_Document11.docx"/><Relationship Id="rId4" Type="http://schemas.openxmlformats.org/officeDocument/2006/relationships/package" Target="../embeddings/Microsoft_Word_Document10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Microsoft_Word_Document13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0.xml"/><Relationship Id="rId7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png"/><Relationship Id="rId5" Type="http://schemas.openxmlformats.org/officeDocument/2006/relationships/package" Target="../embeddings/Microsoft_Word_Document15.docx"/><Relationship Id="rId4" Type="http://schemas.openxmlformats.org/officeDocument/2006/relationships/package" Target="../embeddings/Microsoft_Word_Document14.docx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Word_Document1.docx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package" Target="../embeddings/Microsoft_Word_Document18.docx"/><Relationship Id="rId9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4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Document19.docx"/><Relationship Id="rId11" Type="http://schemas.openxmlformats.org/officeDocument/2006/relationships/image" Target="../media/image60.png"/><Relationship Id="rId5" Type="http://schemas.openxmlformats.org/officeDocument/2006/relationships/image" Target="../media/image53.png"/><Relationship Id="rId10" Type="http://schemas.openxmlformats.org/officeDocument/2006/relationships/image" Target="../media/image59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package" Target="../embeddings/Microsoft_Word_Document20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package" Target="../embeddings/Microsoft_Word_Document21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package" Target="../embeddings/Microsoft_Word_Document22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package" Target="../embeddings/Microsoft_Word_Document23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Document24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package" Target="../embeddings/Microsoft_Word_Document25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package" Target="../embeddings/Microsoft_Word_Document26.docx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5.png"/><Relationship Id="rId4" Type="http://schemas.openxmlformats.org/officeDocument/2006/relationships/package" Target="../embeddings/Microsoft_Word_Document28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3.docx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package" Target="../embeddings/Microsoft_Word_Document29.docx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package" Target="../embeddings/Microsoft_Word_Document30.docx"/><Relationship Id="rId4" Type="http://schemas.openxmlformats.org/officeDocument/2006/relationships/image" Target="../media/image4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package" Target="../embeddings/Microsoft_Word_Document3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Word_97_-_2003_Document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Word_Document4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Word_Document5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Microsoft_Word_Document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dirty="0" smtClean="0"/>
              <a:t>Intermediate Lab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81200"/>
            <a:ext cx="7086600" cy="1752600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accent2"/>
                </a:solidFill>
              </a:rPr>
              <a:t>Lecture 4</a:t>
            </a:r>
          </a:p>
          <a:p>
            <a:pPr eaLnBrk="1" hangingPunct="1"/>
            <a:endParaRPr lang="en-US" sz="24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Comparing Data and Models—</a:t>
            </a:r>
            <a:r>
              <a:rPr lang="en-US" sz="3600" b="1" dirty="0" smtClean="0">
                <a:solidFill>
                  <a:srgbClr val="C00000"/>
                </a:solidFill>
              </a:rPr>
              <a:t>Quantitatively</a:t>
            </a:r>
          </a:p>
          <a:p>
            <a:pPr eaLnBrk="1" hangingPunct="1"/>
            <a:endParaRPr lang="en-US" sz="12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Linear Regression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3340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References:  Taylor Ch.  8 and 9</a:t>
            </a:r>
          </a:p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Also refer to “Glossary of Important Terms in Error Analysis”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Specific Rules for Error Propagation </a:t>
            </a:r>
            <a:br>
              <a:rPr lang="en-US" u="sng" dirty="0" smtClean="0"/>
            </a:br>
            <a:r>
              <a:rPr lang="en-US" u="sng" dirty="0" smtClean="0"/>
              <a:t>(Worst Case)</a:t>
            </a:r>
          </a:p>
        </p:txBody>
      </p:sp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858838" y="1322388"/>
          <a:ext cx="7888287" cy="4637087"/>
        </p:xfrm>
        <a:graphic>
          <a:graphicData uri="http://schemas.openxmlformats.org/presentationml/2006/ole">
            <p:oleObj spid="_x0000_s308226" name="Document" r:id="rId4" imgW="7948161" imgH="466706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General Formula for Error Propagation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609600" y="1447800"/>
          <a:ext cx="7342188" cy="2633663"/>
        </p:xfrm>
        <a:graphic>
          <a:graphicData uri="http://schemas.openxmlformats.org/presentationml/2006/ole">
            <p:oleObj spid="_x0000_s314370" name="Document" r:id="rId4" imgW="7473009" imgH="266200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General Formula for Multiple Variables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685800" y="762000"/>
          <a:ext cx="8077200" cy="5269479"/>
        </p:xfrm>
        <a:graphic>
          <a:graphicData uri="http://schemas.openxmlformats.org/presentationml/2006/ole">
            <p:oleObj spid="_x0000_s316418" name="Document" r:id="rId4" imgW="7895887" imgH="6611856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05600" y="1752600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Worst case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48006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Best case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4812268"/>
            <a:ext cx="6801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Error for a function of </a:t>
            </a:r>
            <a:r>
              <a:rPr lang="en-US" b="1" u="sng" dirty="0">
                <a:solidFill>
                  <a:srgbClr val="C00000"/>
                </a:solidFill>
              </a:rPr>
              <a:t>Two </a:t>
            </a:r>
            <a:r>
              <a:rPr lang="en-US" b="1" u="sng" dirty="0" smtClean="0">
                <a:solidFill>
                  <a:srgbClr val="C00000"/>
                </a:solidFill>
              </a:rPr>
              <a:t>Variables: Addition in </a:t>
            </a:r>
            <a:r>
              <a:rPr lang="en-US" b="1" u="sng" dirty="0" err="1" smtClean="0">
                <a:solidFill>
                  <a:srgbClr val="C00000"/>
                </a:solidFill>
              </a:rPr>
              <a:t>Quadrature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42933" y="1828800"/>
            <a:ext cx="80772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Consider the arbitrary derived quantity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q(</a:t>
            </a:r>
            <a:r>
              <a:rPr lang="en-US" b="1" dirty="0" err="1" smtClean="0">
                <a:solidFill>
                  <a:srgbClr val="002060"/>
                </a:solidFill>
              </a:rPr>
              <a:t>x,y</a:t>
            </a:r>
            <a:r>
              <a:rPr lang="en-US" b="1" dirty="0" smtClean="0">
                <a:solidFill>
                  <a:srgbClr val="002060"/>
                </a:solidFill>
              </a:rPr>
              <a:t>) of two independent random variables x and y.</a:t>
            </a:r>
          </a:p>
          <a:p>
            <a:endParaRPr lang="en-US" sz="1050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Expand q(</a:t>
            </a:r>
            <a:r>
              <a:rPr lang="en-US" b="1" dirty="0" err="1" smtClean="0">
                <a:solidFill>
                  <a:srgbClr val="002060"/>
                </a:solidFill>
              </a:rPr>
              <a:t>x,y</a:t>
            </a:r>
            <a:r>
              <a:rPr lang="en-US" b="1" dirty="0" smtClean="0">
                <a:solidFill>
                  <a:srgbClr val="002060"/>
                </a:solidFill>
              </a:rPr>
              <a:t>) in a Taylor series about the expected values of x and y (i.e., at points near X and Y).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33400" y="1524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Error Propagation:  General Case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1000133" y="3576638"/>
          <a:ext cx="6319837" cy="995362"/>
        </p:xfrm>
        <a:graphic>
          <a:graphicData uri="http://schemas.openxmlformats.org/presentationml/2006/ole">
            <p:oleObj spid="_x0000_s300034" name="Document" r:id="rId4" imgW="6404097" imgH="1010484" progId="Word.Document.12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flipV="1">
            <a:off x="2981333" y="3429000"/>
            <a:ext cx="3048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09933" y="3200400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Fixed, shifts peak of distribution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514733" y="3581400"/>
            <a:ext cx="45720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743333" y="44312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Fixed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429133" y="3505200"/>
            <a:ext cx="45720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657733" y="4431268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Distribution centered at X with width </a:t>
            </a:r>
            <a:r>
              <a:rPr lang="el-GR" b="1" dirty="0" smtClean="0">
                <a:solidFill>
                  <a:srgbClr val="C00000"/>
                </a:solidFill>
              </a:rPr>
              <a:t>σ</a:t>
            </a:r>
            <a:r>
              <a:rPr lang="en-US" b="1" baseline="-25000" dirty="0" smtClean="0">
                <a:solidFill>
                  <a:srgbClr val="C00000"/>
                </a:solidFill>
              </a:rPr>
              <a:t>X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1147763" y="5274231"/>
          <a:ext cx="6261100" cy="1044575"/>
        </p:xfrm>
        <a:graphic>
          <a:graphicData uri="http://schemas.openxmlformats.org/presentationml/2006/ole">
            <p:oleObj spid="_x0000_s300035" name="Document" r:id="rId5" imgW="6404097" imgH="1072718" progId="Word.Document.12">
              <p:embed/>
            </p:oleObj>
          </a:graphicData>
        </a:graphic>
      </p:graphicFrame>
      <p:graphicFrame>
        <p:nvGraphicFramePr>
          <p:cNvPr id="300036" name="Object 3"/>
          <p:cNvGraphicFramePr>
            <a:graphicFrameLocks noChangeAspect="1"/>
          </p:cNvGraphicFramePr>
          <p:nvPr/>
        </p:nvGraphicFramePr>
        <p:xfrm>
          <a:off x="609600" y="609600"/>
          <a:ext cx="7594600" cy="1325563"/>
        </p:xfrm>
        <a:graphic>
          <a:graphicData uri="http://schemas.openxmlformats.org/presentationml/2006/ole">
            <p:oleObj spid="_x0000_s300036" name="Document" r:id="rId6" imgW="7618655" imgH="1333883" progId="Word.Document.12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086600" y="54864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Best case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Independent (Random) Uncertaities and Gaussian Distributions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1169988" y="1755775"/>
          <a:ext cx="7151687" cy="3365500"/>
        </p:xfrm>
        <a:graphic>
          <a:graphicData uri="http://schemas.openxmlformats.org/presentationml/2006/ole">
            <p:oleObj spid="_x0000_s310274" name="Document" r:id="rId4" imgW="7160807" imgH="337423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4455687" y="2402935"/>
            <a:ext cx="46783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">
            <a:off x="5946289" y="605308"/>
            <a:ext cx="2705891" cy="166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581400"/>
            <a:ext cx="3962400" cy="25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905000"/>
            <a:ext cx="3810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8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>
                <a:solidFill>
                  <a:schemeClr val="accent2"/>
                </a:solidFill>
              </a:rPr>
              <a:t>Gaussian Distribution Function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V="1">
            <a:off x="4533900" y="2476500"/>
            <a:ext cx="381000" cy="1524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>
            <a:off x="3124200" y="2743200"/>
            <a:ext cx="16764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4343400" y="1295400"/>
            <a:ext cx="1752600" cy="762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85800" y="1676400"/>
            <a:ext cx="1066800" cy="457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1828800" y="1600200"/>
            <a:ext cx="914400" cy="1524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078025" y="274320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Width of Distribution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(standard deviation)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8600" y="914400"/>
            <a:ext cx="202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Center of Distribution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(mean)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143000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Distribution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Function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3600" y="762000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Independent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Variable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800600" y="40386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b="1" u="sng" dirty="0">
                <a:solidFill>
                  <a:schemeClr val="accent2"/>
                </a:solidFill>
              </a:rPr>
              <a:t>Gaussian Distribution Function</a:t>
            </a:r>
          </a:p>
        </p:txBody>
      </p:sp>
      <p:cxnSp>
        <p:nvCxnSpPr>
          <p:cNvPr id="17" name="Straight Arrow Connector 16"/>
          <p:cNvCxnSpPr>
            <a:stCxn id="19" idx="3"/>
          </p:cNvCxnSpPr>
          <p:nvPr/>
        </p:nvCxnSpPr>
        <p:spPr bwMode="auto">
          <a:xfrm flipV="1">
            <a:off x="1771239" y="2286002"/>
            <a:ext cx="1200561" cy="71880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81000" y="2743200"/>
            <a:ext cx="139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Normalization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Constant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685800"/>
            <a:ext cx="586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20000">
            <a:off x="183414" y="1982886"/>
            <a:ext cx="44958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7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Standard Deviation of </a:t>
            </a:r>
            <a:r>
              <a:rPr lang="en-US" sz="2400" b="1" u="sng" dirty="0">
                <a:solidFill>
                  <a:schemeClr val="accent2"/>
                </a:solidFill>
              </a:rPr>
              <a:t>Gaussian Distribution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screen"/>
          <a:srcRect r="1547"/>
          <a:stretch>
            <a:fillRect/>
          </a:stretch>
        </p:blipFill>
        <p:spPr bwMode="auto">
          <a:xfrm rot="120000">
            <a:off x="4365489" y="2513307"/>
            <a:ext cx="4716954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7" idx="3"/>
          </p:cNvCxnSpPr>
          <p:nvPr/>
        </p:nvCxnSpPr>
        <p:spPr bwMode="auto">
          <a:xfrm flipV="1">
            <a:off x="2076039" y="3124202"/>
            <a:ext cx="209961" cy="128373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28600" y="4038600"/>
            <a:ext cx="1847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Area under curve (probability that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–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&lt;x&lt;+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) is 68%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209800"/>
            <a:ext cx="2228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5% or ~2</a:t>
            </a:r>
            <a:r>
              <a:rPr lang="el-GR" sz="1200" b="1" dirty="0" smtClean="0">
                <a:solidFill>
                  <a:srgbClr val="7030A0"/>
                </a:solidFill>
              </a:rPr>
              <a:t>σ</a:t>
            </a:r>
            <a:r>
              <a:rPr lang="en-US" sz="1200" b="1" dirty="0" smtClean="0">
                <a:solidFill>
                  <a:srgbClr val="7030A0"/>
                </a:solidFill>
              </a:rPr>
              <a:t> “Significant”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19812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1% or ~3</a:t>
            </a:r>
            <a:r>
              <a:rPr lang="el-GR" sz="1200" b="1" dirty="0" smtClean="0">
                <a:solidFill>
                  <a:srgbClr val="7030A0"/>
                </a:solidFill>
              </a:rPr>
              <a:t>σ</a:t>
            </a:r>
            <a:r>
              <a:rPr lang="en-US" sz="1200" b="1" dirty="0" smtClean="0">
                <a:solidFill>
                  <a:srgbClr val="7030A0"/>
                </a:solidFill>
              </a:rPr>
              <a:t> “Highly Significant”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2438400"/>
            <a:ext cx="184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1</a:t>
            </a:r>
            <a:r>
              <a:rPr lang="el-GR" sz="1200" b="1" dirty="0" smtClean="0">
                <a:solidFill>
                  <a:srgbClr val="7030A0"/>
                </a:solidFill>
              </a:rPr>
              <a:t>σ</a:t>
            </a:r>
            <a:r>
              <a:rPr lang="en-US" sz="1200" b="1" dirty="0" smtClean="0">
                <a:solidFill>
                  <a:srgbClr val="7030A0"/>
                </a:solidFill>
              </a:rPr>
              <a:t> “Within errors”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1752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5 </a:t>
            </a:r>
            <a:r>
              <a:rPr lang="en-US" sz="1200" b="1" dirty="0" err="1" smtClean="0">
                <a:solidFill>
                  <a:srgbClr val="7030A0"/>
                </a:solidFill>
              </a:rPr>
              <a:t>ppm</a:t>
            </a:r>
            <a:r>
              <a:rPr lang="en-US" sz="1200" b="1" dirty="0" smtClean="0">
                <a:solidFill>
                  <a:srgbClr val="7030A0"/>
                </a:solidFill>
              </a:rPr>
              <a:t> or ~5</a:t>
            </a:r>
            <a:r>
              <a:rPr lang="el-GR" sz="1200" b="1" dirty="0" smtClean="0">
                <a:solidFill>
                  <a:srgbClr val="7030A0"/>
                </a:solidFill>
              </a:rPr>
              <a:t>σ</a:t>
            </a:r>
            <a:r>
              <a:rPr lang="en-US" sz="1200" b="1" dirty="0" smtClean="0">
                <a:solidFill>
                  <a:srgbClr val="7030A0"/>
                </a:solidFill>
              </a:rPr>
              <a:t> “Valid for HEP”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 bwMode="auto">
          <a:xfrm rot="16200000" flipH="1">
            <a:off x="7924800" y="2057400"/>
            <a:ext cx="838200" cy="533400"/>
          </a:xfrm>
          <a:prstGeom prst="curvedConnector3">
            <a:avLst>
              <a:gd name="adj1" fmla="val 1153"/>
            </a:avLst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Curved Connector 18"/>
          <p:cNvCxnSpPr/>
          <p:nvPr/>
        </p:nvCxnSpPr>
        <p:spPr bwMode="auto">
          <a:xfrm>
            <a:off x="6553200" y="2133600"/>
            <a:ext cx="762000" cy="533400"/>
          </a:xfrm>
          <a:prstGeom prst="curvedConnector3">
            <a:avLst>
              <a:gd name="adj1" fmla="val 101940"/>
            </a:avLst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>
            <a:off x="5334000" y="2362200"/>
            <a:ext cx="1295400" cy="457200"/>
          </a:xfrm>
          <a:prstGeom prst="curvedConnector3">
            <a:avLst>
              <a:gd name="adj1" fmla="val 99517"/>
            </a:avLst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>
            <a:off x="5105400" y="2590800"/>
            <a:ext cx="762000" cy="609600"/>
          </a:xfrm>
          <a:prstGeom prst="curvedConnector3">
            <a:avLst>
              <a:gd name="adj1" fmla="val 100149"/>
            </a:avLst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553200" y="1219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See Sec. 10.6: Testing of Hypotheses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597140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More complete Table in App. A and B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38200" y="1143000"/>
            <a:ext cx="8077200" cy="8382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4400" y="5181600"/>
            <a:ext cx="8077200" cy="8382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Mean of Gaussian Distribution as “Best Estimate”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2000" y="762000"/>
            <a:ext cx="378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Principle of Maximum Likelihood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14400" y="4800600"/>
            <a:ext cx="8045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 of X is from maximum probability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746" y="19050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a data set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8248" y="23622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randomly distributed with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190500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 …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}</a:t>
            </a:r>
            <a:endParaRPr lang="en-US" dirty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1" y="1219200"/>
            <a:ext cx="708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the most likely value of the mean (the best estimate of ẋ), </a:t>
            </a:r>
          </a:p>
          <a:p>
            <a:r>
              <a:rPr lang="en-US" dirty="0" smtClean="0"/>
              <a:t>find X that yields the highest probability for the data set.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7306" y="3200400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combined probability for the full data set is the product</a:t>
            </a:r>
            <a:endParaRPr lang="en-US" dirty="0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14400" y="53340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1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199" y="5257800"/>
            <a:ext cx="1292469" cy="685800"/>
          </a:xfrm>
          <a:prstGeom prst="rect">
            <a:avLst/>
          </a:prstGeom>
          <a:noFill/>
        </p:spPr>
      </p:pic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429000" y="5257800"/>
            <a:ext cx="1143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derivative set to 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1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334000"/>
            <a:ext cx="1160585" cy="609600"/>
          </a:xfrm>
          <a:prstGeom prst="rect">
            <a:avLst/>
          </a:prstGeom>
          <a:noFill/>
        </p:spPr>
      </p:pic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943600" y="5334000"/>
            <a:ext cx="99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Best estimate of X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2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5410199"/>
            <a:ext cx="1371600" cy="648929"/>
          </a:xfrm>
          <a:prstGeom prst="rect">
            <a:avLst/>
          </a:prstGeom>
          <a:noFill/>
        </p:spPr>
      </p:pic>
      <p:sp>
        <p:nvSpPr>
          <p:cNvPr id="226322" name="Rectangle 1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020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400" y="2667000"/>
            <a:ext cx="100396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02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38600"/>
            <a:ext cx="983825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799" y="3581400"/>
            <a:ext cx="6328229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914400" y="5410200"/>
            <a:ext cx="8077200" cy="762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err="1" smtClean="0">
                <a:solidFill>
                  <a:schemeClr val="accent2"/>
                </a:solidFill>
              </a:rPr>
              <a:t>Uncertaity</a:t>
            </a:r>
            <a:r>
              <a:rPr lang="en-US" sz="2400" b="1" u="sng" dirty="0" smtClean="0">
                <a:solidFill>
                  <a:schemeClr val="accent2"/>
                </a:solidFill>
              </a:rPr>
              <a:t> of “Best Estimates” of Gaussian Distribution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2000" y="762000"/>
            <a:ext cx="378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Principle of Maximum Likelihood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8200" y="3886200"/>
            <a:ext cx="8045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 of X is from maximum probability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746" y="19050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a data set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190500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 …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}</a:t>
            </a:r>
            <a:endParaRPr lang="en-US" dirty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1" y="1219200"/>
            <a:ext cx="708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the most likely value of the mean (the best estimate of ẋ), </a:t>
            </a:r>
          </a:p>
          <a:p>
            <a:r>
              <a:rPr lang="en-US" dirty="0" smtClean="0"/>
              <a:t>find X that yields the highest probability for the data set.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2353826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combined probability for the full data set is the product</a:t>
            </a:r>
            <a:endParaRPr lang="en-US" dirty="0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38200" y="44196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1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4999" y="4343400"/>
            <a:ext cx="1292469" cy="685800"/>
          </a:xfrm>
          <a:prstGeom prst="rect">
            <a:avLst/>
          </a:prstGeom>
          <a:noFill/>
        </p:spPr>
      </p:pic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352800" y="4343400"/>
            <a:ext cx="152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derivative </a:t>
            </a:r>
          </a:p>
          <a:p>
            <a:r>
              <a:rPr lang="en-US" sz="1400" b="1" dirty="0" err="1" smtClean="0">
                <a:solidFill>
                  <a:srgbClr val="C00000"/>
                </a:solidFill>
              </a:rPr>
              <a:t>wrst</a:t>
            </a:r>
            <a:r>
              <a:rPr lang="en-US" sz="1400" b="1" dirty="0" smtClean="0">
                <a:solidFill>
                  <a:srgbClr val="C00000"/>
                </a:solidFill>
              </a:rPr>
              <a:t> X set to 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1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215" y="4419600"/>
            <a:ext cx="1160585" cy="609600"/>
          </a:xfrm>
          <a:prstGeom prst="rect">
            <a:avLst/>
          </a:prstGeom>
          <a:noFill/>
        </p:spPr>
      </p:pic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019800" y="4419600"/>
            <a:ext cx="99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Best estimate of X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2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495799"/>
            <a:ext cx="1371600" cy="648929"/>
          </a:xfrm>
          <a:prstGeom prst="rect">
            <a:avLst/>
          </a:prstGeom>
          <a:noFill/>
        </p:spPr>
      </p:pic>
      <p:sp>
        <p:nvSpPr>
          <p:cNvPr id="226322" name="Rectangle 1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38200" y="5105400"/>
            <a:ext cx="8050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 of </a:t>
            </a:r>
            <a:r>
              <a:rPr lang="el-GR" b="1" u="sng" dirty="0" smtClean="0">
                <a:solidFill>
                  <a:srgbClr val="7030A0"/>
                </a:solidFill>
              </a:rPr>
              <a:t>σ</a:t>
            </a:r>
            <a:r>
              <a:rPr lang="en-US" b="1" u="sng" dirty="0" smtClean="0">
                <a:solidFill>
                  <a:srgbClr val="C00000"/>
                </a:solidFill>
              </a:rPr>
              <a:t> is from maximum probability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38200" y="55626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4999" y="5486400"/>
            <a:ext cx="1292469" cy="685800"/>
          </a:xfrm>
          <a:prstGeom prst="rect">
            <a:avLst/>
          </a:prstGeom>
          <a:noFill/>
        </p:spPr>
      </p:pic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867400" y="5486400"/>
            <a:ext cx="99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Best estimate of </a:t>
            </a:r>
            <a:r>
              <a:rPr lang="el-GR" sz="1400" b="1" dirty="0" smtClean="0">
                <a:solidFill>
                  <a:srgbClr val="7030A0"/>
                </a:solidFill>
              </a:rPr>
              <a:t>σ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352800" y="5410200"/>
            <a:ext cx="1447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Solve for derivative </a:t>
            </a:r>
          </a:p>
          <a:p>
            <a:r>
              <a:rPr lang="en-US" sz="1400" b="1" dirty="0" err="1" smtClean="0">
                <a:solidFill>
                  <a:srgbClr val="7030A0"/>
                </a:solidFill>
              </a:rPr>
              <a:t>wrst</a:t>
            </a:r>
            <a:r>
              <a:rPr lang="en-US" sz="1400" b="1" dirty="0" smtClean="0">
                <a:solidFill>
                  <a:srgbClr val="7030A0"/>
                </a:solidFill>
              </a:rPr>
              <a:t> </a:t>
            </a:r>
            <a:r>
              <a:rPr lang="el-GR" sz="1400" b="1" u="sng" dirty="0" smtClean="0">
                <a:solidFill>
                  <a:srgbClr val="7030A0"/>
                </a:solidFill>
              </a:rPr>
              <a:t>σ</a:t>
            </a:r>
            <a:r>
              <a:rPr lang="en-US" sz="1400" b="1" u="sng" dirty="0" smtClean="0">
                <a:solidFill>
                  <a:srgbClr val="7030A0"/>
                </a:solidFill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</a:rPr>
              <a:t>set to 0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214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7999" y="5410200"/>
            <a:ext cx="2030569" cy="838200"/>
          </a:xfrm>
          <a:prstGeom prst="rect">
            <a:avLst/>
          </a:prstGeom>
          <a:noFill/>
        </p:spPr>
      </p:pic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8200" y="5562600"/>
            <a:ext cx="106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See </a:t>
            </a:r>
          </a:p>
          <a:p>
            <a:r>
              <a:rPr lang="en-US" sz="1400" dirty="0" smtClean="0"/>
              <a:t>Prob. 5.26</a:t>
            </a:r>
            <a:endParaRPr lang="en-US" sz="140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00400"/>
            <a:ext cx="983825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799" y="2743200"/>
            <a:ext cx="6328229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0"/>
            <a:ext cx="394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Weighted Averages</a:t>
            </a: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7200" y="16764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Question:  How can we properly combine two or more separate independent measurements of the same randomly distributed quantity to determine a best combined value with uncertainty?</a:t>
            </a:r>
          </a:p>
          <a:p>
            <a:endParaRPr lang="en-US" sz="2000" b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Errors in Measurements and Models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A Review of What We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64" name="Object 12"/>
          <p:cNvGraphicFramePr>
            <a:graphicFrameLocks noChangeAspect="1"/>
          </p:cNvGraphicFramePr>
          <p:nvPr/>
        </p:nvGraphicFramePr>
        <p:xfrm>
          <a:off x="382588" y="600075"/>
          <a:ext cx="8502650" cy="2252663"/>
        </p:xfrm>
        <a:graphic>
          <a:graphicData uri="http://schemas.openxmlformats.org/presentationml/2006/ole">
            <p:oleObj spid="_x0000_s301058" name="Document" r:id="rId4" imgW="5831968" imgH="1538569" progId="Word.Document.12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1828800" y="4191000"/>
            <a:ext cx="5257800" cy="762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0"/>
            <a:ext cx="394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Weighted Averages</a:t>
            </a:r>
          </a:p>
        </p:txBody>
      </p:sp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547688" y="4038600"/>
          <a:ext cx="7986712" cy="825500"/>
        </p:xfrm>
        <a:graphic>
          <a:graphicData uri="http://schemas.openxmlformats.org/presentationml/2006/ole">
            <p:oleObj spid="_x0000_s301059" name="Document" r:id="rId5" imgW="5494170" imgH="568015" progId="Word.Document.12">
              <p:embed/>
            </p:oleObj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000" y="2743200"/>
            <a:ext cx="8050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 of </a:t>
            </a:r>
            <a:r>
              <a:rPr lang="el-GR" b="1" u="sng" dirty="0" smtClean="0">
                <a:solidFill>
                  <a:srgbClr val="C00000"/>
                </a:solidFill>
              </a:rPr>
              <a:t>χ</a:t>
            </a:r>
            <a:r>
              <a:rPr lang="en-US" b="1" u="sng" dirty="0" smtClean="0">
                <a:solidFill>
                  <a:srgbClr val="C00000"/>
                </a:solidFill>
              </a:rPr>
              <a:t> is from maximum </a:t>
            </a:r>
            <a:r>
              <a:rPr lang="en-US" b="1" u="sng" dirty="0" err="1" smtClean="0">
                <a:solidFill>
                  <a:srgbClr val="C00000"/>
                </a:solidFill>
              </a:rPr>
              <a:t>probibility</a:t>
            </a:r>
            <a:r>
              <a:rPr lang="en-US" b="1" u="sng" dirty="0" smtClean="0">
                <a:solidFill>
                  <a:srgbClr val="C00000"/>
                </a:solidFill>
              </a:rPr>
              <a:t>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31242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77000" y="3124200"/>
            <a:ext cx="266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best estimate of </a:t>
            </a:r>
            <a:r>
              <a:rPr lang="el-GR" sz="1400" b="1" u="sng" dirty="0" smtClean="0">
                <a:solidFill>
                  <a:srgbClr val="C00000"/>
                </a:solidFill>
              </a:rPr>
              <a:t>χ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52800" y="3121223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derivative </a:t>
            </a:r>
            <a:r>
              <a:rPr lang="en-US" sz="1400" b="1" dirty="0" err="1" smtClean="0">
                <a:solidFill>
                  <a:srgbClr val="C00000"/>
                </a:solidFill>
              </a:rPr>
              <a:t>wrst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l-GR" sz="1400" b="1" u="sng" dirty="0" smtClean="0">
                <a:solidFill>
                  <a:srgbClr val="C00000"/>
                </a:solidFill>
              </a:rPr>
              <a:t>χ</a:t>
            </a:r>
            <a:r>
              <a:rPr lang="en-US" sz="1400" b="1" u="sng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set to 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017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505200"/>
            <a:ext cx="2461846" cy="457200"/>
          </a:xfrm>
          <a:prstGeom prst="rect">
            <a:avLst/>
          </a:prstGeom>
          <a:noFill/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33400" y="5029200"/>
            <a:ext cx="701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Note:  If w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1400" b="1" dirty="0" smtClean="0">
                <a:solidFill>
                  <a:srgbClr val="C00000"/>
                </a:solidFill>
              </a:rPr>
              <a:t>=w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b="1" dirty="0" smtClean="0">
                <a:solidFill>
                  <a:srgbClr val="C00000"/>
                </a:solidFill>
              </a:rPr>
              <a:t>, we recover the standard result </a:t>
            </a:r>
            <a:r>
              <a:rPr lang="en-US" sz="1400" b="1" dirty="0" err="1" smtClean="0">
                <a:solidFill>
                  <a:srgbClr val="C00000"/>
                </a:solidFill>
              </a:rPr>
              <a:t>X</a:t>
            </a:r>
            <a:r>
              <a:rPr lang="en-US" sz="1400" b="1" baseline="-25000" dirty="0" err="1" smtClean="0">
                <a:solidFill>
                  <a:srgbClr val="C00000"/>
                </a:solidFill>
              </a:rPr>
              <a:t>wavg</a:t>
            </a:r>
            <a:r>
              <a:rPr lang="en-US" sz="1400" b="1" dirty="0" smtClean="0">
                <a:solidFill>
                  <a:srgbClr val="C00000"/>
                </a:solidFill>
              </a:rPr>
              <a:t>= (1/2) (x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1400" b="1" dirty="0" smtClean="0">
                <a:solidFill>
                  <a:srgbClr val="C00000"/>
                </a:solidFill>
              </a:rPr>
              <a:t>+x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b="1" dirty="0" smtClean="0">
                <a:solidFill>
                  <a:srgbClr val="C00000"/>
                </a:solidFill>
              </a:rPr>
              <a:t>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625475" y="5470525"/>
          <a:ext cx="9721850" cy="854075"/>
        </p:xfrm>
        <a:graphic>
          <a:graphicData uri="http://schemas.openxmlformats.org/presentationml/2006/ole">
            <p:oleObj spid="_x0000_s301060" name="Document" r:id="rId7" imgW="5848731" imgH="519143" progId="Word.Document.12">
              <p:embed/>
            </p:oleObj>
          </a:graphicData>
        </a:graphic>
      </p:graphicFrame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1062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429000"/>
            <a:ext cx="2323253" cy="533400"/>
          </a:xfrm>
          <a:prstGeom prst="rect">
            <a:avLst/>
          </a:prstGeom>
          <a:noFill/>
        </p:spPr>
      </p:pic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1064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505200"/>
            <a:ext cx="2362200" cy="50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81400"/>
            <a:ext cx="7620000" cy="17526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Comparing Measurements to Models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Linear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152400"/>
            <a:ext cx="6360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Motivating Regression Analysis</a:t>
            </a: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7200" y="914400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Question:  Consider now what happens to the output of a nearly ideal experiment, if we vary how hard we poke the system (vary the input).</a:t>
            </a:r>
            <a:endParaRPr lang="en-US" sz="2000" b="1" u="sng" dirty="0" smtClean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05000" y="2286000"/>
            <a:ext cx="5943600" cy="2667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14600"/>
            <a:ext cx="857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810000" y="2971800"/>
            <a:ext cx="2112963" cy="1136650"/>
          </a:xfrm>
          <a:prstGeom prst="ellipse">
            <a:avLst/>
          </a:prstGeom>
          <a:solidFill>
            <a:srgbClr val="FFCC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</a:rPr>
              <a:t>SYSTEM</a:t>
            </a:r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438400" y="3352800"/>
            <a:ext cx="1219200" cy="381000"/>
          </a:xfrm>
          <a:custGeom>
            <a:avLst/>
            <a:gdLst>
              <a:gd name="T0" fmla="*/ 914400 w 21600"/>
              <a:gd name="T1" fmla="*/ 0 h 21600"/>
              <a:gd name="T2" fmla="*/ 0 w 21600"/>
              <a:gd name="T3" fmla="*/ 190500 h 21600"/>
              <a:gd name="T4" fmla="*/ 914400 w 21600"/>
              <a:gd name="T5" fmla="*/ 381000 h 21600"/>
              <a:gd name="T6" fmla="*/ 1219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19800" y="3352800"/>
            <a:ext cx="1219200" cy="381000"/>
          </a:xfrm>
          <a:custGeom>
            <a:avLst/>
            <a:gdLst>
              <a:gd name="T0" fmla="*/ 914400 w 21600"/>
              <a:gd name="T1" fmla="*/ 0 h 21600"/>
              <a:gd name="T2" fmla="*/ 0 w 21600"/>
              <a:gd name="T3" fmla="*/ 190500 h 21600"/>
              <a:gd name="T4" fmla="*/ 914400 w 21600"/>
              <a:gd name="T5" fmla="*/ 381000 h 21600"/>
              <a:gd name="T6" fmla="*/ 1219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041525" y="28559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705600" y="287178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429000" y="19558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Uncertainties in Observations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24600" y="46228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Universe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33400" y="5105400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The simplest model of response (short of the trivial constant response) is a linear response model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                                           y(x) = A + B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152400"/>
            <a:ext cx="6975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Questions for Regression Analysis</a:t>
            </a: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09600" y="1905000"/>
            <a:ext cx="82296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Three principle </a:t>
            </a:r>
            <a:r>
              <a:rPr lang="en-US" b="1" dirty="0" smtClean="0">
                <a:solidFill>
                  <a:srgbClr val="C00000"/>
                </a:solidFill>
              </a:rPr>
              <a:t>questions:</a:t>
            </a:r>
          </a:p>
          <a:p>
            <a:endParaRPr lang="en-US" sz="600" b="1" u="sng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What are the best values of A and B, for:              </a:t>
            </a:r>
            <a:r>
              <a:rPr lang="en-US" b="1" dirty="0" smtClean="0"/>
              <a:t>(see Taylor Ch. 8)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  A perfect data set, where A and B are exact?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  A data set with uncertainties?</a:t>
            </a:r>
          </a:p>
          <a:p>
            <a:pPr lvl="1">
              <a:buFont typeface="Arial" pitchFamily="34" charset="0"/>
              <a:buChar char="•"/>
            </a:pP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What are the errors in the fitting parameters A and B?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What </a:t>
            </a:r>
            <a:r>
              <a:rPr lang="en-US" b="1" dirty="0" smtClean="0">
                <a:solidFill>
                  <a:schemeClr val="accent2"/>
                </a:solidFill>
              </a:rPr>
              <a:t>confidence can we place in how well a linear model fits the data? </a:t>
            </a:r>
            <a:r>
              <a:rPr lang="en-US" b="1" dirty="0" smtClean="0"/>
              <a:t>(see Taylor Ch. 9)</a:t>
            </a:r>
            <a:endParaRPr lang="en-US" sz="2000" b="1" dirty="0" smtClean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The simplest model of response (short of the trivial constant response) is a linear response model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                                          y(x) = A + B x</a:t>
            </a: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 b="38094"/>
          <a:stretch>
            <a:fillRect/>
          </a:stretch>
        </p:blipFill>
        <p:spPr bwMode="auto">
          <a:xfrm>
            <a:off x="1524000" y="3124200"/>
            <a:ext cx="65532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Review of</a:t>
            </a:r>
          </a:p>
          <a:p>
            <a:pPr eaLnBrk="1" hangingPunct="1"/>
            <a:r>
              <a:rPr lang="en-US" b="1" dirty="0" smtClean="0"/>
              <a:t>Graphical </a:t>
            </a:r>
            <a:r>
              <a:rPr lang="en-US" b="1" dirty="0" smtClean="0"/>
              <a:t>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Graphical Analysis</a:t>
            </a: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36099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1" y="129540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“old School” approach to linear fits.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Rough plot of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Estimate of uncertainties with error bars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 “best” linear fit with a straight edge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Estimates of uncertainties in slope and intercept from the error bars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This is a great practice to get into as you are developing an experiment!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Is it Linear?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55626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572000"/>
            <a:ext cx="302771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5029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Adding 2D error bars is sometimes helpful.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990600"/>
            <a:ext cx="266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A simple model is a linear model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You know it when you see it (qualitatively)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Tested with a straight edge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Error bar are a first step in gauging the “goodness of fit”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Making It Linear or Linearization 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80010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5878" y="4343400"/>
            <a:ext cx="8959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A simple trick for many models is to </a:t>
            </a:r>
            <a:r>
              <a:rPr lang="en-US" dirty="0" err="1" smtClean="0"/>
              <a:t>linearize</a:t>
            </a:r>
            <a:r>
              <a:rPr lang="en-US" dirty="0" smtClean="0"/>
              <a:t> the model in the independent variable.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Refer to Baird Ch.5 and the associated homework problems.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304800"/>
          </a:xfrm>
          <a:noFill/>
        </p:spPr>
        <p:txBody>
          <a:bodyPr/>
          <a:lstStyle/>
          <a:p>
            <a:pPr eaLnBrk="1" hangingPunct="1"/>
            <a:r>
              <a:rPr lang="en-US" sz="2400" u="sng" dirty="0" smtClean="0"/>
              <a:t>Special Graph Paper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2843213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752600"/>
            <a:ext cx="2843213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514600"/>
            <a:ext cx="2860675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65125" y="44561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Linear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3413125" y="55229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Semilog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537325" y="57515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Log-Log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“Old School” graph paper is still a useful tool, especially for reality checking during the experimental design process.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990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Semi-log paper tests for exponential models.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8382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Log-log paper tests for power law models.</a:t>
            </a:r>
          </a:p>
          <a:p>
            <a:endParaRPr lang="en-US" sz="1400" b="1" dirty="0" smtClean="0">
              <a:solidFill>
                <a:srgbClr val="C00000"/>
              </a:solidFill>
            </a:endParaRPr>
          </a:p>
          <a:p>
            <a:r>
              <a:rPr lang="en-US" sz="1400" b="1" dirty="0" smtClean="0">
                <a:solidFill>
                  <a:srgbClr val="C00000"/>
                </a:solidFill>
              </a:rPr>
              <a:t>Both Semi-log and log -log paper are handy for displaying details of data spread over many orders of magnitude.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/>
              <a:t>Linear Regression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4953000"/>
            <a:ext cx="2658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References:  Taylor Ch.  </a:t>
            </a: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8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534400" cy="685800"/>
          </a:xfrm>
          <a:noFill/>
        </p:spPr>
        <p:txBody>
          <a:bodyPr/>
          <a:lstStyle/>
          <a:p>
            <a:pPr eaLnBrk="1" hangingPunct="1"/>
            <a:r>
              <a:rPr lang="en-US" sz="2400" b="1" u="sng" smtClean="0"/>
              <a:t>Quantifying Precision and Random (Statistical) Errors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8575" y="1143000"/>
          <a:ext cx="6546850" cy="3949700"/>
        </p:xfrm>
        <a:graphic>
          <a:graphicData uri="http://schemas.openxmlformats.org/presentationml/2006/ole">
            <p:oleObj spid="_x0000_s313346" name="Document" r:id="rId4" imgW="6556232" imgH="396141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152400"/>
            <a:ext cx="8760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Basic Assumptions for Regression Analysis</a:t>
            </a: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09600" y="1981201"/>
            <a:ext cx="7620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 will (initially) assume:</a:t>
            </a:r>
          </a:p>
          <a:p>
            <a:endParaRPr lang="en-US" sz="600" b="1" u="sng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  The errors in how hard you poke something (in the input) are negligible compared with errors in the response (see discussion in Taylor Sec. 9.3)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The errors in y are constant (see Problem 8.9 for weighted errors analysis)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The measurements of </a:t>
            </a:r>
            <a:r>
              <a:rPr lang="en-US" b="1" dirty="0" err="1" smtClean="0">
                <a:solidFill>
                  <a:schemeClr val="accent2"/>
                </a:solidFill>
              </a:rPr>
              <a:t>y</a:t>
            </a:r>
            <a:r>
              <a:rPr lang="en-US" b="1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b="1" dirty="0" smtClean="0">
                <a:solidFill>
                  <a:schemeClr val="accent2"/>
                </a:solidFill>
              </a:rPr>
              <a:t> are governed by a Gaussian distribution with constant width </a:t>
            </a:r>
            <a:r>
              <a:rPr lang="el-GR" b="1" dirty="0" smtClean="0">
                <a:solidFill>
                  <a:schemeClr val="accent2"/>
                </a:solidFill>
              </a:rPr>
              <a:t>σ</a:t>
            </a:r>
            <a:r>
              <a:rPr lang="en-US" b="1" baseline="-25000" dirty="0" smtClean="0">
                <a:solidFill>
                  <a:schemeClr val="accent2"/>
                </a:solidFill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377640" y="5514975"/>
            <a:ext cx="3352800" cy="533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33401"/>
            <a:ext cx="6553200" cy="332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76200"/>
            <a:ext cx="87630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 1:  What is the Best Linear Fit (A and B)?</a:t>
            </a:r>
          </a:p>
        </p:txBody>
      </p:sp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3453839" y="4038600"/>
          <a:ext cx="5309161" cy="2133600"/>
        </p:xfrm>
        <a:graphic>
          <a:graphicData uri="http://schemas.openxmlformats.org/presentationml/2006/ole">
            <p:oleObj spid="_x0000_s221186" name="Document" r:id="rId5" imgW="4398646" imgH="1759247" progId="Word.Document.12">
              <p:embed/>
            </p:oleObj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3400" y="3962400"/>
            <a:ext cx="2286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Best Estimate of intercept, A , and slope, B,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for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Linear Regression or Least Squares-Fit for Line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04800" y="4114800"/>
            <a:ext cx="8763000" cy="2057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00364" name="Object 12"/>
          <p:cNvGraphicFramePr>
            <a:graphicFrameLocks noChangeAspect="1"/>
          </p:cNvGraphicFramePr>
          <p:nvPr/>
        </p:nvGraphicFramePr>
        <p:xfrm>
          <a:off x="385763" y="606425"/>
          <a:ext cx="8548687" cy="2863850"/>
        </p:xfrm>
        <a:graphic>
          <a:graphicData uri="http://schemas.openxmlformats.org/presentationml/2006/ole">
            <p:oleObj spid="_x0000_s263170" name="Document" r:id="rId4" imgW="5831968" imgH="1951532" progId="Word.Document.12">
              <p:embed/>
            </p:oleObj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600" y="3581400"/>
            <a:ext cx="8964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Estimates of A and B are from maximum </a:t>
            </a:r>
            <a:r>
              <a:rPr lang="en-US" b="1" u="sng" dirty="0" err="1" smtClean="0">
                <a:solidFill>
                  <a:srgbClr val="C00000"/>
                </a:solidFill>
              </a:rPr>
              <a:t>probibility</a:t>
            </a:r>
            <a:r>
              <a:rPr lang="en-US" b="1" u="sng" dirty="0" smtClean="0">
                <a:solidFill>
                  <a:srgbClr val="C00000"/>
                </a:solidFill>
              </a:rPr>
              <a:t>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43434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705600" y="4343400"/>
            <a:ext cx="2438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Best estimate of A and B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971800" y="4340423"/>
            <a:ext cx="365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derivative </a:t>
            </a:r>
            <a:r>
              <a:rPr lang="en-US" sz="1400" b="1" dirty="0" err="1" smtClean="0">
                <a:solidFill>
                  <a:srgbClr val="C00000"/>
                </a:solidFill>
              </a:rPr>
              <a:t>wrst</a:t>
            </a:r>
            <a:r>
              <a:rPr lang="en-US" sz="1400" b="1" dirty="0" smtClean="0">
                <a:solidFill>
                  <a:srgbClr val="C00000"/>
                </a:solidFill>
              </a:rPr>
              <a:t> A and B set to 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" y="1524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“Best Estimates” of Linear Fit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648200"/>
            <a:ext cx="2176096" cy="685800"/>
          </a:xfrm>
          <a:prstGeom prst="rect">
            <a:avLst/>
          </a:prstGeom>
          <a:noFill/>
        </p:spPr>
      </p:pic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648200"/>
            <a:ext cx="2848708" cy="685800"/>
          </a:xfrm>
          <a:prstGeom prst="rect">
            <a:avLst/>
          </a:prstGeom>
          <a:noFill/>
        </p:spPr>
      </p:pic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334000"/>
            <a:ext cx="2819400" cy="634670"/>
          </a:xfrm>
          <a:prstGeom prst="rect">
            <a:avLst/>
          </a:prstGeom>
          <a:noFill/>
        </p:spPr>
      </p:pic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9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800600"/>
            <a:ext cx="1905000" cy="455543"/>
          </a:xfrm>
          <a:prstGeom prst="rect">
            <a:avLst/>
          </a:prstGeom>
          <a:noFill/>
        </p:spPr>
      </p:pic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3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82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5431716"/>
            <a:ext cx="2521527" cy="457200"/>
          </a:xfrm>
          <a:prstGeom prst="rect">
            <a:avLst/>
          </a:prstGeom>
          <a:noFill/>
        </p:spPr>
      </p:pic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371600" y="4114800"/>
            <a:ext cx="5715000" cy="13716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238" y="685800"/>
            <a:ext cx="8964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Estimates of A and B are from maximum </a:t>
            </a:r>
            <a:r>
              <a:rPr lang="en-US" b="1" u="sng" dirty="0" err="1" smtClean="0">
                <a:solidFill>
                  <a:srgbClr val="C00000"/>
                </a:solidFill>
              </a:rPr>
              <a:t>probibility</a:t>
            </a:r>
            <a:r>
              <a:rPr lang="en-US" b="1" u="sng" dirty="0" smtClean="0">
                <a:solidFill>
                  <a:srgbClr val="C00000"/>
                </a:solidFill>
              </a:rPr>
              <a:t>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7838" y="1069777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656238" y="1069777"/>
            <a:ext cx="2438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Best estimate of A and B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922438" y="1066800"/>
            <a:ext cx="365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derivative </a:t>
            </a:r>
            <a:r>
              <a:rPr lang="en-US" sz="1400" b="1" dirty="0" err="1" smtClean="0">
                <a:solidFill>
                  <a:srgbClr val="C00000"/>
                </a:solidFill>
              </a:rPr>
              <a:t>wrst</a:t>
            </a:r>
            <a:r>
              <a:rPr lang="en-US" sz="1400" b="1" dirty="0" smtClean="0">
                <a:solidFill>
                  <a:srgbClr val="C00000"/>
                </a:solidFill>
              </a:rPr>
              <a:t> A and B set to 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“Best Estimates” of Linear Fit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838" y="1374577"/>
            <a:ext cx="2176096" cy="685800"/>
          </a:xfrm>
          <a:prstGeom prst="rect">
            <a:avLst/>
          </a:prstGeom>
          <a:noFill/>
        </p:spPr>
      </p:pic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4838" y="1374577"/>
            <a:ext cx="2848708" cy="685800"/>
          </a:xfrm>
          <a:prstGeom prst="rect">
            <a:avLst/>
          </a:prstGeom>
          <a:noFill/>
        </p:spPr>
      </p:pic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3178" name="Object 10"/>
          <p:cNvGraphicFramePr>
            <a:graphicFrameLocks noChangeAspect="1"/>
          </p:cNvGraphicFramePr>
          <p:nvPr/>
        </p:nvGraphicFramePr>
        <p:xfrm>
          <a:off x="381001" y="3805582"/>
          <a:ext cx="7010400" cy="2442817"/>
        </p:xfrm>
        <a:graphic>
          <a:graphicData uri="http://schemas.openxmlformats.org/presentationml/2006/ole">
            <p:oleObj spid="_x0000_s265220" name="Document" r:id="rId6" imgW="5282911" imgH="1827853" progId="Word.Document.12">
              <p:embed/>
            </p:oleObj>
          </a:graphicData>
        </a:graphic>
      </p:graphicFrame>
      <p:pic>
        <p:nvPicPr>
          <p:cNvPr id="26317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4838" y="2060377"/>
            <a:ext cx="2819400" cy="634670"/>
          </a:xfrm>
          <a:prstGeom prst="rect">
            <a:avLst/>
          </a:prstGeom>
          <a:noFill/>
        </p:spPr>
      </p:pic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9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6238" y="1526977"/>
            <a:ext cx="1905000" cy="455543"/>
          </a:xfrm>
          <a:prstGeom prst="rect">
            <a:avLst/>
          </a:prstGeom>
          <a:noFill/>
        </p:spPr>
      </p:pic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3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522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6577"/>
            <a:ext cx="2112818" cy="381000"/>
          </a:xfrm>
          <a:prstGeom prst="rect">
            <a:avLst/>
          </a:prstGeom>
          <a:noFill/>
        </p:spPr>
      </p:pic>
      <p:sp>
        <p:nvSpPr>
          <p:cNvPr id="265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5223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124200"/>
            <a:ext cx="1972491" cy="457200"/>
          </a:xfrm>
          <a:prstGeom prst="rect">
            <a:avLst/>
          </a:prstGeom>
          <a:noFill/>
        </p:spPr>
      </p:pic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5225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048000"/>
            <a:ext cx="2009775" cy="638175"/>
          </a:xfrm>
          <a:prstGeom prst="rect">
            <a:avLst/>
          </a:prstGeom>
          <a:noFill/>
        </p:spPr>
      </p:pic>
      <p:sp>
        <p:nvSpPr>
          <p:cNvPr id="265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5227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799" y="3048000"/>
            <a:ext cx="1732547" cy="457200"/>
          </a:xfrm>
          <a:prstGeom prst="rect">
            <a:avLst/>
          </a:prstGeom>
          <a:noFill/>
        </p:spPr>
      </p:pic>
      <p:sp>
        <p:nvSpPr>
          <p:cNvPr id="2652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5229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8999" y="3581400"/>
            <a:ext cx="1600201" cy="422275"/>
          </a:xfrm>
          <a:prstGeom prst="rect">
            <a:avLst/>
          </a:prstGeom>
          <a:noFill/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457200" y="2743200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In a linear algebraic form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048000" y="2743200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This is a standard </a:t>
            </a:r>
            <a:r>
              <a:rPr lang="en-US" sz="1400" b="1" dirty="0" err="1" smtClean="0">
                <a:solidFill>
                  <a:srgbClr val="C00000"/>
                </a:solidFill>
              </a:rPr>
              <a:t>eigenvalue</a:t>
            </a:r>
            <a:r>
              <a:rPr lang="en-US" sz="1400" b="1" dirty="0" smtClean="0">
                <a:solidFill>
                  <a:srgbClr val="C00000"/>
                </a:solidFill>
              </a:rPr>
              <a:t> problem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629400" y="2743200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With solutions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810000" y="557278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is the uncertainty in the measurement of y, or the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rms</a:t>
            </a:r>
            <a:r>
              <a:rPr lang="en-US" sz="1400" b="1" dirty="0" smtClean="0">
                <a:solidFill>
                  <a:srgbClr val="C00000"/>
                </a:solidFill>
              </a:rPr>
              <a:t> deviation of the measured to predicted value of y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681038" y="1073150"/>
          <a:ext cx="8118475" cy="5029200"/>
        </p:xfrm>
        <a:graphic>
          <a:graphicData uri="http://schemas.openxmlformats.org/presentationml/2006/ole">
            <p:oleObj spid="_x0000_s266242" name="Document" r:id="rId4" imgW="5254431" imgH="3544789" progId="Word.Document.12">
              <p:embed/>
            </p:oleObj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Least Squares Fits to Other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868363" y="1173162"/>
          <a:ext cx="7816508" cy="3627437"/>
        </p:xfrm>
        <a:graphic>
          <a:graphicData uri="http://schemas.openxmlformats.org/presentationml/2006/ole">
            <p:oleObj spid="_x0000_s183298" name="Document" r:id="rId4" imgW="5043424" imgH="2331097" progId="Word.Document.12">
              <p:embed/>
            </p:oleObj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Least Squares Fits to Other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609600" y="1295400"/>
          <a:ext cx="7824698" cy="3200400"/>
        </p:xfrm>
        <a:graphic>
          <a:graphicData uri="http://schemas.openxmlformats.org/presentationml/2006/ole">
            <p:oleObj spid="_x0000_s187394" name="Document" r:id="rId4" imgW="5297826" imgH="2171028" progId="Word.Document.12">
              <p:embed/>
            </p:oleObj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524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Least Squares Fits to Other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67400" y="304800"/>
            <a:ext cx="2438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Fitting a Polynomial</a:t>
            </a:r>
          </a:p>
        </p:txBody>
      </p:sp>
      <p:pic>
        <p:nvPicPr>
          <p:cNvPr id="317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228600"/>
            <a:ext cx="432334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943600" y="5029200"/>
            <a:ext cx="297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This leads to a standard 3x3 </a:t>
            </a:r>
            <a:r>
              <a:rPr lang="en-US" sz="1400" b="1" dirty="0" err="1" smtClean="0">
                <a:solidFill>
                  <a:srgbClr val="C00000"/>
                </a:solidFill>
              </a:rPr>
              <a:t>eigenvalue</a:t>
            </a:r>
            <a:r>
              <a:rPr lang="en-US" sz="1400" b="1" dirty="0" smtClean="0">
                <a:solidFill>
                  <a:srgbClr val="C00000"/>
                </a:solidFill>
              </a:rPr>
              <a:t> problem, </a:t>
            </a:r>
          </a:p>
          <a:p>
            <a:endParaRPr lang="en-US" sz="1400" b="1" dirty="0" smtClean="0">
              <a:solidFill>
                <a:srgbClr val="C00000"/>
              </a:solidFill>
            </a:endParaRPr>
          </a:p>
          <a:p>
            <a:r>
              <a:rPr lang="en-US" sz="1400" b="1" dirty="0" smtClean="0">
                <a:solidFill>
                  <a:srgbClr val="C00000"/>
                </a:solidFill>
              </a:rPr>
              <a:t>Which can easily be generalized to any order polynomial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410200" y="5638800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67400" y="2133600"/>
            <a:ext cx="2971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Extend the linear solution to include on more tem, for a second order polynomial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67400" y="3733800"/>
            <a:ext cx="2971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This looks just like our linear problem, with the deviation in the summation replace by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4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572000"/>
            <a:ext cx="3571875" cy="219075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 bwMode="auto">
          <a:xfrm flipH="1">
            <a:off x="5410200" y="2362200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5410200" y="4038600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685800" y="990600"/>
          <a:ext cx="7714339" cy="3429000"/>
        </p:xfrm>
        <a:graphic>
          <a:graphicData uri="http://schemas.openxmlformats.org/presentationml/2006/ole">
            <p:oleObj spid="_x0000_s406530" name="Document" r:id="rId4" imgW="5533517" imgH="2459441" progId="Word.Document.12">
              <p:embed/>
            </p:oleObj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524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Least Squares Fits to Other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838200" y="457200"/>
          <a:ext cx="6176963" cy="5272088"/>
        </p:xfrm>
        <a:graphic>
          <a:graphicData uri="http://schemas.openxmlformats.org/presentationml/2006/ole">
            <p:oleObj spid="_x0000_s188418" name="Document" r:id="rId4" imgW="5543921" imgH="4723987" progId="Word.Document.12">
              <p:embed/>
            </p:oleObj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762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Least Squares Fits to Other Curves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962400"/>
            <a:ext cx="5715000" cy="222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z="2400" u="sng" dirty="0" smtClean="0"/>
              <a:t>Single Measurement: Comparison with Other Data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447800"/>
            <a:ext cx="2597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000">
            <a:off x="381000" y="1371600"/>
            <a:ext cx="56292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2667000" y="4572000"/>
            <a:ext cx="440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Comparison of precision or accuracy?</a:t>
            </a:r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2362200" y="5105400"/>
          <a:ext cx="4496045" cy="1143000"/>
        </p:xfrm>
        <a:graphic>
          <a:graphicData uri="http://schemas.openxmlformats.org/presentationml/2006/ole">
            <p:oleObj spid="_x0000_s106497" name="Document" r:id="rId6" imgW="3943257" imgH="100724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1520825" y="914400"/>
          <a:ext cx="6176963" cy="5272088"/>
        </p:xfrm>
        <a:graphic>
          <a:graphicData uri="http://schemas.openxmlformats.org/presentationml/2006/ole">
            <p:oleObj spid="_x0000_s359426" name="Document" r:id="rId4" imgW="5543921" imgH="4723987" progId="Word.Document.12">
              <p:embed/>
            </p:oleObj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Least Squares Fits to Other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Problem 8.24</a:t>
            </a: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0000">
            <a:off x="838200" y="4419600"/>
            <a:ext cx="6858000" cy="149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47800"/>
            <a:ext cx="7315200" cy="305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Problem 8.24</a:t>
            </a:r>
          </a:p>
        </p:txBody>
      </p:sp>
      <p:pic>
        <p:nvPicPr>
          <p:cNvPr id="257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27539"/>
            <a:ext cx="7239000" cy="50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Problem 8.24</a:t>
            </a:r>
          </a:p>
        </p:txBody>
      </p:sp>
      <p:pic>
        <p:nvPicPr>
          <p:cNvPr id="2549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2739"/>
            <a:ext cx="6248400" cy="48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Problem 8.24</a:t>
            </a:r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15721"/>
            <a:ext cx="7391400" cy="526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Problem 8.24</a:t>
            </a: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85800"/>
            <a:ext cx="6729413" cy="544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/>
              <a:t>Correlations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41481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152400"/>
            <a:ext cx="7772400" cy="5334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Uncertaities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a Function of Variables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838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Consider an arbitrary function q with variables </a:t>
            </a:r>
            <a:r>
              <a:rPr lang="en-US" sz="1600" b="1" dirty="0" err="1" smtClean="0">
                <a:solidFill>
                  <a:srgbClr val="C00000"/>
                </a:solidFill>
              </a:rPr>
              <a:t>x,y,z</a:t>
            </a:r>
            <a:r>
              <a:rPr lang="en-US" sz="1600" b="1" dirty="0" smtClean="0">
                <a:solidFill>
                  <a:srgbClr val="C00000"/>
                </a:solidFill>
              </a:rPr>
              <a:t> and others.  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Expanding the uncertainty in y in terms of partial derivatives, we have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514600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If </a:t>
            </a:r>
            <a:r>
              <a:rPr lang="en-US" sz="1600" b="1" dirty="0" err="1" smtClean="0">
                <a:solidFill>
                  <a:srgbClr val="C00000"/>
                </a:solidFill>
              </a:rPr>
              <a:t>x,y,z</a:t>
            </a:r>
            <a:r>
              <a:rPr lang="en-US" sz="1600" b="1" dirty="0" smtClean="0">
                <a:solidFill>
                  <a:srgbClr val="C00000"/>
                </a:solidFill>
              </a:rPr>
              <a:t> and others are independent and random variables, we have</a:t>
            </a:r>
          </a:p>
        </p:txBody>
      </p:sp>
      <p:pic>
        <p:nvPicPr>
          <p:cNvPr id="407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343400"/>
            <a:ext cx="4520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" y="3657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If </a:t>
            </a:r>
            <a:r>
              <a:rPr lang="en-US" sz="1600" b="1" dirty="0" err="1" smtClean="0">
                <a:solidFill>
                  <a:srgbClr val="C00000"/>
                </a:solidFill>
              </a:rPr>
              <a:t>x,y,z</a:t>
            </a:r>
            <a:r>
              <a:rPr lang="en-US" sz="1600" b="1" dirty="0" smtClean="0">
                <a:solidFill>
                  <a:srgbClr val="C00000"/>
                </a:solidFill>
              </a:rPr>
              <a:t> and others are independent and random variables governed by normal distributions, we have</a:t>
            </a:r>
          </a:p>
        </p:txBody>
      </p:sp>
      <p:pic>
        <p:nvPicPr>
          <p:cNvPr id="4075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99" y="2895600"/>
            <a:ext cx="48290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38200" y="5334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We now consider the case when </a:t>
            </a:r>
            <a:r>
              <a:rPr lang="en-US" sz="1600" b="1" dirty="0" err="1" smtClean="0">
                <a:solidFill>
                  <a:srgbClr val="C00000"/>
                </a:solidFill>
              </a:rPr>
              <a:t>x,y,z</a:t>
            </a:r>
            <a:r>
              <a:rPr lang="en-US" sz="1600" b="1" dirty="0" smtClean="0">
                <a:solidFill>
                  <a:srgbClr val="C00000"/>
                </a:solidFill>
              </a:rPr>
              <a:t> and others are not independent and random variables governed by normal distributions.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76200"/>
            <a:ext cx="7772400" cy="5334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Covariance of a Function of Variables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114800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The standard deviation of the N values of </a:t>
            </a:r>
            <a:r>
              <a:rPr lang="en-US" sz="1400" b="1" dirty="0" err="1" smtClean="0">
                <a:solidFill>
                  <a:srgbClr val="C00000"/>
                </a:solidFill>
              </a:rPr>
              <a:t>q</a:t>
            </a:r>
            <a:r>
              <a:rPr lang="en-US" sz="1400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</a:rPr>
              <a:t> 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971800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We then find the simple result for the mean of 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24016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Note partial derivatives are all taken at X or Y and are hence the same for each </a:t>
            </a:r>
            <a:r>
              <a:rPr lang="en-US" sz="1200" b="1" dirty="0" err="1" smtClean="0"/>
              <a:t>i</a:t>
            </a:r>
            <a:endParaRPr lang="en-US" sz="12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57200" y="685800"/>
            <a:ext cx="8229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We now consider the case when x and y are </a:t>
            </a:r>
            <a:r>
              <a:rPr lang="en-US" sz="1400" b="1" dirty="0" smtClean="0"/>
              <a:t>not</a:t>
            </a:r>
            <a:r>
              <a:rPr lang="en-US" sz="1400" b="1" dirty="0" smtClean="0">
                <a:solidFill>
                  <a:srgbClr val="C00000"/>
                </a:solidFill>
              </a:rPr>
              <a:t> independent and random variables governed by normal distributions.</a:t>
            </a:r>
          </a:p>
          <a:p>
            <a:endParaRPr lang="en-US" sz="700" b="1" dirty="0" smtClean="0">
              <a:solidFill>
                <a:srgbClr val="C00000"/>
              </a:solidFill>
            </a:endParaRPr>
          </a:p>
          <a:p>
            <a:r>
              <a:rPr lang="en-US" sz="1400" b="1" dirty="0" smtClean="0">
                <a:solidFill>
                  <a:srgbClr val="C00000"/>
                </a:solidFill>
              </a:rPr>
              <a:t>Assume we measure N pairs of data (</a:t>
            </a:r>
            <a:r>
              <a:rPr lang="en-US" sz="1400" b="1" dirty="0" err="1" smtClean="0">
                <a:solidFill>
                  <a:srgbClr val="C00000"/>
                </a:solidFill>
              </a:rPr>
              <a:t>x</a:t>
            </a:r>
            <a:r>
              <a:rPr lang="en-US" sz="1400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1400" b="1" dirty="0" err="1" smtClean="0">
                <a:solidFill>
                  <a:srgbClr val="C00000"/>
                </a:solidFill>
              </a:rPr>
              <a:t>,y</a:t>
            </a:r>
            <a:r>
              <a:rPr lang="en-US" sz="1400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</a:rPr>
              <a:t>), with small </a:t>
            </a:r>
            <a:r>
              <a:rPr lang="en-US" sz="1400" b="1" dirty="0" err="1" smtClean="0">
                <a:solidFill>
                  <a:srgbClr val="C00000"/>
                </a:solidFill>
              </a:rPr>
              <a:t>uncertaities</a:t>
            </a:r>
            <a:r>
              <a:rPr lang="en-US" sz="1400" b="1" dirty="0" smtClean="0">
                <a:solidFill>
                  <a:srgbClr val="C00000"/>
                </a:solidFill>
              </a:rPr>
              <a:t> so that all x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i </a:t>
            </a:r>
            <a:r>
              <a:rPr lang="en-US" sz="1400" b="1" dirty="0" smtClean="0">
                <a:solidFill>
                  <a:srgbClr val="C00000"/>
                </a:solidFill>
              </a:rPr>
              <a:t>and </a:t>
            </a:r>
            <a:r>
              <a:rPr lang="en-US" sz="1400" b="1" dirty="0" err="1" smtClean="0">
                <a:solidFill>
                  <a:srgbClr val="C00000"/>
                </a:solidFill>
              </a:rPr>
              <a:t>y</a:t>
            </a:r>
            <a:r>
              <a:rPr lang="en-US" sz="1400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are close to their mean values X and Y.  </a:t>
            </a:r>
          </a:p>
          <a:p>
            <a:endParaRPr lang="en-US" sz="800" b="1" dirty="0" smtClean="0">
              <a:solidFill>
                <a:srgbClr val="C00000"/>
              </a:solidFill>
            </a:endParaRPr>
          </a:p>
          <a:p>
            <a:r>
              <a:rPr lang="en-US" sz="1400" b="1" dirty="0" smtClean="0">
                <a:solidFill>
                  <a:srgbClr val="C00000"/>
                </a:solidFill>
              </a:rPr>
              <a:t>Expanding in a Taylor series about the means, the value </a:t>
            </a:r>
            <a:r>
              <a:rPr lang="en-US" sz="1400" b="1" dirty="0" err="1" smtClean="0">
                <a:solidFill>
                  <a:srgbClr val="C00000"/>
                </a:solidFill>
              </a:rPr>
              <a:t>q</a:t>
            </a:r>
            <a:r>
              <a:rPr lang="en-US" sz="1400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for (</a:t>
            </a:r>
            <a:r>
              <a:rPr lang="en-US" sz="1400" b="1" dirty="0" err="1" smtClean="0">
                <a:solidFill>
                  <a:srgbClr val="C00000"/>
                </a:solidFill>
              </a:rPr>
              <a:t>x</a:t>
            </a:r>
            <a:r>
              <a:rPr lang="en-US" sz="1400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1400" b="1" dirty="0" err="1" smtClean="0">
                <a:solidFill>
                  <a:srgbClr val="C00000"/>
                </a:solidFill>
              </a:rPr>
              <a:t>,y</a:t>
            </a:r>
            <a:r>
              <a:rPr lang="en-US" sz="1400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</a:rPr>
              <a:t>), </a:t>
            </a:r>
          </a:p>
        </p:txBody>
      </p:sp>
      <p:graphicFrame>
        <p:nvGraphicFramePr>
          <p:cNvPr id="408579" name="Object 3"/>
          <p:cNvGraphicFramePr>
            <a:graphicFrameLocks noChangeAspect="1"/>
          </p:cNvGraphicFramePr>
          <p:nvPr/>
        </p:nvGraphicFramePr>
        <p:xfrm>
          <a:off x="1066800" y="2057400"/>
          <a:ext cx="1972469" cy="533400"/>
        </p:xfrm>
        <a:graphic>
          <a:graphicData uri="http://schemas.openxmlformats.org/presentationml/2006/ole">
            <p:oleObj spid="_x0000_s408579" name="Document" r:id="rId4" imgW="1043517" imgH="315812" progId="Word.Document.12">
              <p:embed/>
            </p:oleObj>
          </a:graphicData>
        </a:graphic>
      </p:graphicFrame>
      <p:pic>
        <p:nvPicPr>
          <p:cNvPr id="408580" name="Picture 4"/>
          <p:cNvPicPr>
            <a:picLocks noChangeAspect="1" noChangeArrowheads="1"/>
          </p:cNvPicPr>
          <p:nvPr/>
        </p:nvPicPr>
        <p:blipFill>
          <a:blip r:embed="rId5" cstate="print"/>
          <a:srcRect l="26911" t="3809" r="26911" b="20000"/>
          <a:stretch>
            <a:fillRect/>
          </a:stretch>
        </p:blipFill>
        <p:spPr bwMode="auto">
          <a:xfrm>
            <a:off x="990600" y="2438400"/>
            <a:ext cx="457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8581" name="Picture 5"/>
          <p:cNvPicPr>
            <a:picLocks noChangeAspect="1" noChangeArrowheads="1"/>
          </p:cNvPicPr>
          <p:nvPr/>
        </p:nvPicPr>
        <p:blipFill>
          <a:blip r:embed="rId6" cstate="print"/>
          <a:srcRect l="11457" r="10252" b="18182"/>
          <a:stretch>
            <a:fillRect/>
          </a:stretch>
        </p:blipFill>
        <p:spPr bwMode="auto">
          <a:xfrm>
            <a:off x="1219199" y="3276600"/>
            <a:ext cx="7391401" cy="81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1295400" y="4419600"/>
          <a:ext cx="9432125" cy="1981200"/>
        </p:xfrm>
        <a:graphic>
          <a:graphicData uri="http://schemas.openxmlformats.org/presentationml/2006/ole">
            <p:oleObj spid="_x0000_s408582" name="Document" r:id="rId7" imgW="5940848" imgH="1247025" progId="Word.Document.12">
              <p:embed/>
            </p:oleObj>
          </a:graphicData>
        </a:graphic>
      </p:graphicFrame>
      <p:cxnSp>
        <p:nvCxnSpPr>
          <p:cNvPr id="20" name="Straight Arrow Connector 19"/>
          <p:cNvCxnSpPr/>
          <p:nvPr/>
        </p:nvCxnSpPr>
        <p:spPr bwMode="auto">
          <a:xfrm flipV="1">
            <a:off x="4648200" y="3352800"/>
            <a:ext cx="3048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953000" y="3124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5943600" y="3352800"/>
            <a:ext cx="3048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40294" y="3124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0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76200"/>
            <a:ext cx="7772400" cy="5334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Covariance of a Function of Variables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762000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The standard deviation of the N values of </a:t>
            </a:r>
            <a:r>
              <a:rPr lang="en-US" sz="1400" b="1" dirty="0" err="1" smtClean="0">
                <a:solidFill>
                  <a:srgbClr val="C00000"/>
                </a:solidFill>
              </a:rPr>
              <a:t>q</a:t>
            </a:r>
            <a:r>
              <a:rPr lang="en-US" sz="1400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</a:rPr>
              <a:t> is</a:t>
            </a:r>
          </a:p>
        </p:txBody>
      </p:sp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761999" y="1066800"/>
          <a:ext cx="7780977" cy="3657600"/>
        </p:xfrm>
        <a:graphic>
          <a:graphicData uri="http://schemas.openxmlformats.org/presentationml/2006/ole">
            <p:oleObj spid="_x0000_s414724" name="Document" r:id="rId4" imgW="5940848" imgH="2792918" progId="Word.Document.12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4724400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If x and y are independent </a:t>
            </a:r>
          </a:p>
        </p:txBody>
      </p:sp>
      <p:sp>
        <p:nvSpPr>
          <p:cNvPr id="414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47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029200"/>
            <a:ext cx="2974731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z="2000" u="sng" dirty="0" smtClean="0"/>
              <a:t>Single Measurement:  Direct Comparison with Standard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6942">
            <a:off x="228600" y="914400"/>
            <a:ext cx="4419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687">
            <a:off x="4507978" y="1863163"/>
            <a:ext cx="4572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2743200" y="4724400"/>
            <a:ext cx="440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Comparison of precision or accuracy?</a:t>
            </a:r>
          </a:p>
        </p:txBody>
      </p:sp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2438400" y="5257800"/>
          <a:ext cx="4496049" cy="1143000"/>
        </p:xfrm>
        <a:graphic>
          <a:graphicData uri="http://schemas.openxmlformats.org/presentationml/2006/ole">
            <p:oleObj spid="_x0000_s104449" name="Document" r:id="rId6" imgW="3943257" imgH="100868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28956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Schwartz</a:t>
            </a:r>
            <a:r>
              <a:rPr kumimoji="0" lang="en-US" sz="28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Inequality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6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676400"/>
            <a:ext cx="1295401" cy="3724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371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Show that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See problem 9.7</a:t>
            </a:r>
          </a:p>
        </p:txBody>
      </p:sp>
      <p:graphicFrame>
        <p:nvGraphicFramePr>
          <p:cNvPr id="439297" name="Object 1"/>
          <p:cNvGraphicFramePr>
            <a:graphicFrameLocks noChangeAspect="1"/>
          </p:cNvGraphicFramePr>
          <p:nvPr/>
        </p:nvGraphicFramePr>
        <p:xfrm>
          <a:off x="3178001" y="152400"/>
          <a:ext cx="6194599" cy="5943600"/>
        </p:xfrm>
        <a:graphic>
          <a:graphicData uri="http://schemas.openxmlformats.org/presentationml/2006/ole">
            <p:oleObj spid="_x0000_s439297" name="Document" r:id="rId5" imgW="5022263" imgH="48142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4800" y="4495800"/>
            <a:ext cx="6477000" cy="16002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3048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Schwartz</a:t>
            </a:r>
            <a:r>
              <a:rPr kumimoji="0" lang="en-US" sz="28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Inequality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6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143000"/>
            <a:ext cx="1295401" cy="3724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990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Combining the Schwartz inequality</a:t>
            </a:r>
          </a:p>
        </p:txBody>
      </p:sp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76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752600"/>
            <a:ext cx="4641112" cy="685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1752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With the definition of the covariance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77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438400"/>
            <a:ext cx="4318812" cy="638175"/>
          </a:xfrm>
          <a:prstGeom prst="rect">
            <a:avLst/>
          </a:prstGeom>
          <a:noFill/>
        </p:spPr>
      </p:pic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091264"/>
            <a:ext cx="2590800" cy="671111"/>
          </a:xfrm>
          <a:prstGeom prst="rect">
            <a:avLst/>
          </a:prstGeom>
          <a:noFill/>
        </p:spPr>
      </p:pic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77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810000"/>
            <a:ext cx="2184888" cy="6000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25878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yields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3124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Then completing the squares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3810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And taking the square root of the equation, we finally have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4648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At last, </a:t>
            </a:r>
            <a:r>
              <a:rPr lang="en-US" sz="1400" b="1" dirty="0" smtClean="0">
                <a:solidFill>
                  <a:srgbClr val="C00000"/>
                </a:solidFill>
              </a:rPr>
              <a:t>the upper bound of errors 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5257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And for independent and random variables </a:t>
            </a:r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77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648200"/>
            <a:ext cx="2184888" cy="600075"/>
          </a:xfrm>
          <a:prstGeom prst="rect">
            <a:avLst/>
          </a:prstGeom>
          <a:noFill/>
        </p:spPr>
      </p:pic>
      <p:pic>
        <p:nvPicPr>
          <p:cNvPr id="41678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5257800"/>
            <a:ext cx="270757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3048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Another Useful Relation</a:t>
            </a:r>
          </a:p>
        </p:txBody>
      </p:sp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3166" name="Picture 14"/>
          <p:cNvPicPr>
            <a:picLocks noChangeAspect="1" noChangeArrowheads="1"/>
          </p:cNvPicPr>
          <p:nvPr/>
        </p:nvPicPr>
        <p:blipFill>
          <a:blip r:embed="rId3" cstate="print"/>
          <a:srcRect r="32742"/>
          <a:stretch>
            <a:fillRect/>
          </a:stretch>
        </p:blipFill>
        <p:spPr bwMode="auto">
          <a:xfrm>
            <a:off x="1600200" y="1295400"/>
            <a:ext cx="5719763" cy="38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Question 2:  Is it Linear?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749778"/>
            <a:ext cx="6553200" cy="374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989013" y="4572000"/>
          <a:ext cx="7558087" cy="625475"/>
        </p:xfrm>
        <a:graphic>
          <a:graphicData uri="http://schemas.openxmlformats.org/presentationml/2006/ole">
            <p:oleObj spid="_x0000_s186370" name="Document" r:id="rId5" imgW="4575952" imgH="377718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5181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Consider the limiting cases for: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r=0 (no correlation</a:t>
            </a:r>
            <a:r>
              <a:rPr lang="en-US" sz="1600" smtClean="0"/>
              <a:t>)             [for </a:t>
            </a:r>
            <a:r>
              <a:rPr lang="en-US" sz="1600" dirty="0" smtClean="0"/>
              <a:t>any x, the sum over y-Y </a:t>
            </a:r>
            <a:r>
              <a:rPr lang="en-US" sz="1600" smtClean="0"/>
              <a:t>yields zero]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r=±1 (perfect correlation).   [Substitute </a:t>
            </a:r>
            <a:r>
              <a:rPr lang="en-US" sz="1600" dirty="0" err="1" smtClean="0"/>
              <a:t>yi</a:t>
            </a:r>
            <a:r>
              <a:rPr lang="en-US" sz="1600" dirty="0" smtClean="0"/>
              <a:t>-Y=B(xi-X)  to get r=B/|B|=±1]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2667000"/>
            <a:ext cx="1693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y(x) = A + B 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20000">
            <a:off x="384515" y="76700"/>
            <a:ext cx="4502215" cy="611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29200" y="228600"/>
            <a:ext cx="41148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Tabulated Correlation Coefficient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t="57493"/>
          <a:stretch>
            <a:fillRect/>
          </a:stretch>
        </p:blipFill>
        <p:spPr bwMode="auto">
          <a:xfrm rot="120000">
            <a:off x="4263907" y="4199749"/>
            <a:ext cx="4876368" cy="46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405" r="15590" b="38099"/>
          <a:stretch>
            <a:fillRect/>
          </a:stretch>
        </p:blipFill>
        <p:spPr bwMode="auto">
          <a:xfrm rot="60000">
            <a:off x="4121600" y="3277078"/>
            <a:ext cx="4968453" cy="870632"/>
          </a:xfrm>
          <a:prstGeom prst="rect">
            <a:avLst/>
          </a:prstGeom>
          <a:solidFill>
            <a:srgbClr val="FFCC99"/>
          </a:solidFill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1219200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Consider the limiting cases for: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r=0 (no correlation)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r=±1 (perfect correlation).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>
                <a:solidFill>
                  <a:srgbClr val="C00000"/>
                </a:solidFill>
              </a:rPr>
              <a:t>To gauge the confidence imparted by intermediate r values consult the table in Appendix 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4252" y="616128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r value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N data points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02327" y="914400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2971800" y="668382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49582" y="5275218"/>
            <a:ext cx="381000" cy="228600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4648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Probability that analysis of N=70 data points with a correlation coefficient of r=0.5 is </a:t>
            </a:r>
            <a:r>
              <a:rPr lang="en-US" sz="1200" b="1" dirty="0" smtClean="0">
                <a:solidFill>
                  <a:schemeClr val="accent6"/>
                </a:solidFill>
              </a:rPr>
              <a:t>not</a:t>
            </a:r>
            <a:r>
              <a:rPr lang="en-US" sz="1200" dirty="0" smtClean="0">
                <a:solidFill>
                  <a:srgbClr val="C00000"/>
                </a:solidFill>
              </a:rPr>
              <a:t> modeled well by a linear relationship is 3.7%.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Therefore, </a:t>
            </a:r>
            <a:r>
              <a:rPr lang="en-US" sz="1200" dirty="0" smtClean="0">
                <a:solidFill>
                  <a:schemeClr val="accent6"/>
                </a:solidFill>
                <a:sym typeface="Wingdings" pitchFamily="2" charset="2"/>
              </a:rPr>
              <a:t>it is </a:t>
            </a:r>
            <a:r>
              <a:rPr lang="en-US" sz="1200" dirty="0" smtClean="0">
                <a:solidFill>
                  <a:srgbClr val="C00000"/>
                </a:solidFill>
                <a:sym typeface="Wingdings" pitchFamily="2" charset="2"/>
              </a:rPr>
              <a:t>very probably </a:t>
            </a:r>
            <a:r>
              <a:rPr lang="en-US" sz="1200" dirty="0" smtClean="0">
                <a:solidFill>
                  <a:schemeClr val="accent6"/>
                </a:solidFill>
                <a:sym typeface="Wingdings" pitchFamily="2" charset="2"/>
              </a:rPr>
              <a:t>that y is linearly related to x.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5" name="Straight Connector 14"/>
          <p:cNvCxnSpPr>
            <a:stCxn id="12" idx="6"/>
            <a:endCxn id="13" idx="1"/>
          </p:cNvCxnSpPr>
          <p:nvPr/>
        </p:nvCxnSpPr>
        <p:spPr bwMode="auto">
          <a:xfrm flipV="1">
            <a:off x="3030582" y="5063699"/>
            <a:ext cx="1922418" cy="3258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2667000" y="947055"/>
            <a:ext cx="304800" cy="510540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3400" y="5283927"/>
            <a:ext cx="3962400" cy="228601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5410200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6"/>
                </a:solidFill>
              </a:rPr>
              <a:t>If</a:t>
            </a:r>
          </a:p>
          <a:p>
            <a:r>
              <a:rPr lang="en-US" sz="1050" dirty="0" err="1" smtClean="0">
                <a:solidFill>
                  <a:schemeClr val="accent6"/>
                </a:solidFill>
              </a:rPr>
              <a:t>Prob</a:t>
            </a:r>
            <a:r>
              <a:rPr lang="en-US" sz="1050" baseline="-25000" dirty="0" err="1" smtClean="0">
                <a:solidFill>
                  <a:schemeClr val="accent6"/>
                </a:solidFill>
              </a:rPr>
              <a:t>N</a:t>
            </a:r>
            <a:r>
              <a:rPr lang="en-US" sz="1050" dirty="0" smtClean="0">
                <a:solidFill>
                  <a:schemeClr val="accent6"/>
                </a:solidFill>
              </a:rPr>
              <a:t>(|r|&gt;</a:t>
            </a:r>
            <a:r>
              <a:rPr lang="en-US" sz="1050" dirty="0" err="1" smtClean="0">
                <a:solidFill>
                  <a:schemeClr val="accent6"/>
                </a:solidFill>
              </a:rPr>
              <a:t>r</a:t>
            </a:r>
            <a:r>
              <a:rPr lang="en-US" sz="1050" baseline="-25000" dirty="0" err="1" smtClean="0">
                <a:solidFill>
                  <a:schemeClr val="accent6"/>
                </a:solidFill>
              </a:rPr>
              <a:t>o</a:t>
            </a:r>
            <a:r>
              <a:rPr lang="en-US" sz="1050" dirty="0" smtClean="0">
                <a:solidFill>
                  <a:schemeClr val="accent6"/>
                </a:solidFill>
              </a:rPr>
              <a:t>)&lt;32% </a:t>
            </a:r>
            <a:r>
              <a:rPr lang="en-US" sz="1050" dirty="0" smtClean="0">
                <a:solidFill>
                  <a:schemeClr val="accent6"/>
                </a:solidFill>
                <a:sym typeface="Wingdings" pitchFamily="2" charset="2"/>
              </a:rPr>
              <a:t> it is </a:t>
            </a:r>
            <a:r>
              <a:rPr lang="en-US" sz="1050" dirty="0" smtClean="0">
                <a:solidFill>
                  <a:srgbClr val="C00000"/>
                </a:solidFill>
                <a:sym typeface="Wingdings" pitchFamily="2" charset="2"/>
              </a:rPr>
              <a:t>probably</a:t>
            </a:r>
            <a:r>
              <a:rPr lang="en-US" sz="1050" dirty="0" smtClean="0">
                <a:solidFill>
                  <a:schemeClr val="accent6"/>
                </a:solidFill>
                <a:sym typeface="Wingdings" pitchFamily="2" charset="2"/>
              </a:rPr>
              <a:t> that y is linearly related to x</a:t>
            </a:r>
          </a:p>
          <a:p>
            <a:r>
              <a:rPr lang="en-US" sz="1050" dirty="0" err="1" smtClean="0">
                <a:solidFill>
                  <a:schemeClr val="accent6"/>
                </a:solidFill>
              </a:rPr>
              <a:t>Prob</a:t>
            </a:r>
            <a:r>
              <a:rPr lang="en-US" sz="1050" baseline="-25000" dirty="0" err="1" smtClean="0">
                <a:solidFill>
                  <a:schemeClr val="accent6"/>
                </a:solidFill>
              </a:rPr>
              <a:t>N</a:t>
            </a:r>
            <a:r>
              <a:rPr lang="en-US" sz="1050" dirty="0" smtClean="0">
                <a:solidFill>
                  <a:schemeClr val="accent6"/>
                </a:solidFill>
              </a:rPr>
              <a:t>(|r|&gt;</a:t>
            </a:r>
            <a:r>
              <a:rPr lang="en-US" sz="1050" dirty="0" err="1" smtClean="0">
                <a:solidFill>
                  <a:schemeClr val="accent6"/>
                </a:solidFill>
              </a:rPr>
              <a:t>r</a:t>
            </a:r>
            <a:r>
              <a:rPr lang="en-US" sz="1050" baseline="-25000" dirty="0" err="1" smtClean="0">
                <a:solidFill>
                  <a:schemeClr val="accent6"/>
                </a:solidFill>
              </a:rPr>
              <a:t>o</a:t>
            </a:r>
            <a:r>
              <a:rPr lang="en-US" sz="1050" dirty="0" smtClean="0">
                <a:solidFill>
                  <a:schemeClr val="accent6"/>
                </a:solidFill>
              </a:rPr>
              <a:t>)&lt;5% </a:t>
            </a:r>
            <a:r>
              <a:rPr lang="en-US" sz="1050" dirty="0" smtClean="0">
                <a:solidFill>
                  <a:schemeClr val="accent6"/>
                </a:solidFill>
                <a:sym typeface="Wingdings" pitchFamily="2" charset="2"/>
              </a:rPr>
              <a:t> it is </a:t>
            </a:r>
            <a:r>
              <a:rPr lang="en-US" sz="1050" dirty="0" smtClean="0">
                <a:solidFill>
                  <a:srgbClr val="C00000"/>
                </a:solidFill>
                <a:sym typeface="Wingdings" pitchFamily="2" charset="2"/>
              </a:rPr>
              <a:t>very probably </a:t>
            </a:r>
            <a:r>
              <a:rPr lang="en-US" sz="1050" dirty="0" smtClean="0">
                <a:solidFill>
                  <a:schemeClr val="accent6"/>
                </a:solidFill>
                <a:sym typeface="Wingdings" pitchFamily="2" charset="2"/>
              </a:rPr>
              <a:t>that y is linearly related to x</a:t>
            </a:r>
            <a:endParaRPr lang="en-US" sz="1050" dirty="0" smtClean="0">
              <a:solidFill>
                <a:schemeClr val="accent6"/>
              </a:solidFill>
            </a:endParaRPr>
          </a:p>
          <a:p>
            <a:r>
              <a:rPr lang="en-US" sz="1050" dirty="0" err="1" smtClean="0">
                <a:solidFill>
                  <a:schemeClr val="accent6"/>
                </a:solidFill>
              </a:rPr>
              <a:t>Prob</a:t>
            </a:r>
            <a:r>
              <a:rPr lang="en-US" sz="1050" baseline="-25000" dirty="0" err="1" smtClean="0">
                <a:solidFill>
                  <a:schemeClr val="accent6"/>
                </a:solidFill>
              </a:rPr>
              <a:t>N</a:t>
            </a:r>
            <a:r>
              <a:rPr lang="en-US" sz="1050" dirty="0" smtClean="0">
                <a:solidFill>
                  <a:schemeClr val="accent6"/>
                </a:solidFill>
              </a:rPr>
              <a:t>(|r|&gt;</a:t>
            </a:r>
            <a:r>
              <a:rPr lang="en-US" sz="1050" dirty="0" err="1" smtClean="0">
                <a:solidFill>
                  <a:schemeClr val="accent6"/>
                </a:solidFill>
              </a:rPr>
              <a:t>r</a:t>
            </a:r>
            <a:r>
              <a:rPr lang="en-US" sz="1050" baseline="-25000" dirty="0" err="1" smtClean="0">
                <a:solidFill>
                  <a:schemeClr val="accent6"/>
                </a:solidFill>
              </a:rPr>
              <a:t>o</a:t>
            </a:r>
            <a:r>
              <a:rPr lang="en-US" sz="1050" dirty="0" smtClean="0">
                <a:solidFill>
                  <a:schemeClr val="accent6"/>
                </a:solidFill>
              </a:rPr>
              <a:t>)&lt;1% </a:t>
            </a:r>
            <a:r>
              <a:rPr lang="en-US" sz="1050" dirty="0" smtClean="0">
                <a:solidFill>
                  <a:schemeClr val="accent6"/>
                </a:solidFill>
                <a:sym typeface="Wingdings" pitchFamily="2" charset="2"/>
              </a:rPr>
              <a:t> it is </a:t>
            </a:r>
            <a:r>
              <a:rPr lang="en-US" sz="1050" dirty="0" smtClean="0">
                <a:solidFill>
                  <a:srgbClr val="C00000"/>
                </a:solidFill>
                <a:sym typeface="Wingdings" pitchFamily="2" charset="2"/>
              </a:rPr>
              <a:t>highly probably </a:t>
            </a:r>
            <a:r>
              <a:rPr lang="en-US" sz="1050" dirty="0" smtClean="0">
                <a:solidFill>
                  <a:schemeClr val="accent6"/>
                </a:solidFill>
                <a:sym typeface="Wingdings" pitchFamily="2" charset="2"/>
              </a:rPr>
              <a:t>that y is linearly related to x</a:t>
            </a:r>
            <a:endParaRPr lang="en-US" sz="105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3048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Uncertainties in Slope and Intercept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93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Taylor: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733800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Relation to R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value: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0" y="1524000"/>
            <a:ext cx="6477000" cy="13716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066800" y="1176338"/>
          <a:ext cx="7558087" cy="2633662"/>
        </p:xfrm>
        <a:graphic>
          <a:graphicData uri="http://schemas.openxmlformats.org/presentationml/2006/ole">
            <p:oleObj spid="_x0000_s238593" name="Document" r:id="rId4" imgW="5282911" imgH="1827853" progId="Word.Document.12">
              <p:embed/>
            </p:oleObj>
          </a:graphicData>
        </a:graphic>
      </p:graphicFrame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4562" y="5029200"/>
            <a:ext cx="2682238" cy="838200"/>
          </a:xfrm>
          <a:prstGeom prst="rect">
            <a:avLst/>
          </a:prstGeom>
          <a:noFill/>
        </p:spPr>
      </p:pic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962400"/>
            <a:ext cx="1905000" cy="943919"/>
          </a:xfrm>
          <a:prstGeom prst="rect">
            <a:avLst/>
          </a:prstGeom>
          <a:noFill/>
        </p:spPr>
      </p:pic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105400"/>
            <a:ext cx="3318934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831850" y="1455738"/>
          <a:ext cx="7462838" cy="4160837"/>
        </p:xfrm>
        <a:graphic>
          <a:graphicData uri="http://schemas.openxmlformats.org/presentationml/2006/ole">
            <p:oleObj spid="_x0000_s80898" name="Document" r:id="rId4" imgW="9098548" imgH="5071847" progId="Word.Document.8">
              <p:embed/>
            </p:oleObj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z="2400" u="sng" dirty="0" smtClean="0"/>
              <a:t>Multiple Measurements of the Same Quantity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14400"/>
            <a:ext cx="8534400" cy="685800"/>
          </a:xfrm>
          <a:noFill/>
        </p:spPr>
        <p:txBody>
          <a:bodyPr/>
          <a:lstStyle/>
          <a:p>
            <a:pPr eaLnBrk="1" hangingPunct="1"/>
            <a:r>
              <a:rPr lang="en-US" sz="2400" b="1" u="sng" smtClean="0"/>
              <a:t>Standard Deviation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609600" y="1706563"/>
          <a:ext cx="8247013" cy="4237037"/>
        </p:xfrm>
        <a:graphic>
          <a:graphicData uri="http://schemas.openxmlformats.org/presentationml/2006/ole">
            <p:oleObj spid="_x0000_s5122" name="Document" r:id="rId4" imgW="6121818" imgH="3231134" progId="Word.Document.12">
              <p:embed/>
            </p:oleObj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Measurements of the Same Quantity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03325"/>
            <a:ext cx="8534400" cy="685800"/>
          </a:xfrm>
          <a:noFill/>
        </p:spPr>
        <p:txBody>
          <a:bodyPr/>
          <a:lstStyle/>
          <a:p>
            <a:pPr eaLnBrk="1" hangingPunct="1"/>
            <a:r>
              <a:rPr lang="en-US" sz="2400" b="1" u="sng" smtClean="0"/>
              <a:t>Standard Deviation of the Mean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609600" y="2133600"/>
          <a:ext cx="7772400" cy="3200400"/>
        </p:xfrm>
        <a:graphic>
          <a:graphicData uri="http://schemas.openxmlformats.org/presentationml/2006/ole">
            <p:oleObj spid="_x0000_s7170" name="Document" r:id="rId4" imgW="7856591" imgH="3232215" progId="Word.Document.12">
              <p:embed/>
            </p:oleObj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286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Sets of Measurements of the Same Quantity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57200"/>
            <a:ext cx="8458200" cy="685800"/>
          </a:xfrm>
          <a:noFill/>
        </p:spPr>
        <p:txBody>
          <a:bodyPr/>
          <a:lstStyle/>
          <a:p>
            <a:pPr eaLnBrk="1" hangingPunct="1"/>
            <a:r>
              <a:rPr lang="en-US" b="1" u="sng" dirty="0" smtClean="0"/>
              <a:t>Errors Propagation—Error in Models or Derived Quantities 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279525" y="1755775"/>
          <a:ext cx="6675438" cy="3548063"/>
        </p:xfrm>
        <a:graphic>
          <a:graphicData uri="http://schemas.openxmlformats.org/presentationml/2006/ole">
            <p:oleObj spid="_x0000_s81922" name="Document" r:id="rId4" imgW="6684574" imgH="355486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X 2710 Template">
  <a:themeElements>
    <a:clrScheme name="PHYX 2710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YX 2710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HYX 271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15156</TotalTime>
  <Words>1867</Words>
  <Application>Microsoft Office PowerPoint</Application>
  <PresentationFormat>On-screen Show (4:3)</PresentationFormat>
  <Paragraphs>325</Paragraphs>
  <Slides>55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PHYX 2710 Template</vt:lpstr>
      <vt:lpstr>Document</vt:lpstr>
      <vt:lpstr>Intermediate Lab  PHYS 3870</vt:lpstr>
      <vt:lpstr>Intermediate Lab  PHYS 3870</vt:lpstr>
      <vt:lpstr>Slide 3</vt:lpstr>
      <vt:lpstr>Single Measurement: Comparison with Other Data</vt:lpstr>
      <vt:lpstr>Single Measurement:  Direct Comparison with Standard</vt:lpstr>
      <vt:lpstr>Multiple Measurements of the Same Quantity</vt:lpstr>
      <vt:lpstr>Slide 7</vt:lpstr>
      <vt:lpstr>Slide 8</vt:lpstr>
      <vt:lpstr>Slide 9</vt:lpstr>
      <vt:lpstr>Specific Rules for Error Propagation  (Worst Case)</vt:lpstr>
      <vt:lpstr>General Formula for Error Propagation</vt:lpstr>
      <vt:lpstr>General Formula for Multiple Variables</vt:lpstr>
      <vt:lpstr>Slide 13</vt:lpstr>
      <vt:lpstr>Independent (Random) Uncertaities and Gaussian Distributions</vt:lpstr>
      <vt:lpstr>Slide 15</vt:lpstr>
      <vt:lpstr>Slide 16</vt:lpstr>
      <vt:lpstr>Slide 17</vt:lpstr>
      <vt:lpstr>Slide 18</vt:lpstr>
      <vt:lpstr>Slide 19</vt:lpstr>
      <vt:lpstr>Slide 20</vt:lpstr>
      <vt:lpstr>Intermediate Lab  PHYS 3870</vt:lpstr>
      <vt:lpstr>Slide 22</vt:lpstr>
      <vt:lpstr>Slide 23</vt:lpstr>
      <vt:lpstr>Intermediate Lab  PHYS 3870</vt:lpstr>
      <vt:lpstr>Graphical Analysis</vt:lpstr>
      <vt:lpstr>Is it Linear?</vt:lpstr>
      <vt:lpstr>Making It Linear or Linearization </vt:lpstr>
      <vt:lpstr>Special Graph Paper</vt:lpstr>
      <vt:lpstr>Intermediate Lab  PHYS 3870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Problem 8.24</vt:lpstr>
      <vt:lpstr>Problem 8.24</vt:lpstr>
      <vt:lpstr>Problem 8.24</vt:lpstr>
      <vt:lpstr>Problem 8.24</vt:lpstr>
      <vt:lpstr>Problem 8.24</vt:lpstr>
      <vt:lpstr>Intermediate Lab  PHYS 3870</vt:lpstr>
      <vt:lpstr>Slide 47</vt:lpstr>
      <vt:lpstr>Slide 48</vt:lpstr>
      <vt:lpstr>Slide 49</vt:lpstr>
      <vt:lpstr>Slide 50</vt:lpstr>
      <vt:lpstr>Slide 51</vt:lpstr>
      <vt:lpstr>Slide 52</vt:lpstr>
      <vt:lpstr>Question 2:  Is it Linear?</vt:lpstr>
      <vt:lpstr>Slide 54</vt:lpstr>
      <vt:lpstr>Slide 55</vt:lpstr>
    </vt:vector>
  </TitlesOfParts>
  <Company>Physics Department Utah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Modern Physics  PHYX 2710</dc:title>
  <dc:creator>JR Dennison</dc:creator>
  <cp:lastModifiedBy>JR Dennison</cp:lastModifiedBy>
  <cp:revision>87</cp:revision>
  <dcterms:created xsi:type="dcterms:W3CDTF">2004-08-23T18:11:05Z</dcterms:created>
  <dcterms:modified xsi:type="dcterms:W3CDTF">2015-09-14T23:06:20Z</dcterms:modified>
</cp:coreProperties>
</file>