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0"/>
  </p:notesMasterIdLst>
  <p:handoutMasterIdLst>
    <p:handoutMasterId r:id="rId71"/>
  </p:handoutMasterIdLst>
  <p:sldIdLst>
    <p:sldId id="256" r:id="rId2"/>
    <p:sldId id="337" r:id="rId3"/>
    <p:sldId id="429" r:id="rId4"/>
    <p:sldId id="446" r:id="rId5"/>
    <p:sldId id="447" r:id="rId6"/>
    <p:sldId id="448" r:id="rId7"/>
    <p:sldId id="449" r:id="rId8"/>
    <p:sldId id="450" r:id="rId9"/>
    <p:sldId id="391" r:id="rId10"/>
    <p:sldId id="392" r:id="rId11"/>
    <p:sldId id="435" r:id="rId12"/>
    <p:sldId id="394" r:id="rId13"/>
    <p:sldId id="423" r:id="rId14"/>
    <p:sldId id="436" r:id="rId15"/>
    <p:sldId id="437" r:id="rId16"/>
    <p:sldId id="438" r:id="rId17"/>
    <p:sldId id="439" r:id="rId18"/>
    <p:sldId id="440" r:id="rId19"/>
    <p:sldId id="478" r:id="rId20"/>
    <p:sldId id="338" r:id="rId21"/>
    <p:sldId id="476" r:id="rId22"/>
    <p:sldId id="395" r:id="rId23"/>
    <p:sldId id="441" r:id="rId24"/>
    <p:sldId id="409" r:id="rId25"/>
    <p:sldId id="411" r:id="rId26"/>
    <p:sldId id="479" r:id="rId27"/>
    <p:sldId id="454" r:id="rId28"/>
    <p:sldId id="453" r:id="rId29"/>
    <p:sldId id="470" r:id="rId30"/>
    <p:sldId id="341" r:id="rId31"/>
    <p:sldId id="452" r:id="rId32"/>
    <p:sldId id="442" r:id="rId33"/>
    <p:sldId id="480" r:id="rId34"/>
    <p:sldId id="443" r:id="rId35"/>
    <p:sldId id="444" r:id="rId36"/>
    <p:sldId id="455" r:id="rId37"/>
    <p:sldId id="398" r:id="rId38"/>
    <p:sldId id="399" r:id="rId39"/>
    <p:sldId id="472" r:id="rId40"/>
    <p:sldId id="473" r:id="rId41"/>
    <p:sldId id="474" r:id="rId42"/>
    <p:sldId id="456" r:id="rId43"/>
    <p:sldId id="400" r:id="rId44"/>
    <p:sldId id="481" r:id="rId45"/>
    <p:sldId id="426" r:id="rId46"/>
    <p:sldId id="427" r:id="rId47"/>
    <p:sldId id="457" r:id="rId48"/>
    <p:sldId id="460" r:id="rId49"/>
    <p:sldId id="458" r:id="rId50"/>
    <p:sldId id="475" r:id="rId51"/>
    <p:sldId id="471" r:id="rId52"/>
    <p:sldId id="412" r:id="rId53"/>
    <p:sldId id="461" r:id="rId54"/>
    <p:sldId id="462" r:id="rId55"/>
    <p:sldId id="463" r:id="rId56"/>
    <p:sldId id="413" r:id="rId57"/>
    <p:sldId id="424" r:id="rId58"/>
    <p:sldId id="415" r:id="rId59"/>
    <p:sldId id="416" r:id="rId60"/>
    <p:sldId id="417" r:id="rId61"/>
    <p:sldId id="420" r:id="rId62"/>
    <p:sldId id="422" r:id="rId63"/>
    <p:sldId id="421" r:id="rId64"/>
    <p:sldId id="469" r:id="rId65"/>
    <p:sldId id="465" r:id="rId66"/>
    <p:sldId id="466" r:id="rId67"/>
    <p:sldId id="467" r:id="rId68"/>
    <p:sldId id="468" r:id="rId69"/>
  </p:sldIdLst>
  <p:sldSz cx="9144000" cy="6858000" type="screen4x3"/>
  <p:notesSz cx="9363075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A52A2"/>
    <a:srgbClr val="0033CC"/>
    <a:srgbClr val="FFFFCC"/>
    <a:srgbClr val="FF33CC"/>
    <a:srgbClr val="FF6600"/>
    <a:srgbClr val="FF7C80"/>
    <a:srgbClr val="FF00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0" autoAdjust="0"/>
  </p:normalViewPr>
  <p:slideViewPr>
    <p:cSldViewPr>
      <p:cViewPr>
        <p:scale>
          <a:sx n="100" d="100"/>
          <a:sy n="100" d="100"/>
        </p:scale>
        <p:origin x="-108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5664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4845" y="2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477"/>
            <a:ext cx="405664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4845" y="6721477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1C8B2689-8071-428A-817D-405AD5B08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5664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4845" y="2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3063" y="530225"/>
            <a:ext cx="3538537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50" y="3362327"/>
            <a:ext cx="7490776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1477"/>
            <a:ext cx="405664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4845" y="6721477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smtClean="0"/>
            </a:lvl1pPr>
          </a:lstStyle>
          <a:p>
            <a:pPr>
              <a:defRPr/>
            </a:pPr>
            <a:fld id="{261FC3B8-3BA2-4728-9599-D6A3A5D2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BCE87-DD07-4F0F-98A5-9924F8B5BE88}" type="slidenum">
              <a:rPr lang="en-US"/>
              <a:pPr/>
              <a:t>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964BF-9C3C-414D-AF95-487885BDE51A}" type="slidenum">
              <a:rPr lang="en-US"/>
              <a:pPr/>
              <a:t>10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11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Copy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9090D-6E17-44AA-A291-52913A2AD218}" type="slidenum">
              <a:rPr lang="en-US"/>
              <a:pPr/>
              <a:t>12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13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Copy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14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Copy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15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list of Expectation value theorems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16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list of Expectation value theorems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17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list of Expectation value theorems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18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list of Expectation value theorems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19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list of Expectation value theorems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CAB78-6E18-4DBC-92AF-29EA63943DF0}" type="slidenum">
              <a:rPr lang="en-US"/>
              <a:pPr/>
              <a:t>2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3BA36-561D-4995-91F6-9A32590587D1}" type="slidenum">
              <a:rPr lang="en-US"/>
              <a:pPr/>
              <a:t>20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Copy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5E4AE-213A-4492-92A5-3C3E2ACEB86E}" type="slidenum">
              <a:rPr lang="en-US"/>
              <a:pPr/>
              <a:t>22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23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Copy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24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25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26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Copy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4D0A7-9286-493F-A06D-66C759E2B3EC}" type="slidenum">
              <a:rPr lang="en-US"/>
              <a:pPr/>
              <a:t>30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512A5-B245-4333-8F1F-E8F777793F4F}" type="slidenum">
              <a:rPr lang="en-US"/>
              <a:pPr/>
              <a:t>33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Copy from handout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C4DCC-954B-4C25-942C-202CF16FA6C0}" type="slidenum">
              <a:rPr lang="en-US"/>
              <a:pPr/>
              <a:t>34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C19A4-2A1C-467D-AC32-ED27989D690B}" type="slidenum">
              <a:rPr lang="en-US"/>
              <a:pPr/>
              <a:t>35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D516A-4249-4B13-98D0-B33A417AB6FC}" type="slidenum">
              <a:rPr lang="en-US"/>
              <a:pPr/>
              <a:t>36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982BA-4080-4434-913A-9B57F2C4EF21}" type="slidenum">
              <a:rPr lang="en-US"/>
              <a:pPr/>
              <a:t>37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26D66-8B50-4244-BFCA-6384160909C1}" type="slidenum">
              <a:rPr lang="en-US"/>
              <a:pPr/>
              <a:t>38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45B73-C985-4D54-89BF-D8F5FAD61599}" type="slidenum">
              <a:rPr lang="en-US"/>
              <a:pPr/>
              <a:t>39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91D66-84DD-463C-A1EE-3E12736EF641}" type="slidenum">
              <a:rPr lang="en-US"/>
              <a:pPr/>
              <a:t>40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2C3EF-7679-4E67-BE6F-56FD951F96ED}" type="slidenum">
              <a:rPr lang="en-US"/>
              <a:pPr/>
              <a:t>41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26D66-8B50-4244-BFCA-6384160909C1}" type="slidenum">
              <a:rPr lang="en-US"/>
              <a:pPr/>
              <a:t>42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2615E-A2A9-4D7B-AEB7-573507254CF4}" type="slidenum">
              <a:rPr lang="en-US"/>
              <a:pPr/>
              <a:t>43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2615E-A2A9-4D7B-AEB7-573507254CF4}" type="slidenum">
              <a:rPr lang="en-US"/>
              <a:pPr/>
              <a:t>44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BD62C-2EB8-4969-B3A8-7A552AB3AFF1}" type="slidenum">
              <a:rPr lang="en-US"/>
              <a:pPr/>
              <a:t>45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BD62C-2EB8-4969-B3A8-7A552AB3AFF1}" type="slidenum">
              <a:rPr lang="en-US"/>
              <a:pPr/>
              <a:t>46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9CAA-CDD4-43E0-A882-9ED18586AA72}" type="slidenum">
              <a:rPr lang="en-US"/>
              <a:pPr/>
              <a:t>47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48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49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9CAA-CDD4-43E0-A882-9ED18586AA72}" type="slidenum">
              <a:rPr lang="en-US"/>
              <a:pPr/>
              <a:t>52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56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C19A4-2A1C-467D-AC32-ED27989D690B}" type="slidenum">
              <a:rPr lang="en-US"/>
              <a:pPr/>
              <a:t>57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58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1F6C8-E4DD-429B-96AB-FABAA5C9D4FA}" type="slidenum">
              <a:rPr lang="en-US"/>
              <a:pPr/>
              <a:t>59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3E366-62D8-429A-96EF-92A8C5BBAE84}" type="slidenum">
              <a:rPr lang="en-US"/>
              <a:pPr/>
              <a:t>60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1F6C8-E4DD-429B-96AB-FABAA5C9D4FA}" type="slidenum">
              <a:rPr lang="en-US"/>
              <a:pPr/>
              <a:t>61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1F6C8-E4DD-429B-96AB-FABAA5C9D4FA}" type="slidenum">
              <a:rPr lang="en-US"/>
              <a:pPr/>
              <a:t>62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1F6C8-E4DD-429B-96AB-FABAA5C9D4FA}" type="slidenum">
              <a:rPr lang="en-US"/>
              <a:pPr/>
              <a:t>63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9CAA-CDD4-43E0-A882-9ED18586AA72}" type="slidenum">
              <a:rPr lang="en-US"/>
              <a:pPr/>
              <a:t>64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65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66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67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431FA-42ED-4372-81C0-4FA4FCF64BCD}" type="slidenum">
              <a:rPr lang="en-US"/>
              <a:pPr/>
              <a:t>68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FC3B8-3BA2-4728-9599-D6A3A5D249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3FB26-B045-4B9A-B22A-30CCF79EC7FA}" type="slidenum">
              <a:rPr lang="en-US"/>
              <a:pPr/>
              <a:t>9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PHYX 2710 Powerpoint background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Getting Your Feet Wet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05200" y="6400800"/>
            <a:ext cx="29718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aseline="-25000" dirty="0" smtClean="0">
                <a:solidFill>
                  <a:schemeClr val="bg1"/>
                </a:solidFill>
              </a:rPr>
              <a:t>DISTRIBUTION FUNCTIONS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0" y="6400800"/>
            <a:ext cx="1219200" cy="381000"/>
            <a:chOff x="-48" y="0"/>
            <a:chExt cx="768" cy="240"/>
          </a:xfrm>
        </p:grpSpPr>
        <p:sp>
          <p:nvSpPr>
            <p:cNvPr id="29711" name="Rectangle 15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6" name="Picture 16" descr="USU logo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143000" y="4724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>
                <a:solidFill>
                  <a:schemeClr val="bg1"/>
                </a:solidFill>
              </a:rPr>
              <a:t>Introduction    Section 0     Lecture  1     Slide  </a:t>
            </a:r>
            <a:fld id="{F0679E40-323C-469C-BE81-0B5FD3769970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324600" y="64008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aseline="-25000" dirty="0">
                <a:solidFill>
                  <a:schemeClr val="bg1"/>
                </a:solidFill>
              </a:rPr>
              <a:t>Lecture  </a:t>
            </a:r>
            <a:r>
              <a:rPr lang="en-US" baseline="-25000" dirty="0" smtClean="0">
                <a:solidFill>
                  <a:schemeClr val="bg1"/>
                </a:solidFill>
              </a:rPr>
              <a:t>3   </a:t>
            </a:r>
            <a:r>
              <a:rPr lang="en-US" baseline="-25000" dirty="0">
                <a:solidFill>
                  <a:schemeClr val="bg1"/>
                </a:solidFill>
              </a:rPr>
              <a:t>Slide  </a:t>
            </a:r>
            <a:fld id="{C3E8E897-1EBA-455B-A023-6411CA98D7CD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2151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534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 userDrawn="1"/>
        </p:nvSpPr>
        <p:spPr bwMode="auto">
          <a:xfrm>
            <a:off x="381000" y="5562600"/>
            <a:ext cx="441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INTRODUCTION TO Modern Physics PHYX 2710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>
                <a:solidFill>
                  <a:schemeClr val="bg1"/>
                </a:solidFill>
              </a:rPr>
              <a:t>Fall 2004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 userDrawn="1"/>
        </p:nvSpPr>
        <p:spPr bwMode="auto">
          <a:xfrm>
            <a:off x="1295400" y="6400800"/>
            <a:ext cx="228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Intermediate  3870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 baseline="-25000" dirty="0">
                <a:solidFill>
                  <a:schemeClr val="bg1"/>
                </a:solidFill>
              </a:rPr>
              <a:t>Fall </a:t>
            </a:r>
            <a:r>
              <a:rPr lang="en-US" sz="1000" baseline="-25000" dirty="0" smtClean="0">
                <a:solidFill>
                  <a:schemeClr val="bg1"/>
                </a:solidFill>
              </a:rPr>
              <a:t>2013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0A52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10" Type="http://schemas.openxmlformats.org/officeDocument/2006/relationships/package" Target="../embeddings/Microsoft_Word_Document3.docx"/><Relationship Id="rId4" Type="http://schemas.openxmlformats.org/officeDocument/2006/relationships/image" Target="../media/image20.emf"/><Relationship Id="rId9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wmf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Word_Document4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Word_Document5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png"/><Relationship Id="rId5" Type="http://schemas.openxmlformats.org/officeDocument/2006/relationships/package" Target="../embeddings/Microsoft_Word_Document8.docx"/><Relationship Id="rId4" Type="http://schemas.openxmlformats.org/officeDocument/2006/relationships/package" Target="../embeddings/Microsoft_Word_Document7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8.png"/><Relationship Id="rId4" Type="http://schemas.openxmlformats.org/officeDocument/2006/relationships/package" Target="../embeddings/Microsoft_Word_Document9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Word_Document11.docx"/><Relationship Id="rId4" Type="http://schemas.openxmlformats.org/officeDocument/2006/relationships/package" Target="../embeddings/Microsoft_Word_Document10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Word_Document1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wmf"/><Relationship Id="rId4" Type="http://schemas.openxmlformats.org/officeDocument/2006/relationships/image" Target="../media/image8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6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3.docx"/><Relationship Id="rId5" Type="http://schemas.openxmlformats.org/officeDocument/2006/relationships/image" Target="../media/image100.png"/><Relationship Id="rId4" Type="http://schemas.openxmlformats.org/officeDocument/2006/relationships/image" Target="../media/image9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package" Target="../embeddings/Microsoft_Word_Document1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Word_Document15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Word_Document16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Microsoft_Word_Document18.docx"/><Relationship Id="rId4" Type="http://schemas.openxmlformats.org/officeDocument/2006/relationships/package" Target="../embeddings/Microsoft_Word_Document17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1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11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Word_Document19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notesSlide" Target="../notesSlides/notesSlide50.xml"/><Relationship Id="rId7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3.png"/><Relationship Id="rId5" Type="http://schemas.openxmlformats.org/officeDocument/2006/relationships/package" Target="../embeddings/Microsoft_Word_Document21.docx"/><Relationship Id="rId4" Type="http://schemas.openxmlformats.org/officeDocument/2006/relationships/package" Target="../embeddings/Microsoft_Word_Document20.docx"/><Relationship Id="rId9" Type="http://schemas.openxmlformats.org/officeDocument/2006/relationships/image" Target="../media/image1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8.wmf"/><Relationship Id="rId4" Type="http://schemas.openxmlformats.org/officeDocument/2006/relationships/package" Target="../embeddings/Microsoft_Word_Document23.docx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wmf"/><Relationship Id="rId4" Type="http://schemas.openxmlformats.org/officeDocument/2006/relationships/image" Target="../media/image8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dirty="0" smtClean="0"/>
              <a:t>Intermediate Lab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1752600"/>
          </a:xfrm>
          <a:noFill/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2"/>
                </a:solidFill>
              </a:rPr>
              <a:t>Lecture 3</a:t>
            </a:r>
          </a:p>
          <a:p>
            <a:pPr eaLnBrk="1" hangingPunct="1"/>
            <a:endParaRPr lang="en-US" sz="2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chemeClr val="accent2"/>
                </a:solidFill>
              </a:rPr>
              <a:t>Distribution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41148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References:  Taylor Ch.  5 (and </a:t>
            </a:r>
            <a:r>
              <a:rPr lang="en-US" dirty="0" err="1" smtClean="0">
                <a:solidFill>
                  <a:srgbClr val="FF00FF"/>
                </a:solidFill>
                <a:latin typeface="Times New Roman" pitchFamily="18" charset="0"/>
              </a:rPr>
              <a:t>Chs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. 10 and 11 for Reference)</a:t>
            </a:r>
          </a:p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	 Taylor Ch.  6 and 7</a:t>
            </a:r>
          </a:p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Also refer to “Glossary of Important Terms in Error Analysis”</a:t>
            </a:r>
          </a:p>
          <a:p>
            <a:pPr eaLnBrk="1" hangingPunct="1"/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	       “Probability Cheat Sheet”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0000">
            <a:off x="685800" y="609600"/>
            <a:ext cx="3305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0000">
            <a:off x="650875" y="2286000"/>
            <a:ext cx="39211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60000">
            <a:off x="4275332" y="1119379"/>
            <a:ext cx="471646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60000">
            <a:off x="2822708" y="2699858"/>
            <a:ext cx="3769017" cy="4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Limit of Discrete Distribution Functions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718747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“Normalizing” data sets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76200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Binned data sets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57200" y="2590800"/>
            <a:ext cx="83058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819400" y="3124200"/>
            <a:ext cx="2451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f</a:t>
            </a:r>
            <a:r>
              <a:rPr lang="en-US" sz="1600" baseline="-25000" dirty="0" err="1" smtClean="0"/>
              <a:t>k</a:t>
            </a:r>
            <a:r>
              <a:rPr lang="en-US" sz="1600" dirty="0" smtClean="0"/>
              <a:t> ≡ fractional occurrence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429000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∆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 ≡ bin width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191000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Mean value: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953000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Normalization: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715000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Expected value:</a:t>
            </a:r>
            <a:endParaRPr lang="en-US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2209800" y="5638800"/>
          <a:ext cx="1487487" cy="450850"/>
        </p:xfrm>
        <a:graphic>
          <a:graphicData uri="http://schemas.openxmlformats.org/presentationml/2006/ole">
            <p:oleObj spid="_x0000_s41985" name="Document" r:id="rId8" imgW="1515944" imgH="455060" progId="Word.Document.12">
              <p:embed/>
            </p:oleObj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676400" y="4114800"/>
          <a:ext cx="2306638" cy="519112"/>
        </p:xfrm>
        <a:graphic>
          <a:graphicData uri="http://schemas.openxmlformats.org/presentationml/2006/ole">
            <p:oleObj spid="_x0000_s41986" name="Document" r:id="rId9" imgW="2347640" imgH="537438" progId="Word.Document.12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057400" y="4800600"/>
          <a:ext cx="2033588" cy="600075"/>
        </p:xfrm>
        <a:graphic>
          <a:graphicData uri="http://schemas.openxmlformats.org/presentationml/2006/ole">
            <p:oleObj spid="_x0000_s41987" name="Document" r:id="rId10" imgW="2067164" imgH="6065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Limits of Distribution </a:t>
            </a:r>
            <a:r>
              <a:rPr lang="en-US" sz="2400" b="1" u="sng" dirty="0">
                <a:solidFill>
                  <a:schemeClr val="accent2"/>
                </a:solidFill>
              </a:rPr>
              <a:t>Functions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804700"/>
            <a:ext cx="6629400" cy="33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Consider the limiting distribution function as N 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ȸ and ∆</a:t>
            </a:r>
            <a:r>
              <a:rPr lang="en-US" sz="1600" b="1" baseline="-25000" dirty="0" smtClean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2805913"/>
            <a:ext cx="6477000" cy="32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0000">
            <a:off x="14457" y="1223423"/>
            <a:ext cx="2823543" cy="168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9479" y="1097739"/>
            <a:ext cx="35445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20000">
            <a:off x="5774138" y="1304000"/>
            <a:ext cx="3111884" cy="144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66679" y="762000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Larger data sets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23479" y="794166"/>
            <a:ext cx="83058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34200" y="3124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Mathcad</a:t>
            </a:r>
            <a:r>
              <a:rPr lang="en-US" b="1" dirty="0" smtClean="0">
                <a:solidFill>
                  <a:srgbClr val="C00000"/>
                </a:solidFill>
              </a:rPr>
              <a:t> Games: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00">
            <a:off x="609600" y="1640010"/>
            <a:ext cx="45720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0000">
            <a:off x="304800" y="1219200"/>
            <a:ext cx="44958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762000"/>
            <a:ext cx="3581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screen"/>
          <a:srcRect l="85185"/>
          <a:stretch>
            <a:fillRect/>
          </a:stretch>
        </p:blipFill>
        <p:spPr bwMode="auto">
          <a:xfrm>
            <a:off x="8382000" y="5334000"/>
            <a:ext cx="6096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7" cstate="screen"/>
          <a:srcRect l="82979"/>
          <a:stretch>
            <a:fillRect/>
          </a:stretch>
        </p:blipFill>
        <p:spPr bwMode="auto">
          <a:xfrm>
            <a:off x="3276600" y="5410200"/>
            <a:ext cx="609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Continuous Distribution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191000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Central (mean) Value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191000"/>
            <a:ext cx="246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Width of Distribution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76200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Meaning of Distribution Interval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124200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Normalization of Distribution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505200"/>
            <a:ext cx="1326995" cy="533400"/>
          </a:xfrm>
          <a:prstGeom prst="rect">
            <a:avLst/>
          </a:prstGeom>
          <a:noFill/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410200"/>
            <a:ext cx="2362200" cy="637172"/>
          </a:xfrm>
          <a:prstGeom prst="rect">
            <a:avLst/>
          </a:prstGeom>
          <a:noFill/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410200"/>
            <a:ext cx="3791415" cy="609600"/>
          </a:xfrm>
          <a:prstGeom prst="rect">
            <a:avLst/>
          </a:prstGeom>
          <a:noFill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57200" y="4724400"/>
            <a:ext cx="1143000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648200" y="4495800"/>
            <a:ext cx="21244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410200" y="3429000"/>
            <a:ext cx="1141651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781800" y="355212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34200" y="46482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47244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85800" y="2819400"/>
            <a:ext cx="1009650" cy="92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57200" y="2514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Thus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263" y="375079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and by extension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589263" y="3369795"/>
            <a:ext cx="1601737" cy="97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676400" y="2971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= fraction of measurements that fall within a&lt;x&lt;b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Moments of Distribution </a:t>
            </a:r>
            <a:r>
              <a:rPr lang="en-US" sz="2400" b="1" u="sng" dirty="0">
                <a:solidFill>
                  <a:schemeClr val="accent2"/>
                </a:solidFill>
              </a:rPr>
              <a:t>Functions</a:t>
            </a:r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763588" y="1065213"/>
          <a:ext cx="7356475" cy="4298950"/>
        </p:xfrm>
        <a:graphic>
          <a:graphicData uri="http://schemas.openxmlformats.org/presentationml/2006/ole">
            <p:oleObj spid="_x0000_s35852" name="Document" r:id="rId4" imgW="6247636" imgH="3657385" progId="Word.Document.12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5486400" y="4648200"/>
            <a:ext cx="4572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867400" y="44196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 (for a centered distribution)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Moments of Distribution </a:t>
            </a:r>
            <a:r>
              <a:rPr lang="en-US" sz="2400" b="1" u="sng" dirty="0">
                <a:solidFill>
                  <a:schemeClr val="accent2"/>
                </a:solidFill>
              </a:rPr>
              <a:t>Functions</a:t>
            </a:r>
          </a:p>
        </p:txBody>
      </p:sp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838200" y="904875"/>
          <a:ext cx="6323012" cy="5375068"/>
        </p:xfrm>
        <a:graphic>
          <a:graphicData uri="http://schemas.openxmlformats.org/presentationml/2006/ole">
            <p:oleObj spid="_x0000_s128004" name="Document" r:id="rId4" imgW="5952018" imgH="5045947" progId="Word.Document.12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V="1">
            <a:off x="5105400" y="1828800"/>
            <a:ext cx="4572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486400" y="160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 l="2925" t="11320" r="13710" b="61690"/>
          <a:stretch>
            <a:fillRect/>
          </a:stretch>
        </p:blipFill>
        <p:spPr bwMode="auto">
          <a:xfrm>
            <a:off x="0" y="609600"/>
            <a:ext cx="4876800" cy="187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 u="sng" dirty="0" smtClean="0">
                <a:solidFill>
                  <a:schemeClr val="accent2"/>
                </a:solidFill>
              </a:rPr>
              <a:t>Example of Continuous </a:t>
            </a:r>
            <a:r>
              <a:rPr lang="en-US" sz="2000" b="1" u="sng" dirty="0">
                <a:solidFill>
                  <a:schemeClr val="accent2"/>
                </a:solidFill>
              </a:rPr>
              <a:t>Distribution </a:t>
            </a:r>
            <a:r>
              <a:rPr lang="en-US" sz="2000" b="1" u="sng" dirty="0" smtClean="0">
                <a:solidFill>
                  <a:schemeClr val="accent2"/>
                </a:solidFill>
              </a:rPr>
              <a:t>Functions and Expectation Values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 l="2925" t="38310" r="9323" b="2468"/>
          <a:stretch>
            <a:fillRect/>
          </a:stretch>
        </p:blipFill>
        <p:spPr bwMode="auto">
          <a:xfrm>
            <a:off x="3829050" y="1905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Harmonic Oscillator: Example from Mechanics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667000"/>
            <a:ext cx="28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Expected Values     </a:t>
            </a:r>
            <a:r>
              <a:rPr lang="en-US" b="1" u="sng" dirty="0" smtClean="0">
                <a:solidFill>
                  <a:srgbClr val="C00000"/>
                </a:solidFill>
                <a:sym typeface="Wingdings" pitchFamily="2" charset="2"/>
              </a:rPr>
              <a:t>     </a:t>
            </a:r>
            <a:endParaRPr lang="en-US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152400" y="3106737"/>
          <a:ext cx="5940425" cy="1541463"/>
        </p:xfrm>
        <a:graphic>
          <a:graphicData uri="http://schemas.openxmlformats.org/presentationml/2006/ole">
            <p:oleObj spid="_x0000_s129027" name="Document" r:id="rId5" imgW="5940848" imgH="1541927" progId="Word.Document.12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3733800" y="1828800"/>
            <a:ext cx="0" cy="426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 u="sng" dirty="0" smtClean="0">
                <a:solidFill>
                  <a:schemeClr val="accent2"/>
                </a:solidFill>
              </a:rPr>
              <a:t>Example of Continuous </a:t>
            </a:r>
            <a:r>
              <a:rPr lang="en-US" sz="2000" b="1" u="sng" dirty="0">
                <a:solidFill>
                  <a:schemeClr val="accent2"/>
                </a:solidFill>
              </a:rPr>
              <a:t>Distribution </a:t>
            </a:r>
            <a:r>
              <a:rPr lang="en-US" sz="2000" b="1" u="sng" dirty="0" smtClean="0">
                <a:solidFill>
                  <a:schemeClr val="accent2"/>
                </a:solidFill>
              </a:rPr>
              <a:t>Functions and Expectation Values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05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Boltzmann Distribution: Example from Kinetic Theory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838200"/>
            <a:ext cx="28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Expected Values     </a:t>
            </a:r>
            <a:r>
              <a:rPr lang="en-US" b="1" u="sng" dirty="0" smtClean="0">
                <a:solidFill>
                  <a:srgbClr val="C00000"/>
                </a:solidFill>
                <a:sym typeface="Wingdings" pitchFamily="2" charset="2"/>
              </a:rPr>
              <a:t>     </a:t>
            </a:r>
            <a:endParaRPr lang="en-US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76200" y="1295400"/>
          <a:ext cx="2974975" cy="1543050"/>
        </p:xfrm>
        <a:graphic>
          <a:graphicData uri="http://schemas.openxmlformats.org/presentationml/2006/ole">
            <p:oleObj spid="_x0000_s130050" name="Document" r:id="rId4" imgW="3018642" imgH="1775902" progId="Word.Document.12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3124200" y="1524000"/>
            <a:ext cx="0" cy="457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203575" y="1533525"/>
          <a:ext cx="5940425" cy="4562475"/>
        </p:xfrm>
        <a:graphic>
          <a:graphicData uri="http://schemas.openxmlformats.org/presentationml/2006/ole">
            <p:oleObj spid="_x0000_s130051" name="Document" r:id="rId5" imgW="5940848" imgH="4562332" progId="Word.Document.12">
              <p:embed/>
            </p:oleObj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962400"/>
            <a:ext cx="3048000" cy="184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 u="sng" dirty="0" smtClean="0">
                <a:solidFill>
                  <a:schemeClr val="accent2"/>
                </a:solidFill>
              </a:rPr>
              <a:t>Example of Continuous </a:t>
            </a:r>
            <a:r>
              <a:rPr lang="en-US" sz="2000" b="1" u="sng" dirty="0">
                <a:solidFill>
                  <a:schemeClr val="accent2"/>
                </a:solidFill>
              </a:rPr>
              <a:t>Distribution </a:t>
            </a:r>
            <a:r>
              <a:rPr lang="en-US" sz="2000" b="1" u="sng" dirty="0" smtClean="0">
                <a:solidFill>
                  <a:schemeClr val="accent2"/>
                </a:solidFill>
              </a:rPr>
              <a:t>Functions and Expectation Values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Fermi-Dirac Distribution: Example from Kinetic Theory</a:t>
            </a:r>
            <a:endParaRPr lang="en-US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76239" y="752475"/>
          <a:ext cx="7853361" cy="6288353"/>
        </p:xfrm>
        <a:graphic>
          <a:graphicData uri="http://schemas.openxmlformats.org/presentationml/2006/ole">
            <p:oleObj spid="_x0000_s131075" name="Document" r:id="rId4" imgW="8364686" imgH="6785635" progId="Word.Document.12">
              <p:embed/>
            </p:oleObj>
          </a:graphicData>
        </a:graphic>
      </p:graphicFrame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7338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 u="sng" dirty="0" smtClean="0">
                <a:solidFill>
                  <a:schemeClr val="accent2"/>
                </a:solidFill>
              </a:rPr>
              <a:t>Example of Continuous </a:t>
            </a:r>
            <a:r>
              <a:rPr lang="en-US" sz="2000" b="1" u="sng" dirty="0">
                <a:solidFill>
                  <a:schemeClr val="accent2"/>
                </a:solidFill>
              </a:rPr>
              <a:t>Distribution </a:t>
            </a:r>
            <a:r>
              <a:rPr lang="en-US" sz="2000" b="1" u="sng" dirty="0" smtClean="0">
                <a:solidFill>
                  <a:schemeClr val="accent2"/>
                </a:solidFill>
              </a:rPr>
              <a:t>Functions and Expectation Values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16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Finite Square Well: Example from Quantum Mechanics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70" y="892792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Expectation Values</a:t>
            </a:r>
            <a:endParaRPr lang="en-US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2387600" y="831850"/>
          <a:ext cx="6783388" cy="874713"/>
        </p:xfrm>
        <a:graphic>
          <a:graphicData uri="http://schemas.openxmlformats.org/presentationml/2006/ole">
            <p:oleObj spid="_x0000_s132098" name="Document" r:id="rId4" imgW="6968532" imgH="907419" progId="Word.Document.12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1214438" y="1371600"/>
          <a:ext cx="6919912" cy="4764087"/>
        </p:xfrm>
        <a:graphic>
          <a:graphicData uri="http://schemas.openxmlformats.org/presentationml/2006/ole">
            <p:oleObj spid="_x0000_s132099" name="Document" r:id="rId5" imgW="7007034" imgH="48348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000" b="1" u="sng" dirty="0" smtClean="0">
                <a:solidFill>
                  <a:schemeClr val="accent2"/>
                </a:solidFill>
              </a:rPr>
              <a:t>Summary of Distribution Functions</a:t>
            </a:r>
            <a:endParaRPr lang="en-US" sz="2000" b="1" u="sng" dirty="0">
              <a:solidFill>
                <a:schemeClr val="accent2"/>
              </a:solidFill>
            </a:endParaRPr>
          </a:p>
        </p:txBody>
      </p:sp>
      <p:pic>
        <p:nvPicPr>
          <p:cNvPr id="253957" name="Picture 5" descr="I:\3870Fall2015\Lectures\Lecture 3-Distributions\distributions.png"/>
          <p:cNvPicPr>
            <a:picLocks noChangeAspect="1" noChangeArrowheads="1"/>
          </p:cNvPicPr>
          <p:nvPr/>
        </p:nvPicPr>
        <p:blipFill>
          <a:blip r:embed="rId3" cstate="print"/>
          <a:srcRect l="3479" t="3093" r="2644" b="2062"/>
          <a:stretch>
            <a:fillRect/>
          </a:stretch>
        </p:blipFill>
        <p:spPr bwMode="auto">
          <a:xfrm rot="16200000">
            <a:off x="1226176" y="-387976"/>
            <a:ext cx="5715000" cy="7405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772400" y="990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Available on web site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Distribution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The Gaussian Distribution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5257800"/>
            <a:ext cx="265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References:  Taylor Ch.  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Gaussian Integrals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graphicFrame>
        <p:nvGraphicFramePr>
          <p:cNvPr id="184321" name="Object 1"/>
          <p:cNvGraphicFramePr>
            <a:graphicFrameLocks noChangeAspect="1"/>
          </p:cNvGraphicFramePr>
          <p:nvPr/>
        </p:nvGraphicFramePr>
        <p:xfrm>
          <a:off x="762000" y="914400"/>
          <a:ext cx="7853362" cy="4975124"/>
        </p:xfrm>
        <a:graphic>
          <a:graphicData uri="http://schemas.openxmlformats.org/presentationml/2006/ole">
            <p:oleObj spid="_x0000_s184321" name="Document" r:id="rId4" imgW="5952018" imgH="37703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00">
            <a:off x="4455687" y="2402935"/>
            <a:ext cx="46783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0000">
            <a:off x="5946289" y="605308"/>
            <a:ext cx="2705891" cy="16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" y="3581400"/>
            <a:ext cx="3962400" cy="25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0" y="1905000"/>
            <a:ext cx="3810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Gaussian Distribution Function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V="1">
            <a:off x="4533900" y="2476500"/>
            <a:ext cx="381000" cy="152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3124200" y="2743200"/>
            <a:ext cx="16764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4343400" y="1295400"/>
            <a:ext cx="1752600" cy="762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85800" y="1676400"/>
            <a:ext cx="1066800" cy="457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>
            <a:off x="1828800" y="1600200"/>
            <a:ext cx="914400" cy="152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78025" y="27432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Width of Distribution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(standard deviation)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914400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Center of Distribution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(mean)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143000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Distribution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Function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762000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Independent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Variable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800600" y="4038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 u="sng" dirty="0">
                <a:solidFill>
                  <a:schemeClr val="accent2"/>
                </a:solidFill>
              </a:rPr>
              <a:t>Gaussian Distribution Function</a:t>
            </a:r>
          </a:p>
        </p:txBody>
      </p:sp>
      <p:cxnSp>
        <p:nvCxnSpPr>
          <p:cNvPr id="17" name="Straight Arrow Connector 16"/>
          <p:cNvCxnSpPr>
            <a:stCxn id="19" idx="3"/>
          </p:cNvCxnSpPr>
          <p:nvPr/>
        </p:nvCxnSpPr>
        <p:spPr bwMode="auto">
          <a:xfrm flipV="1">
            <a:off x="1771239" y="2286002"/>
            <a:ext cx="1200561" cy="7188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81000" y="2743200"/>
            <a:ext cx="139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Normalization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Constant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Effects of Increasing N on Gaussian Distribution </a:t>
            </a:r>
            <a:r>
              <a:rPr lang="en-US" sz="2400" b="1" u="sng" dirty="0">
                <a:solidFill>
                  <a:schemeClr val="accent2"/>
                </a:solidFill>
              </a:rPr>
              <a:t>Functions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2057400"/>
            <a:ext cx="7041117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9906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Consider the limiting distribution function as N 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∞ and dx0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1981200"/>
            <a:ext cx="7543800" cy="38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 t="7989" b="3472"/>
          <a:stretch>
            <a:fillRect/>
          </a:stretch>
        </p:blipFill>
        <p:spPr bwMode="auto">
          <a:xfrm>
            <a:off x="3200400" y="190829"/>
            <a:ext cx="5708036" cy="598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Defining the Gaussian distribution function in </a:t>
            </a:r>
            <a:r>
              <a:rPr lang="en-US" b="1" dirty="0" err="1" smtClean="0">
                <a:solidFill>
                  <a:srgbClr val="C00000"/>
                </a:solidFill>
              </a:rPr>
              <a:t>Mathcad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2156936"/>
            <a:ext cx="2743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 suggest you “investigate” these with the </a:t>
            </a:r>
            <a:r>
              <a:rPr lang="en-US" sz="1400" b="1" dirty="0" err="1" smtClean="0">
                <a:solidFill>
                  <a:srgbClr val="C00000"/>
                </a:solidFill>
              </a:rPr>
              <a:t>Mathcad</a:t>
            </a:r>
            <a:r>
              <a:rPr lang="en-US" sz="1400" b="1" dirty="0" smtClean="0">
                <a:solidFill>
                  <a:srgbClr val="C00000"/>
                </a:solidFill>
              </a:rPr>
              <a:t> sheet on the web site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 bwMode="auto">
          <a:xfrm>
            <a:off x="5562600" y="304800"/>
            <a:ext cx="3200400" cy="1828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 t="63594"/>
          <a:stretch>
            <a:fillRect/>
          </a:stretch>
        </p:blipFill>
        <p:spPr bwMode="auto">
          <a:xfrm>
            <a:off x="152401" y="0"/>
            <a:ext cx="5181600" cy="18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3804781"/>
            <a:ext cx="4800600" cy="236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1752600"/>
            <a:ext cx="469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5334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Using </a:t>
            </a:r>
            <a:r>
              <a:rPr lang="en-US" sz="1600" b="1" dirty="0" err="1" smtClean="0">
                <a:solidFill>
                  <a:srgbClr val="C00000"/>
                </a:solidFill>
              </a:rPr>
              <a:t>Mathcad</a:t>
            </a:r>
            <a:r>
              <a:rPr lang="en-US" sz="1600" b="1" dirty="0" smtClean="0">
                <a:solidFill>
                  <a:srgbClr val="C00000"/>
                </a:solidFill>
              </a:rPr>
              <a:t> to define other common distribution functions.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Consider the limiting distribution function as N 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ȸ and ∆</a:t>
            </a:r>
            <a:r>
              <a:rPr lang="en-US" sz="1600" b="1" baseline="-25000" dirty="0" smtClean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0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906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Consider the </a:t>
            </a:r>
            <a:r>
              <a:rPr lang="en-US" sz="1400" b="1" dirty="0" smtClean="0">
                <a:solidFill>
                  <a:srgbClr val="C00000"/>
                </a:solidFill>
              </a:rPr>
              <a:t>Gaussian distribution function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Use the normalization condition to evaluate the normalization constant (see Taylor, p. 132)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9624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mean, Ẋ, is the first moment of the Gaussian distribution function (see Taylor, p. 134)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standard deviation, 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x</a:t>
            </a:r>
            <a:r>
              <a:rPr lang="en-US" sz="1400" b="1" dirty="0" smtClean="0">
                <a:solidFill>
                  <a:srgbClr val="C00000"/>
                </a:solidFill>
              </a:rPr>
              <a:t>, is </a:t>
            </a:r>
            <a:r>
              <a:rPr lang="en-US" sz="1400" b="1" dirty="0" smtClean="0">
                <a:solidFill>
                  <a:srgbClr val="C00000"/>
                </a:solidFill>
              </a:rPr>
              <a:t>the standard deviation of the mean of </a:t>
            </a:r>
            <a:r>
              <a:rPr lang="en-US" sz="1400" b="1" dirty="0" smtClean="0">
                <a:solidFill>
                  <a:srgbClr val="C00000"/>
                </a:solidFill>
              </a:rPr>
              <a:t>the Gaussian distribution function (see Taylor, p. 143)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39074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46778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146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105400"/>
            <a:ext cx="36363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Gaussian Distribution Moments 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When is mean x not </a:t>
            </a:r>
            <a:r>
              <a:rPr lang="en-US" sz="2400" b="1" u="sng" dirty="0" err="1" smtClean="0">
                <a:solidFill>
                  <a:schemeClr val="accent2"/>
                </a:solidFill>
              </a:rPr>
              <a:t>X</a:t>
            </a:r>
            <a:r>
              <a:rPr lang="en-US" sz="2400" b="1" u="sng" baseline="-25000" dirty="0" err="1" smtClean="0">
                <a:solidFill>
                  <a:schemeClr val="accent2"/>
                </a:solidFill>
              </a:rPr>
              <a:t>best</a:t>
            </a:r>
            <a:r>
              <a:rPr lang="en-US" sz="2400" b="1" u="sng" dirty="0" smtClean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066800"/>
            <a:ext cx="4724401" cy="464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38800" y="21336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Answer:  When the distribution is not symmetric about X.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Example:  Cauchy Distribution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64919" y="2362200"/>
            <a:ext cx="447908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143000"/>
            <a:ext cx="41624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286000"/>
            <a:ext cx="465696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1600200" y="3048000"/>
            <a:ext cx="30480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1752600" y="3733800"/>
            <a:ext cx="30480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1905000" y="4495800"/>
            <a:ext cx="27432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1219200" y="2209800"/>
            <a:ext cx="152400" cy="1143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When is mean x not </a:t>
            </a:r>
            <a:r>
              <a:rPr lang="en-US" sz="2400" b="1" u="sng" dirty="0" err="1" smtClean="0">
                <a:solidFill>
                  <a:schemeClr val="accent2"/>
                </a:solidFill>
              </a:rPr>
              <a:t>X</a:t>
            </a:r>
            <a:r>
              <a:rPr lang="en-US" sz="2400" b="1" u="sng" baseline="-25000" dirty="0" err="1" smtClean="0">
                <a:solidFill>
                  <a:schemeClr val="accent2"/>
                </a:solidFill>
              </a:rPr>
              <a:t>best</a:t>
            </a:r>
            <a:r>
              <a:rPr lang="en-US" sz="2400" b="1" u="sng" dirty="0" smtClean="0">
                <a:solidFill>
                  <a:schemeClr val="accent2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When is mean x not </a:t>
            </a:r>
            <a:r>
              <a:rPr lang="en-US" sz="2400" b="1" u="sng" dirty="0" err="1" smtClean="0">
                <a:solidFill>
                  <a:schemeClr val="accent2"/>
                </a:solidFill>
              </a:rPr>
              <a:t>X</a:t>
            </a:r>
            <a:r>
              <a:rPr lang="en-US" sz="2400" b="1" u="sng" baseline="-25000" dirty="0" err="1" smtClean="0">
                <a:solidFill>
                  <a:schemeClr val="accent2"/>
                </a:solidFill>
              </a:rPr>
              <a:t>best</a:t>
            </a:r>
            <a:r>
              <a:rPr lang="en-US" sz="2400" b="1" u="sng" dirty="0" smtClean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209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Answer:  When the distribution is has more than one peak.</a:t>
            </a:r>
          </a:p>
          <a:p>
            <a:endParaRPr lang="en-US" sz="2000" b="1" dirty="0" smtClean="0"/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295400"/>
            <a:ext cx="5429250" cy="43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33400" y="2286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Practical Methods to Calculate Mean and St. Deviation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62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We need to develop a good way to tally, display, and think about a collection of repeated measurements of the same quantity.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8153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A52A2"/>
                </a:solidFill>
              </a:rPr>
              <a:t>Here is where we are headed: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Develop the notion of a probability distribution function, a distribution to describe the probable outcomes of a measurement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Define what a distribution function is, and its properties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Look at the properties of the most common distribution function, the Gaussian distribution for purely random events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Introduce other probability distribution functions</a:t>
            </a:r>
          </a:p>
          <a:p>
            <a:endParaRPr lang="en-US" sz="1050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0A52A2"/>
                </a:solidFill>
              </a:rPr>
              <a:t>We will develop the mathematical basis for: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Mean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Standard deviation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Standard deviation of the mean (SDOM)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Moments and expectation values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Error propagation formulas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Addition of errors in </a:t>
            </a:r>
            <a:r>
              <a:rPr lang="en-US" sz="1600" b="1" dirty="0" err="1" smtClean="0"/>
              <a:t>quadrature</a:t>
            </a:r>
            <a:r>
              <a:rPr lang="en-US" sz="1600" b="1" dirty="0" smtClean="0"/>
              <a:t> (for independent and random measurements)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Schwartz inequality (i.e., the uncertainty principle)  (next lecture)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Numerical values for confidence limits (t-test)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Principle of maximal likelihood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 Central limit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The Gaussian Distribution Function and Its Relation to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A Review of Probabilities </a:t>
            </a:r>
            <a:r>
              <a:rPr lang="en-US" sz="2400" b="1" u="sng" dirty="0" smtClean="0">
                <a:solidFill>
                  <a:schemeClr val="accent2"/>
                </a:solidFill>
              </a:rPr>
              <a:t>in Combination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838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7620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4876800"/>
            <a:ext cx="7468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Probability of a data set of N like measurements, (x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,x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,…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                   P (x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,x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,…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) = P(x)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*P(x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)*…P(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9400" y="2590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1676400"/>
            <a:ext cx="374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 head          AND          1 Four</a:t>
            </a:r>
          </a:p>
          <a:p>
            <a:r>
              <a:rPr lang="en-US" sz="2000" b="1" dirty="0" smtClean="0"/>
              <a:t>             P(H,4) = P(H) * P(4)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2800" y="27432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657600"/>
            <a:ext cx="4081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 head          OR            1 Four</a:t>
            </a:r>
          </a:p>
          <a:p>
            <a:r>
              <a:rPr lang="en-US" sz="2000" b="1" dirty="0" smtClean="0"/>
              <a:t> P(H,4) = P(H) + P(4) - P(H and 4)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(true for a  “non-mutually exclusive” events)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3657600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   1   Six</a:t>
            </a:r>
          </a:p>
          <a:p>
            <a:r>
              <a:rPr lang="en-US" sz="2000" b="1" dirty="0" smtClean="0"/>
              <a:t>P(NOT 6) = 1 - P(6)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17952" y="8382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98552" y="1752600"/>
            <a:ext cx="4445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 Six	    OR            1 Four</a:t>
            </a:r>
          </a:p>
          <a:p>
            <a:r>
              <a:rPr lang="en-US" sz="2000" b="1" dirty="0" smtClean="0"/>
              <a:t>             </a:t>
            </a:r>
            <a:r>
              <a:rPr lang="en-US" sz="2000" b="1" dirty="0" smtClean="0"/>
              <a:t>P(6,4</a:t>
            </a:r>
            <a:r>
              <a:rPr lang="en-US" sz="2000" b="1" dirty="0" smtClean="0"/>
              <a:t>) = </a:t>
            </a:r>
            <a:r>
              <a:rPr lang="en-US" sz="2000" b="1" dirty="0" smtClean="0"/>
              <a:t>P(6) </a:t>
            </a:r>
            <a:r>
              <a:rPr lang="en-US" sz="2000" b="1" dirty="0" smtClean="0"/>
              <a:t>+ P(4)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(true for a  “mutually exclusive” single role)</a:t>
            </a: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98552" y="6096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The Gaussian Distribution Function and Its Relation to Errors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A52A2"/>
                </a:solidFill>
              </a:rPr>
              <a:t>We will use the Gaussian distribution as applied to random variables to develop the mathematical basis for: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Mean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Standard deviation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Standard deviation of the mean (SDOM)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Moments and expectation values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Error propagation formulas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Addition of errors in </a:t>
            </a:r>
            <a:r>
              <a:rPr lang="en-US" b="1" dirty="0" err="1" smtClean="0"/>
              <a:t>quadrature</a:t>
            </a:r>
            <a:r>
              <a:rPr lang="en-US" b="1" dirty="0" smtClean="0"/>
              <a:t> (for independent and random measurements)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Numerical values for confidence limits (t-test)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Principle of maximal likelihood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Central limit theorem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Weighted distributions and Chi squared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Schwartz inequality (i.e., the uncertainty principle) (next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906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Consider the </a:t>
            </a:r>
            <a:r>
              <a:rPr lang="en-US" sz="1400" b="1" dirty="0" smtClean="0">
                <a:solidFill>
                  <a:srgbClr val="C00000"/>
                </a:solidFill>
              </a:rPr>
              <a:t>Gaussian distribution function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Use the normalization condition to evaluate the normalization constant (see Taylor, p. 132)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9624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mean, Ẋ, is the first moment of the Gaussian distribution function (see Taylor, p. 134)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The standard deviation, 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x</a:t>
            </a:r>
            <a:r>
              <a:rPr lang="en-US" sz="1400" b="1" dirty="0" smtClean="0">
                <a:solidFill>
                  <a:srgbClr val="C00000"/>
                </a:solidFill>
              </a:rPr>
              <a:t>, is </a:t>
            </a:r>
            <a:r>
              <a:rPr lang="en-US" sz="1400" b="1" dirty="0" smtClean="0">
                <a:solidFill>
                  <a:srgbClr val="C00000"/>
                </a:solidFill>
              </a:rPr>
              <a:t>the standard deviation of the mean of </a:t>
            </a:r>
            <a:r>
              <a:rPr lang="en-US" sz="1400" b="1" dirty="0" smtClean="0">
                <a:solidFill>
                  <a:srgbClr val="C00000"/>
                </a:solidFill>
              </a:rPr>
              <a:t>the Gaussian distribution function (see Taylor, p. 143)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62000"/>
            <a:ext cx="39074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46778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146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105400"/>
            <a:ext cx="36363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Gaussian Distribution Moments 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685800"/>
            <a:ext cx="5867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0000">
            <a:off x="183414" y="1982886"/>
            <a:ext cx="4495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Standard Deviation of </a:t>
            </a:r>
            <a:r>
              <a:rPr lang="en-US" sz="2400" b="1" u="sng" dirty="0">
                <a:solidFill>
                  <a:schemeClr val="accent2"/>
                </a:solidFill>
              </a:rPr>
              <a:t>Gaussian Distribution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screen"/>
          <a:srcRect r="1547"/>
          <a:stretch>
            <a:fillRect/>
          </a:stretch>
        </p:blipFill>
        <p:spPr bwMode="auto">
          <a:xfrm rot="120000">
            <a:off x="4365489" y="2513307"/>
            <a:ext cx="4716954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7" idx="3"/>
          </p:cNvCxnSpPr>
          <p:nvPr/>
        </p:nvCxnSpPr>
        <p:spPr bwMode="auto">
          <a:xfrm flipV="1">
            <a:off x="2076039" y="3124202"/>
            <a:ext cx="209961" cy="128373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8600" y="4038600"/>
            <a:ext cx="1847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Area under curve (probability that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–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) is 68%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09800"/>
            <a:ext cx="2228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5% or ~2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“Significant”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1981200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1% or ~3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“Highly Significant”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438400"/>
            <a:ext cx="184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1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“Within errors”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1752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5 </a:t>
            </a:r>
            <a:r>
              <a:rPr lang="en-US" sz="1200" b="1" dirty="0" err="1" smtClean="0">
                <a:solidFill>
                  <a:srgbClr val="7030A0"/>
                </a:solidFill>
              </a:rPr>
              <a:t>ppm</a:t>
            </a:r>
            <a:r>
              <a:rPr lang="en-US" sz="1200" b="1" dirty="0" smtClean="0">
                <a:solidFill>
                  <a:srgbClr val="7030A0"/>
                </a:solidFill>
              </a:rPr>
              <a:t> or ~5</a:t>
            </a:r>
            <a:r>
              <a:rPr lang="el-GR" sz="1200" b="1" dirty="0" smtClean="0">
                <a:solidFill>
                  <a:srgbClr val="7030A0"/>
                </a:solidFill>
              </a:rPr>
              <a:t>σ</a:t>
            </a:r>
            <a:r>
              <a:rPr lang="en-US" sz="1200" b="1" dirty="0" smtClean="0">
                <a:solidFill>
                  <a:srgbClr val="7030A0"/>
                </a:solidFill>
              </a:rPr>
              <a:t> “Valid for HEP”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 rot="16200000" flipH="1">
            <a:off x="7924800" y="2057400"/>
            <a:ext cx="838200" cy="533400"/>
          </a:xfrm>
          <a:prstGeom prst="curvedConnector3">
            <a:avLst>
              <a:gd name="adj1" fmla="val 1153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Curved Connector 18"/>
          <p:cNvCxnSpPr/>
          <p:nvPr/>
        </p:nvCxnSpPr>
        <p:spPr bwMode="auto">
          <a:xfrm>
            <a:off x="6553200" y="2133600"/>
            <a:ext cx="762000" cy="533400"/>
          </a:xfrm>
          <a:prstGeom prst="curvedConnector3">
            <a:avLst>
              <a:gd name="adj1" fmla="val 101940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>
            <a:off x="5334000" y="2362200"/>
            <a:ext cx="1295400" cy="457200"/>
          </a:xfrm>
          <a:prstGeom prst="curvedConnector3">
            <a:avLst>
              <a:gd name="adj1" fmla="val 99517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5" name="Curved Connector 24"/>
          <p:cNvCxnSpPr/>
          <p:nvPr/>
        </p:nvCxnSpPr>
        <p:spPr bwMode="auto">
          <a:xfrm>
            <a:off x="5105400" y="2590800"/>
            <a:ext cx="762000" cy="609600"/>
          </a:xfrm>
          <a:prstGeom prst="curvedConnector3">
            <a:avLst>
              <a:gd name="adj1" fmla="val 100149"/>
            </a:avLst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553200" y="1219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See Sec. 10.6: Testing of Hypotheses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597140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More complete Table in App. A and B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193538" name="Picture 2" descr="http://www.bestcareanywhere.net/img/radar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47800" y="4953000"/>
            <a:ext cx="1609725" cy="1238250"/>
          </a:xfrm>
          <a:prstGeom prst="rect">
            <a:avLst/>
          </a:prstGeom>
          <a:noFill/>
        </p:spPr>
      </p:pic>
      <p:pic>
        <p:nvPicPr>
          <p:cNvPr id="193540" name="Picture 4" descr="http://cliparts.co/cliparts/8T6/ogA/8T6ogArGc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62200" y="4114800"/>
            <a:ext cx="1447800" cy="1402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0" name="Rectangle 19"/>
          <p:cNvSpPr/>
          <p:nvPr/>
        </p:nvSpPr>
        <p:spPr>
          <a:xfrm>
            <a:off x="2438401" y="4114800"/>
            <a:ext cx="152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Ah, that’s highly significant!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8" grpId="0"/>
      <p:bldP spid="17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00">
            <a:off x="228600" y="1295400"/>
            <a:ext cx="47244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0000">
            <a:off x="147373" y="1841588"/>
            <a:ext cx="3903142" cy="14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5" cstate="screen"/>
          <a:srcRect l="305" t="2273" r="2938"/>
          <a:stretch>
            <a:fillRect/>
          </a:stretch>
        </p:blipFill>
        <p:spPr bwMode="auto">
          <a:xfrm rot="120000">
            <a:off x="4125127" y="2445693"/>
            <a:ext cx="4849170" cy="36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Error Function of </a:t>
            </a:r>
            <a:r>
              <a:rPr lang="en-US" sz="2400" b="1" u="sng" dirty="0">
                <a:solidFill>
                  <a:schemeClr val="accent2"/>
                </a:solidFill>
              </a:rPr>
              <a:t>Gaussian Distribution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33400" y="2971800"/>
            <a:ext cx="1600200" cy="1295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4343400"/>
            <a:ext cx="1847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Area under curve (probability that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–t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) is given in Table at right.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752600" y="3810000"/>
            <a:ext cx="2495961" cy="1371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181600" y="1524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Probable Error: (probability that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–0.67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&lt;x&lt;+0.67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) is 50%. 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52600" y="5181600"/>
            <a:ext cx="2362200" cy="76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762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Error Function: (probability that  –t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 ). 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21336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Error Function: Tabulated values-see App. A.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7620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Complementary Error Function: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(probability that  –x&lt;-t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 AND x&gt;+t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 ).</a:t>
            </a:r>
          </a:p>
          <a:p>
            <a:r>
              <a:rPr lang="en-US" sz="1400" b="1" dirty="0" err="1" smtClean="0"/>
              <a:t>Prob</a:t>
            </a:r>
            <a:r>
              <a:rPr lang="en-US" sz="1400" b="1" dirty="0" smtClean="0"/>
              <a:t>(x outside t</a:t>
            </a:r>
            <a:r>
              <a:rPr lang="el-GR" sz="1400" b="1" dirty="0" smtClean="0"/>
              <a:t>σ</a:t>
            </a:r>
            <a:r>
              <a:rPr lang="en-US" sz="1400" b="1" dirty="0" smtClean="0"/>
              <a:t>) = 1 - </a:t>
            </a:r>
            <a:r>
              <a:rPr lang="en-US" sz="1400" b="1" dirty="0" err="1" smtClean="0"/>
              <a:t>Prob</a:t>
            </a:r>
            <a:r>
              <a:rPr lang="en-US" sz="1400" b="1" dirty="0" smtClean="0"/>
              <a:t>(x within t</a:t>
            </a:r>
            <a:r>
              <a:rPr lang="el-GR" sz="1400" b="1" dirty="0" smtClean="0"/>
              <a:t>σ</a:t>
            </a:r>
            <a:r>
              <a:rPr lang="en-US" sz="1400" b="1" dirty="0" smtClean="0"/>
              <a:t>)  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597140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More complete Table in App. A and B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screen"/>
          <a:srcRect l="2111" t="5874" r="5835" b="3088"/>
          <a:stretch>
            <a:fillRect/>
          </a:stretch>
        </p:blipFill>
        <p:spPr bwMode="auto">
          <a:xfrm rot="60000">
            <a:off x="324431" y="3008273"/>
            <a:ext cx="4532737" cy="22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2133600"/>
            <a:ext cx="33655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Useful Points on </a:t>
            </a:r>
            <a:r>
              <a:rPr lang="en-US" sz="2400" b="1" u="sng" dirty="0">
                <a:solidFill>
                  <a:schemeClr val="accent2"/>
                </a:solidFill>
              </a:rPr>
              <a:t>Gaussian Distribution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32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Full Width at Half Maximum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FWHM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(See Prob. 5.12)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 l="5342" t="4751" r="5770" b="4703"/>
          <a:stretch>
            <a:fillRect/>
          </a:stretch>
        </p:blipFill>
        <p:spPr bwMode="auto">
          <a:xfrm rot="120000">
            <a:off x="4839743" y="3730713"/>
            <a:ext cx="4230349" cy="23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0" y="1174530"/>
            <a:ext cx="32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Points of Inflection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Occur at ±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(See Prob. 5.13)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549525"/>
            <a:ext cx="4148138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/>
          <a:srcRect l="79592" b="9774"/>
          <a:stretch>
            <a:fillRect/>
          </a:stretch>
        </p:blipFill>
        <p:spPr bwMode="auto">
          <a:xfrm>
            <a:off x="2514600" y="1676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4980765"/>
            <a:ext cx="4191000" cy="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10200" y="1676400"/>
            <a:ext cx="10668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screen"/>
          <a:srcRect l="1378" t="-266" r="3568"/>
          <a:stretch>
            <a:fillRect/>
          </a:stretch>
        </p:blipFill>
        <p:spPr bwMode="auto">
          <a:xfrm rot="120000">
            <a:off x="4647091" y="4726146"/>
            <a:ext cx="4482586" cy="89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20000">
            <a:off x="5062438" y="2117329"/>
            <a:ext cx="34686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Error Analysis and Gaussian Distribution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914400" y="990600"/>
            <a:ext cx="2236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Adding a Constant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18125" y="1027113"/>
            <a:ext cx="2993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Multiplying </a:t>
            </a:r>
            <a:r>
              <a:rPr lang="en-US" b="1" u="sng" dirty="0" smtClean="0">
                <a:solidFill>
                  <a:srgbClr val="C00000"/>
                </a:solidFill>
              </a:rPr>
              <a:t>by </a:t>
            </a:r>
            <a:r>
              <a:rPr lang="en-US" b="1" u="sng" dirty="0">
                <a:solidFill>
                  <a:srgbClr val="C00000"/>
                </a:solidFill>
              </a:rPr>
              <a:t>a Constant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8599" y="4294965"/>
            <a:ext cx="26259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/>
          <a:srcRect r="67347" b="27819"/>
          <a:stretch>
            <a:fillRect/>
          </a:stretch>
        </p:blipFill>
        <p:spPr bwMode="auto">
          <a:xfrm>
            <a:off x="685800" y="152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35036" y="4114800"/>
            <a:ext cx="26259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4800" y="5638800"/>
            <a:ext cx="1524000" cy="33855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X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X+A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5638800"/>
            <a:ext cx="2438400" cy="33855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X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BX  and </a:t>
            </a:r>
            <a:r>
              <a:rPr lang="el-GR" sz="1600" b="1" dirty="0" smtClean="0">
                <a:solidFill>
                  <a:srgbClr val="C00000"/>
                </a:solidFill>
                <a:sym typeface="Wingdings" pitchFamily="2" charset="2"/>
              </a:rPr>
              <a:t>σ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B</a:t>
            </a:r>
            <a:r>
              <a:rPr lang="el-GR" sz="1600" b="1" dirty="0" smtClean="0">
                <a:solidFill>
                  <a:srgbClr val="C00000"/>
                </a:solidFill>
                <a:sym typeface="Wingdings" pitchFamily="2" charset="2"/>
              </a:rPr>
              <a:t> σ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screen"/>
          <a:srcRect l="3153" r="1685"/>
          <a:stretch>
            <a:fillRect/>
          </a:stretch>
        </p:blipFill>
        <p:spPr bwMode="auto">
          <a:xfrm>
            <a:off x="4343400" y="1295400"/>
            <a:ext cx="4800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2514600"/>
            <a:ext cx="3810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65325" y="685800"/>
            <a:ext cx="2616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Sum </a:t>
            </a:r>
            <a:r>
              <a:rPr lang="en-US" b="1" u="sng" dirty="0">
                <a:solidFill>
                  <a:srgbClr val="C00000"/>
                </a:solidFill>
              </a:rPr>
              <a:t>of Two Variables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57200" y="1563687"/>
            <a:ext cx="34419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Consider the derived quantity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Z=X + Y 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(with X=0 and Y=0)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Error Propagation:  Addition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00208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Error in Z: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Multiple two probabilities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2825750" y="3962400"/>
          <a:ext cx="6318250" cy="1501775"/>
        </p:xfrm>
        <a:graphic>
          <a:graphicData uri="http://schemas.openxmlformats.org/presentationml/2006/ole">
            <p:oleObj spid="_x0000_s149505" name="Document" r:id="rId6" imgW="6404097" imgH="1525619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81800" y="45690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ICBST (Eq. 5.53)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562600"/>
            <a:ext cx="6172200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X+Y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Z  and   </a:t>
            </a:r>
            <a:r>
              <a:rPr lang="el-GR" sz="1600" b="1" dirty="0" smtClean="0">
                <a:solidFill>
                  <a:srgbClr val="C00000"/>
                </a:solidFill>
                <a:sym typeface="Wingdings" pitchFamily="2" charset="2"/>
              </a:rPr>
              <a:t>σ</a:t>
            </a:r>
            <a:r>
              <a:rPr lang="en-US" sz="1600" b="1" baseline="-25000" dirty="0" smtClean="0">
                <a:solidFill>
                  <a:srgbClr val="C00000"/>
                </a:solidFill>
                <a:sym typeface="Wingdings" pitchFamily="2" charset="2"/>
              </a:rPr>
              <a:t>x</a:t>
            </a:r>
            <a:r>
              <a:rPr lang="en-US" sz="1600" b="1" baseline="30000" dirty="0" smtClean="0">
                <a:solidFill>
                  <a:srgbClr val="C00000"/>
                </a:solidFill>
                <a:sym typeface="Wingdings" pitchFamily="2" charset="2"/>
              </a:rPr>
              <a:t>2 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+</a:t>
            </a:r>
            <a:r>
              <a:rPr lang="el-GR" sz="1600" b="1" dirty="0" smtClean="0">
                <a:solidFill>
                  <a:srgbClr val="C00000"/>
                </a:solidFill>
                <a:sym typeface="Wingdings" pitchFamily="2" charset="2"/>
              </a:rPr>
              <a:t> σ</a:t>
            </a:r>
            <a:r>
              <a:rPr lang="en-US" sz="1600" b="1" baseline="-25000" dirty="0" smtClean="0">
                <a:solidFill>
                  <a:srgbClr val="C00000"/>
                </a:solidFill>
                <a:sym typeface="Wingdings" pitchFamily="2" charset="2"/>
              </a:rPr>
              <a:t>y</a:t>
            </a:r>
            <a:r>
              <a:rPr lang="en-US" sz="1600" b="1" baseline="30000" dirty="0" smtClean="0">
                <a:solidFill>
                  <a:srgbClr val="C00000"/>
                </a:solidFill>
                <a:sym typeface="Wingdings" pitchFamily="2" charset="2"/>
              </a:rPr>
              <a:t>2 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sz="1600" b="1" dirty="0" smtClean="0">
                <a:solidFill>
                  <a:srgbClr val="C00000"/>
                </a:solidFill>
                <a:sym typeface="Wingdings" pitchFamily="2" charset="2"/>
              </a:rPr>
              <a:t> σ</a:t>
            </a:r>
            <a:r>
              <a:rPr lang="en-US" sz="1600" b="1" baseline="-25000" dirty="0" smtClean="0">
                <a:solidFill>
                  <a:srgbClr val="C00000"/>
                </a:solidFill>
                <a:sym typeface="Wingdings" pitchFamily="2" charset="2"/>
              </a:rPr>
              <a:t>z</a:t>
            </a:r>
            <a:r>
              <a:rPr lang="en-US" sz="1600" b="1" baseline="30000" dirty="0" smtClean="0">
                <a:solidFill>
                  <a:srgbClr val="C00000"/>
                </a:solidFill>
                <a:sym typeface="Wingdings" pitchFamily="2" charset="2"/>
              </a:rPr>
              <a:t>2 </a:t>
            </a:r>
            <a:endParaRPr lang="en-US" sz="16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(addition in </a:t>
            </a:r>
            <a:r>
              <a:rPr lang="en-US" sz="1600" b="1" dirty="0" err="1" smtClean="0">
                <a:solidFill>
                  <a:srgbClr val="C00000"/>
                </a:solidFill>
                <a:sym typeface="Wingdings" pitchFamily="2" charset="2"/>
              </a:rPr>
              <a:t>quadrature</a:t>
            </a:r>
            <a:r>
              <a:rPr lang="en-US" sz="1600" b="1" dirty="0" smtClean="0">
                <a:solidFill>
                  <a:srgbClr val="C00000"/>
                </a:solidFill>
                <a:sym typeface="Wingdings" pitchFamily="2" charset="2"/>
              </a:rPr>
              <a:t> for random, independent variables!)   </a:t>
            </a:r>
            <a:endParaRPr lang="en-US" sz="1600" b="1" baseline="300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010400" y="4876800"/>
            <a:ext cx="3048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315200" y="5486400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Integrates to √2</a:t>
            </a:r>
            <a:r>
              <a:rPr lang="el-GR" sz="1600" b="1" dirty="0" smtClean="0">
                <a:solidFill>
                  <a:srgbClr val="C00000"/>
                </a:solidFill>
              </a:rPr>
              <a:t>π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Error Propagation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530225" y="1066800"/>
          <a:ext cx="6666224" cy="5297488"/>
        </p:xfrm>
        <a:graphic>
          <a:graphicData uri="http://schemas.openxmlformats.org/presentationml/2006/ole">
            <p:oleObj spid="_x0000_s200706" name="Document" r:id="rId4" imgW="7163331" imgH="5683681" progId="Word.Document.12">
              <p:embed/>
            </p:oleObj>
          </a:graphicData>
        </a:graphic>
      </p:graphicFrame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6775" y="2590800"/>
            <a:ext cx="4238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19625" y="5562600"/>
            <a:ext cx="452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31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 dirty="0" smtClean="0">
                <a:solidFill>
                  <a:srgbClr val="C00000"/>
                </a:solidFill>
              </a:rPr>
              <a:t>How do we determine the error of a derived quantity Z(X,Y,…) from errors in X,Y,…?</a:t>
            </a:r>
            <a:endParaRPr lang="en-US" sz="1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33400" y="2286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Two Practical Exercises in Probabilities 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123906" name="AutoShape 2" descr="http://upload.wikimedia.org/wikipedia/commons/thumb/b/b8/2005-Penny-Uncirculated-Obverse-cropped.png/225px-2005-Penny-Uncirculated-Obverse-cropp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76650" y="1828800"/>
            <a:ext cx="1828800" cy="18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52600" y="18097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57600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6" cstate="screen"/>
          <a:srcRect t="6886"/>
          <a:stretch>
            <a:fillRect/>
          </a:stretch>
        </p:blipFill>
        <p:spPr bwMode="auto">
          <a:xfrm flipV="1">
            <a:off x="1600200" y="1524000"/>
            <a:ext cx="14700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33600" y="4343400"/>
            <a:ext cx="274320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39624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Roll a pair of dice 50 times and record the results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0668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Flip Penny 50 times and record the results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0668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Flip a penny 50 times and record the results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4648200"/>
            <a:ext cx="2667000" cy="1323439"/>
          </a:xfrm>
          <a:prstGeom prst="rect">
            <a:avLst/>
          </a:prstGeom>
          <a:solidFill>
            <a:srgbClr val="FFCC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Grab a partner and a set of instructions and complete the exercise.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Error Propagation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609600" y="1447800"/>
          <a:ext cx="7342188" cy="2633663"/>
        </p:xfrm>
        <a:graphic>
          <a:graphicData uri="http://schemas.openxmlformats.org/presentationml/2006/ole">
            <p:oleObj spid="_x0000_s201730" name="Document" r:id="rId4" imgW="7473009" imgH="26620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Multiple Variables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685800" y="762000"/>
          <a:ext cx="8077200" cy="5269479"/>
        </p:xfrm>
        <a:graphic>
          <a:graphicData uri="http://schemas.openxmlformats.org/presentationml/2006/ole">
            <p:oleObj spid="_x0000_s202754" name="Document" r:id="rId4" imgW="7895887" imgH="661185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4587875"/>
            <a:ext cx="2924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Product of Two Variables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81000" y="1082675"/>
            <a:ext cx="8077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Consider the arbitrary derived quantity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q(</a:t>
            </a:r>
            <a:r>
              <a:rPr lang="en-US" b="1" dirty="0" err="1" smtClean="0">
                <a:solidFill>
                  <a:srgbClr val="002060"/>
                </a:solidFill>
              </a:rPr>
              <a:t>x,y</a:t>
            </a:r>
            <a:r>
              <a:rPr lang="en-US" b="1" dirty="0" smtClean="0">
                <a:solidFill>
                  <a:srgbClr val="002060"/>
                </a:solidFill>
              </a:rPr>
              <a:t>) of two independent random variables x and y.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Expand q(</a:t>
            </a:r>
            <a:r>
              <a:rPr lang="en-US" b="1" dirty="0" err="1" smtClean="0">
                <a:solidFill>
                  <a:srgbClr val="002060"/>
                </a:solidFill>
              </a:rPr>
              <a:t>x,y</a:t>
            </a:r>
            <a:r>
              <a:rPr lang="en-US" b="1" dirty="0" smtClean="0">
                <a:solidFill>
                  <a:srgbClr val="002060"/>
                </a:solidFill>
              </a:rPr>
              <a:t>) in a Taylor series about the expected values of x and y (i.e., at points near X and Y).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Error Propagation:  General Case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838200" y="2982913"/>
          <a:ext cx="6319837" cy="995362"/>
        </p:xfrm>
        <a:graphic>
          <a:graphicData uri="http://schemas.openxmlformats.org/presentationml/2006/ole">
            <p:oleObj spid="_x0000_s203778" name="Document" r:id="rId4" imgW="6404097" imgH="1010484" progId="Word.Document.12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flipV="1">
            <a:off x="2819400" y="2835275"/>
            <a:ext cx="3048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8000" y="2606675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Fixed, shifts peak of distribution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352800" y="3063875"/>
            <a:ext cx="4572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81400" y="397827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Fixed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267200" y="3063875"/>
            <a:ext cx="4572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95800" y="3978275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Distribution centered at X with width </a:t>
            </a:r>
            <a:r>
              <a:rPr lang="el-GR" b="1" dirty="0" smtClean="0">
                <a:solidFill>
                  <a:srgbClr val="C00000"/>
                </a:solidFill>
              </a:rPr>
              <a:t>σ</a:t>
            </a:r>
            <a:r>
              <a:rPr lang="en-US" b="1" baseline="-25000" dirty="0" smtClean="0">
                <a:solidFill>
                  <a:srgbClr val="C00000"/>
                </a:solidFill>
              </a:rPr>
              <a:t>X</a:t>
            </a:r>
            <a:endParaRPr lang="en-US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1143000" y="5045075"/>
          <a:ext cx="6319837" cy="1050925"/>
        </p:xfrm>
        <a:graphic>
          <a:graphicData uri="http://schemas.openxmlformats.org/presentationml/2006/ole">
            <p:oleObj spid="_x0000_s203780" name="Document" r:id="rId5" imgW="6404097" imgH="1072718" progId="Word.Document.12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>
            <a:off x="3429000" y="5121275"/>
            <a:ext cx="45720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886200" y="5867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31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u="sng" dirty="0" smtClean="0">
                <a:solidFill>
                  <a:srgbClr val="C00000"/>
                </a:solidFill>
              </a:rPr>
              <a:t>How do we determine the error of a derived quantity Z(X,Y,…) from errors in X,Y,…?</a:t>
            </a:r>
            <a:endParaRPr lang="en-US" sz="1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1066800"/>
            <a:ext cx="3124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09800" y="1905000"/>
            <a:ext cx="2971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33600" y="2819400"/>
            <a:ext cx="533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SDOM of </a:t>
            </a:r>
            <a:r>
              <a:rPr lang="en-US" sz="2400" b="1" u="sng" dirty="0">
                <a:solidFill>
                  <a:schemeClr val="accent2"/>
                </a:solidFill>
              </a:rPr>
              <a:t>Gaussian Distribution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066800" y="685800"/>
            <a:ext cx="3634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Standard Deviation of the Mean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41462" y="1011620"/>
            <a:ext cx="29405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0" y="46482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The SDOM decreases as the square root of the number of measurements.</a:t>
            </a:r>
          </a:p>
          <a:p>
            <a:endParaRPr lang="en-US" sz="1400" b="1" dirty="0" smtClean="0">
              <a:solidFill>
                <a:srgbClr val="7030A0"/>
              </a:solidFill>
            </a:endParaRPr>
          </a:p>
          <a:p>
            <a:r>
              <a:rPr lang="en-US" sz="1400" b="1" dirty="0" smtClean="0">
                <a:solidFill>
                  <a:srgbClr val="7030A0"/>
                </a:solidFill>
              </a:rPr>
              <a:t>That is, the </a:t>
            </a:r>
            <a:r>
              <a:rPr lang="en-US" sz="1400" b="1" dirty="0" smtClean="0">
                <a:solidFill>
                  <a:srgbClr val="7030A0"/>
                </a:solidFill>
              </a:rPr>
              <a:t>relative width,  </a:t>
            </a:r>
            <a:r>
              <a:rPr lang="el-GR" sz="1400" b="1" dirty="0" smtClean="0">
                <a:solidFill>
                  <a:srgbClr val="7030A0"/>
                </a:solidFill>
              </a:rPr>
              <a:t>σ</a:t>
            </a:r>
            <a:r>
              <a:rPr lang="en-US" sz="1400" b="1" dirty="0" smtClean="0">
                <a:solidFill>
                  <a:srgbClr val="7030A0"/>
                </a:solidFill>
              </a:rPr>
              <a:t>/</a:t>
            </a:r>
            <a:r>
              <a:rPr lang="en-US" sz="1400" b="1" dirty="0" smtClean="0">
                <a:solidFill>
                  <a:srgbClr val="7030A0"/>
                </a:solidFill>
              </a:rPr>
              <a:t>Ẋ, of the </a:t>
            </a:r>
            <a:r>
              <a:rPr lang="en-US" sz="1400" b="1" dirty="0" smtClean="0">
                <a:solidFill>
                  <a:srgbClr val="7030A0"/>
                </a:solidFill>
              </a:rPr>
              <a:t>distribution </a:t>
            </a:r>
            <a:r>
              <a:rPr lang="en-US" sz="1400" b="1" dirty="0" smtClean="0">
                <a:solidFill>
                  <a:srgbClr val="7030A0"/>
                </a:solidFill>
              </a:rPr>
              <a:t>gets narrower as more measurements are made.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143000"/>
            <a:ext cx="160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Each measurement has similar </a:t>
            </a:r>
            <a:r>
              <a:rPr lang="el-GR" sz="1200" b="1" dirty="0" smtClean="0">
                <a:solidFill>
                  <a:srgbClr val="C00000"/>
                </a:solidFill>
              </a:rPr>
              <a:t>σ</a:t>
            </a:r>
            <a:r>
              <a:rPr lang="en-US" sz="1200" b="1" baseline="-25000" dirty="0" smtClean="0">
                <a:solidFill>
                  <a:srgbClr val="C00000"/>
                </a:solidFill>
              </a:rPr>
              <a:t>Xi=</a:t>
            </a:r>
            <a:r>
              <a:rPr lang="el-GR" sz="1200" b="1" dirty="0" smtClean="0">
                <a:solidFill>
                  <a:srgbClr val="C00000"/>
                </a:solidFill>
              </a:rPr>
              <a:t> σ</a:t>
            </a:r>
            <a:r>
              <a:rPr lang="en-US" sz="1200" b="1" baseline="-25000" dirty="0" smtClean="0">
                <a:solidFill>
                  <a:srgbClr val="C00000"/>
                </a:solidFill>
              </a:rPr>
              <a:t>Ẋ </a:t>
            </a: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r>
              <a:rPr lang="en-US" sz="1200" b="1" dirty="0" smtClean="0">
                <a:solidFill>
                  <a:srgbClr val="C00000"/>
                </a:solidFill>
              </a:rPr>
              <a:t>and similar partial derivatives</a:t>
            </a: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endParaRPr lang="en-US" sz="1200" b="1" baseline="-25000" dirty="0" smtClean="0">
              <a:solidFill>
                <a:srgbClr val="C00000"/>
              </a:solidFill>
            </a:endParaRPr>
          </a:p>
          <a:p>
            <a:r>
              <a:rPr lang="en-US" sz="1200" b="1" dirty="0" smtClean="0">
                <a:solidFill>
                  <a:srgbClr val="C00000"/>
                </a:solidFill>
              </a:rPr>
              <a:t>Thus…</a:t>
            </a:r>
            <a:endParaRPr lang="en-US" sz="1200" b="1" baseline="-25000" dirty="0">
              <a:solidFill>
                <a:srgbClr val="C0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10200" y="1621220"/>
            <a:ext cx="3657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Two Key Theorems from Probability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838200"/>
            <a:ext cx="2634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Central Limit Theorem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38200" y="1219200"/>
            <a:ext cx="7848600" cy="92333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For random, independent measurements (each with a well-define expectation value and well-defined variance), the arithmetic mean (average) will be approximately normally distributed.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Principle of Maximum Likelihood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62000" y="3657600"/>
            <a:ext cx="7848600" cy="92333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Given the N observed measurements, x</a:t>
            </a:r>
            <a:r>
              <a:rPr lang="en-US" b="1" baseline="-25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, x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,…</a:t>
            </a:r>
            <a:r>
              <a:rPr lang="en-US" b="1" dirty="0" err="1" smtClean="0">
                <a:solidFill>
                  <a:srgbClr val="002060"/>
                </a:solidFill>
              </a:rPr>
              <a:t>x</a:t>
            </a:r>
            <a:r>
              <a:rPr lang="en-US" b="1" baseline="-25000" dirty="0" err="1" smtClean="0">
                <a:solidFill>
                  <a:srgbClr val="002060"/>
                </a:solidFill>
              </a:rPr>
              <a:t>N</a:t>
            </a:r>
            <a:r>
              <a:rPr lang="en-US" b="1" dirty="0" smtClean="0">
                <a:solidFill>
                  <a:srgbClr val="002060"/>
                </a:solidFill>
              </a:rPr>
              <a:t>, the best estimates for Ẋ and </a:t>
            </a:r>
            <a:r>
              <a:rPr lang="el-GR" b="1" dirty="0" smtClean="0">
                <a:solidFill>
                  <a:srgbClr val="002060"/>
                </a:solidFill>
              </a:rPr>
              <a:t>σ</a:t>
            </a:r>
            <a:r>
              <a:rPr lang="en-US" b="1" dirty="0" smtClean="0">
                <a:solidFill>
                  <a:srgbClr val="002060"/>
                </a:solidFill>
              </a:rPr>
              <a:t> are those values for which the observed x</a:t>
            </a:r>
            <a:r>
              <a:rPr lang="en-US" b="1" baseline="-25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, x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,…</a:t>
            </a:r>
            <a:r>
              <a:rPr lang="en-US" b="1" dirty="0" err="1" smtClean="0">
                <a:solidFill>
                  <a:srgbClr val="002060"/>
                </a:solidFill>
              </a:rPr>
              <a:t>x</a:t>
            </a:r>
            <a:r>
              <a:rPr lang="en-US" b="1" baseline="-25000" dirty="0" err="1" smtClean="0">
                <a:solidFill>
                  <a:srgbClr val="002060"/>
                </a:solidFill>
              </a:rPr>
              <a:t>N</a:t>
            </a:r>
            <a:r>
              <a:rPr lang="en-US" b="1" dirty="0" smtClean="0">
                <a:solidFill>
                  <a:srgbClr val="002060"/>
                </a:solidFill>
              </a:rPr>
              <a:t>,  are most likely. 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914400" y="5181600"/>
            <a:ext cx="7924800" cy="8382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Mean of Gaussian Distribution as “Best Estimate”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Principle of Maximum Likelihood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14400" y="4800600"/>
            <a:ext cx="8045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X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46" y="19050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 data set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8248" y="2362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randomly distributed with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9050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743200"/>
            <a:ext cx="6510502" cy="504825"/>
          </a:xfrm>
          <a:prstGeom prst="rect">
            <a:avLst/>
          </a:prstGeom>
          <a:noFill/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1219200"/>
            <a:ext cx="708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most likely value of the mean (the best estimate of ẋ), </a:t>
            </a:r>
          </a:p>
          <a:p>
            <a:r>
              <a:rPr lang="en-US" dirty="0" smtClean="0"/>
              <a:t>find X that yields the highest probability for the data set.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7306" y="3200400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combined probability for the full data set is the product</a:t>
            </a:r>
            <a:endParaRPr lang="en-US" dirty="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14400" y="53340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199" y="5257800"/>
            <a:ext cx="1292469" cy="685800"/>
          </a:xfrm>
          <a:prstGeom prst="rect">
            <a:avLst/>
          </a:prstGeom>
          <a:noFill/>
        </p:spPr>
      </p:pic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29000" y="5257800"/>
            <a:ext cx="13716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</a:rPr>
              <a:t>Solve for derivative </a:t>
            </a:r>
            <a:r>
              <a:rPr lang="en-US" sz="1300" b="1" dirty="0" err="1" smtClean="0">
                <a:solidFill>
                  <a:srgbClr val="C00000"/>
                </a:solidFill>
              </a:rPr>
              <a:t>wrst</a:t>
            </a:r>
            <a:r>
              <a:rPr lang="en-US" sz="1300" b="1" dirty="0" smtClean="0">
                <a:solidFill>
                  <a:srgbClr val="C00000"/>
                </a:solidFill>
              </a:rPr>
              <a:t> X set </a:t>
            </a:r>
            <a:r>
              <a:rPr lang="en-US" sz="1300" b="1" dirty="0" smtClean="0">
                <a:solidFill>
                  <a:srgbClr val="C00000"/>
                </a:solidFill>
              </a:rPr>
              <a:t>to 0</a:t>
            </a:r>
            <a:endParaRPr lang="en-US" sz="1300" b="1" dirty="0">
              <a:solidFill>
                <a:srgbClr val="C00000"/>
              </a:solidFill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3015" y="5334000"/>
            <a:ext cx="1160585" cy="609600"/>
          </a:xfrm>
          <a:prstGeom prst="rect">
            <a:avLst/>
          </a:prstGeom>
          <a:noFill/>
        </p:spPr>
      </p:pic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248400" y="53340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20" name="Picture 16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10199"/>
            <a:ext cx="1371600" cy="648929"/>
          </a:xfrm>
          <a:prstGeom prst="rect">
            <a:avLst/>
          </a:prstGeom>
          <a:noFill/>
        </p:spPr>
      </p:pic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038600"/>
            <a:ext cx="983825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799" y="3581400"/>
            <a:ext cx="6328229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3311856" y="5445456"/>
            <a:ext cx="5791200" cy="7620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2286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Uncertainty </a:t>
            </a:r>
            <a:r>
              <a:rPr lang="en-US" sz="2400" b="1" u="sng" dirty="0" smtClean="0">
                <a:solidFill>
                  <a:schemeClr val="accent2"/>
                </a:solidFill>
              </a:rPr>
              <a:t>of “Best Estimates” of Gaussian Distribution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609600"/>
            <a:ext cx="3788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Principle of Maximum Likelihood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3886200"/>
            <a:ext cx="8045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X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746" y="19050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 data set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9050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1066800"/>
            <a:ext cx="784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the most likely value of the </a:t>
            </a:r>
            <a:r>
              <a:rPr lang="en-US" dirty="0" smtClean="0"/>
              <a:t>standard deviation (the </a:t>
            </a:r>
            <a:r>
              <a:rPr lang="en-US" dirty="0" smtClean="0"/>
              <a:t>best estimate </a:t>
            </a:r>
            <a:r>
              <a:rPr lang="en-US" dirty="0" smtClean="0"/>
              <a:t>of the width of the x distribution), find </a:t>
            </a:r>
            <a:r>
              <a:rPr lang="el-GR" dirty="0" smtClean="0"/>
              <a:t>σ</a:t>
            </a:r>
            <a:r>
              <a:rPr lang="en-US" baseline="-25000" dirty="0" smtClean="0"/>
              <a:t>x</a:t>
            </a:r>
            <a:r>
              <a:rPr lang="en-US" dirty="0" smtClean="0"/>
              <a:t> </a:t>
            </a:r>
            <a:r>
              <a:rPr lang="en-US" dirty="0" smtClean="0"/>
              <a:t>that yields the highest probability for the data set.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2353826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combined probability for the full data set is the product</a:t>
            </a:r>
            <a:endParaRPr lang="en-US" dirty="0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38200" y="44196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999" y="4343400"/>
            <a:ext cx="1292469" cy="685800"/>
          </a:xfrm>
          <a:prstGeom prst="rect">
            <a:avLst/>
          </a:prstGeom>
          <a:noFill/>
        </p:spPr>
      </p:pic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352800" y="4343400"/>
            <a:ext cx="152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</a:p>
          <a:p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X 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215" y="4419600"/>
            <a:ext cx="1160585" cy="609600"/>
          </a:xfrm>
          <a:prstGeom prst="rect">
            <a:avLst/>
          </a:prstGeom>
          <a:noFill/>
        </p:spPr>
      </p:pic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19800" y="44196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Best estimate of X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6320" name="Picture 1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495799"/>
            <a:ext cx="1371600" cy="648929"/>
          </a:xfrm>
          <a:prstGeom prst="rect">
            <a:avLst/>
          </a:prstGeom>
          <a:noFill/>
        </p:spPr>
      </p:pic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38200" y="5105400"/>
            <a:ext cx="8050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</a:t>
            </a:r>
            <a:r>
              <a:rPr lang="el-GR" b="1" u="sng" dirty="0" smtClean="0">
                <a:solidFill>
                  <a:srgbClr val="7030A0"/>
                </a:solidFill>
              </a:rPr>
              <a:t>σ</a:t>
            </a:r>
            <a:r>
              <a:rPr lang="en-US" b="1" u="sng" dirty="0" smtClean="0">
                <a:solidFill>
                  <a:srgbClr val="C00000"/>
                </a:solidFill>
              </a:rPr>
              <a:t> is from maximum probability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38200" y="55626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4999" y="5486400"/>
            <a:ext cx="1292469" cy="685800"/>
          </a:xfrm>
          <a:prstGeom prst="rect">
            <a:avLst/>
          </a:prstGeom>
          <a:noFill/>
        </p:spPr>
      </p:pic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867400" y="5486400"/>
            <a:ext cx="99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Best estimate of </a:t>
            </a:r>
            <a:r>
              <a:rPr lang="el-GR" sz="1400" b="1" dirty="0" smtClean="0">
                <a:solidFill>
                  <a:srgbClr val="7030A0"/>
                </a:solidFill>
              </a:rPr>
              <a:t>σ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352800" y="5410200"/>
            <a:ext cx="1447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Solve for derivative </a:t>
            </a:r>
          </a:p>
          <a:p>
            <a:r>
              <a:rPr lang="en-US" sz="1400" b="1" dirty="0" err="1" smtClean="0">
                <a:solidFill>
                  <a:srgbClr val="7030A0"/>
                </a:solidFill>
              </a:rPr>
              <a:t>wrst</a:t>
            </a:r>
            <a:r>
              <a:rPr lang="en-US" sz="1400" b="1" dirty="0" smtClean="0">
                <a:solidFill>
                  <a:srgbClr val="7030A0"/>
                </a:solidFill>
              </a:rPr>
              <a:t> </a:t>
            </a:r>
            <a:r>
              <a:rPr lang="el-GR" sz="1400" b="1" u="sng" dirty="0" smtClean="0">
                <a:solidFill>
                  <a:srgbClr val="7030A0"/>
                </a:solidFill>
              </a:rPr>
              <a:t>σ</a:t>
            </a:r>
            <a:r>
              <a:rPr lang="en-US" sz="1400" b="1" u="sng" dirty="0" smtClean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set to 0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2145" name="Picture 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99" y="5410200"/>
            <a:ext cx="2030569" cy="838200"/>
          </a:xfrm>
          <a:prstGeom prst="rect">
            <a:avLst/>
          </a:prstGeom>
          <a:noFill/>
        </p:spPr>
      </p:pic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0" y="5562600"/>
            <a:ext cx="10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See </a:t>
            </a:r>
          </a:p>
          <a:p>
            <a:r>
              <a:rPr lang="en-US" sz="1400" dirty="0" smtClean="0"/>
              <a:t>Prob. 5.26</a:t>
            </a:r>
            <a:endParaRPr lang="en-US" sz="14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200400"/>
            <a:ext cx="983825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799" y="2743200"/>
            <a:ext cx="6328229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Combining Data Sets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Weighted Averages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5334000"/>
            <a:ext cx="265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References:  Taylor Ch.  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0"/>
            <a:ext cx="39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Weighted Averages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Question:  How can we properly combine two or more separate independent measurements of the same randomly distributed quantity to determine a best combined value with uncertainty?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390525" y="609600"/>
          <a:ext cx="8496300" cy="3181350"/>
        </p:xfrm>
        <a:graphic>
          <a:graphicData uri="http://schemas.openxmlformats.org/presentationml/2006/ole">
            <p:oleObj spid="_x0000_s190466" name="Document" r:id="rId4" imgW="5831968" imgH="2178171" progId="Word.Document.12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524000" y="0"/>
            <a:ext cx="39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Weighted Averages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91000" y="1066800"/>
            <a:ext cx="441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Assume negligible systematic errors.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81000" y="435358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Note: </a:t>
            </a:r>
            <a:r>
              <a:rPr lang="el-GR" sz="1400" b="1" dirty="0" smtClean="0">
                <a:solidFill>
                  <a:srgbClr val="C00000"/>
                </a:solidFill>
              </a:rPr>
              <a:t>χ</a:t>
            </a:r>
            <a:r>
              <a:rPr lang="en-US" sz="1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, or Chi squared, is the sum of the squares of the deviations from the mean, divided by the corresponding uncertainty.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57200" y="503938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Such methods are called “Methods of Least Squares”.  They follow directly from the </a:t>
            </a:r>
            <a:r>
              <a:rPr lang="en-US" sz="1400" b="1" dirty="0" smtClean="0"/>
              <a:t>Principle of Maximum </a:t>
            </a:r>
            <a:r>
              <a:rPr lang="en-US" sz="1400" b="1" dirty="0" smtClean="0"/>
              <a:t>Likelihood.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10668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Flip a penny 50 times and record the results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286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Two Practical Exercises in Probabilities 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6482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What is the asymmetry of the results?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1752600"/>
            <a:ext cx="335681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1828800"/>
            <a:ext cx="417414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57200" y="3352800"/>
            <a:ext cx="8686800" cy="762000"/>
          </a:xfrm>
          <a:prstGeom prst="rect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381000" y="600075"/>
          <a:ext cx="8496300" cy="2238375"/>
        </p:xfrm>
        <a:graphic>
          <a:graphicData uri="http://schemas.openxmlformats.org/presentationml/2006/ole">
            <p:oleObj spid="_x0000_s232450" name="Document" r:id="rId4" imgW="5831968" imgH="1537131" progId="Word.Document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828800" y="4191000"/>
            <a:ext cx="5257800" cy="762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39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Weighted Averages</a:t>
            </a:r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547688" y="4356100"/>
          <a:ext cx="7986712" cy="825500"/>
        </p:xfrm>
        <a:graphic>
          <a:graphicData uri="http://schemas.openxmlformats.org/presentationml/2006/ole">
            <p:oleObj spid="_x0000_s232451" name="Document" r:id="rId5" imgW="5494170" imgH="568015" progId="Word.Document.12">
              <p:embed/>
            </p:oleObj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8050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Best Estimate of </a:t>
            </a:r>
            <a:r>
              <a:rPr lang="el-GR" b="1" u="sng" dirty="0" smtClean="0">
                <a:solidFill>
                  <a:srgbClr val="C00000"/>
                </a:solidFill>
              </a:rPr>
              <a:t>χ</a:t>
            </a:r>
            <a:r>
              <a:rPr lang="en-US" b="1" u="sng" dirty="0" smtClean="0">
                <a:solidFill>
                  <a:srgbClr val="C00000"/>
                </a:solidFill>
              </a:rPr>
              <a:t> is from maximum </a:t>
            </a:r>
            <a:r>
              <a:rPr lang="en-US" b="1" u="sng" dirty="0" err="1" smtClean="0">
                <a:solidFill>
                  <a:srgbClr val="C00000"/>
                </a:solidFill>
              </a:rPr>
              <a:t>probibility</a:t>
            </a:r>
            <a:r>
              <a:rPr lang="en-US" b="1" u="sng" dirty="0" smtClean="0">
                <a:solidFill>
                  <a:srgbClr val="C00000"/>
                </a:solidFill>
              </a:rPr>
              <a:t> or minimum summation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3124200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Minimize Sum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7000" y="3124200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best estimate of </a:t>
            </a:r>
            <a:r>
              <a:rPr lang="el-GR" sz="1400" b="1" u="sng" dirty="0" smtClean="0">
                <a:solidFill>
                  <a:srgbClr val="C00000"/>
                </a:solidFill>
              </a:rPr>
              <a:t>χ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52800" y="3121223"/>
            <a:ext cx="312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Solve for derivative </a:t>
            </a:r>
            <a:r>
              <a:rPr lang="en-US" sz="1400" b="1" dirty="0" err="1" smtClean="0">
                <a:solidFill>
                  <a:srgbClr val="C00000"/>
                </a:solidFill>
              </a:rPr>
              <a:t>wrst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l-GR" sz="1400" b="1" u="sng" dirty="0" smtClean="0">
                <a:solidFill>
                  <a:srgbClr val="C00000"/>
                </a:solidFill>
              </a:rPr>
              <a:t>χ</a:t>
            </a:r>
            <a:r>
              <a:rPr lang="en-US" sz="1400" b="1" u="sng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set to 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0170" name="Picture 10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505200"/>
            <a:ext cx="2461846" cy="457200"/>
          </a:xfrm>
          <a:prstGeom prst="rect">
            <a:avLst/>
          </a:prstGeom>
          <a:noFill/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33400" y="5029200"/>
            <a:ext cx="701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Note:  If w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</a:rPr>
              <a:t>=w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, we recover the standard result </a:t>
            </a:r>
            <a:r>
              <a:rPr lang="en-US" sz="1400" b="1" dirty="0" err="1" smtClean="0">
                <a:solidFill>
                  <a:srgbClr val="C00000"/>
                </a:solidFill>
              </a:rPr>
              <a:t>X</a:t>
            </a:r>
            <a:r>
              <a:rPr lang="en-US" sz="1400" b="1" baseline="-25000" dirty="0" err="1" smtClean="0">
                <a:solidFill>
                  <a:srgbClr val="C00000"/>
                </a:solidFill>
              </a:rPr>
              <a:t>wavg</a:t>
            </a:r>
            <a:r>
              <a:rPr lang="en-US" sz="1400" b="1" dirty="0" smtClean="0">
                <a:solidFill>
                  <a:srgbClr val="C00000"/>
                </a:solidFill>
              </a:rPr>
              <a:t>= (1/2) (x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</a:rPr>
              <a:t>+x</a:t>
            </a:r>
            <a:r>
              <a:rPr lang="en-US" sz="14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646113" y="5400675"/>
          <a:ext cx="8421687" cy="1228725"/>
        </p:xfrm>
        <a:graphic>
          <a:graphicData uri="http://schemas.openxmlformats.org/presentationml/2006/ole">
            <p:oleObj spid="_x0000_s232452" name="Document" r:id="rId7" imgW="5831968" imgH="857239" progId="Word.Document.12">
              <p:embed/>
            </p:oleObj>
          </a:graphicData>
        </a:graphic>
      </p:graphicFrame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1062" name="Picture 6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29000"/>
            <a:ext cx="2323253" cy="533400"/>
          </a:xfrm>
          <a:prstGeom prst="rect">
            <a:avLst/>
          </a:prstGeom>
          <a:noFill/>
        </p:spPr>
      </p:pic>
      <p:sp>
        <p:nvSpPr>
          <p:cNvPr id="3010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1064" name="Picture 8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505200"/>
            <a:ext cx="2362200" cy="50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76200"/>
            <a:ext cx="6316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Weighted Averages on Steroids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 very powerful method for combining data from different sources with different methods and uncertainties (or, indeed, data of related measured and calculated quantities) is </a:t>
            </a:r>
            <a:r>
              <a:rPr lang="en-US" sz="2000" b="1" dirty="0" err="1" smtClean="0">
                <a:solidFill>
                  <a:srgbClr val="C00000"/>
                </a:solidFill>
              </a:rPr>
              <a:t>Kalman</a:t>
            </a:r>
            <a:r>
              <a:rPr lang="en-US" sz="2000" b="1" dirty="0" smtClean="0">
                <a:solidFill>
                  <a:srgbClr val="C00000"/>
                </a:solidFill>
              </a:rPr>
              <a:t> filtering.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05000"/>
            <a:ext cx="3276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="1" dirty="0" smtClean="0"/>
              <a:t>The </a:t>
            </a:r>
            <a:r>
              <a:rPr lang="en-US" sz="1500" b="1" dirty="0" err="1" smtClean="0"/>
              <a:t>Kalman</a:t>
            </a:r>
            <a:r>
              <a:rPr lang="en-US" sz="1500" b="1" dirty="0" smtClean="0"/>
              <a:t> filter, also known as linear quadratic estimation (LQE), is an algorithm that uses a series of measurements observed over time, containing noise (random variations) and other inaccuracies, and produces estimates of unknown variables that tend to be more precise than those based on a single measurement alone.</a:t>
            </a:r>
            <a:endParaRPr lang="en-US" sz="1500" dirty="0"/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1905000"/>
            <a:ext cx="5257800" cy="27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4800" y="45720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The </a:t>
            </a:r>
            <a:r>
              <a:rPr lang="en-US" sz="1400" dirty="0" err="1" smtClean="0"/>
              <a:t>Kalman</a:t>
            </a:r>
            <a:r>
              <a:rPr lang="en-US" sz="1400" dirty="0" smtClean="0"/>
              <a:t> filter keeps track of the estimated state of the system and the variance or uncertainty of the estimate. The estimate is updated using a state transition model and measurements. x</a:t>
            </a:r>
            <a:r>
              <a:rPr lang="en-US" sz="1400" baseline="-25000" dirty="0" smtClean="0"/>
              <a:t>k|k-1</a:t>
            </a:r>
            <a:r>
              <a:rPr lang="en-US" sz="1400" dirty="0" smtClean="0"/>
              <a:t> denotes the estimate of the system's state at time step k before the </a:t>
            </a:r>
            <a:r>
              <a:rPr lang="en-US" sz="1400" dirty="0" err="1" smtClean="0"/>
              <a:t>k</a:t>
            </a:r>
            <a:r>
              <a:rPr lang="en-US" sz="1400" baseline="30000" dirty="0" err="1" smtClean="0"/>
              <a:t>th</a:t>
            </a:r>
            <a:r>
              <a:rPr lang="en-US" sz="1400" dirty="0" smtClean="0"/>
              <a:t> measurement </a:t>
            </a:r>
            <a:r>
              <a:rPr lang="en-US" sz="1400" dirty="0" err="1" smtClean="0"/>
              <a:t>y</a:t>
            </a:r>
            <a:r>
              <a:rPr lang="en-US" sz="1400" baseline="-25000" dirty="0" err="1" smtClean="0"/>
              <a:t>k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has been taken into account; P</a:t>
            </a:r>
            <a:r>
              <a:rPr lang="en-US" sz="1400" baseline="-25000" dirty="0" smtClean="0"/>
              <a:t>k|k-1</a:t>
            </a:r>
            <a:r>
              <a:rPr lang="en-US" sz="1400" dirty="0" smtClean="0"/>
              <a:t> is the corresponding uncertainty.  --Wikipedia, 2013.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5638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7030A0"/>
                </a:solidFill>
              </a:rPr>
              <a:t>Ludger Scherliess, of USU Physics, is a world expert at using </a:t>
            </a:r>
            <a:r>
              <a:rPr lang="en-US" sz="1400" b="1" dirty="0" err="1" smtClean="0">
                <a:solidFill>
                  <a:srgbClr val="7030A0"/>
                </a:solidFill>
              </a:rPr>
              <a:t>Kalman</a:t>
            </a:r>
            <a:r>
              <a:rPr lang="en-US" sz="1400" b="1" dirty="0" smtClean="0">
                <a:solidFill>
                  <a:srgbClr val="7030A0"/>
                </a:solidFill>
              </a:rPr>
              <a:t> filtering for the assimilation of satellite and ground-based data and the USU GAMES model to predict  space weather .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Rejecting Data</a:t>
            </a:r>
          </a:p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Chauvenet’s</a:t>
            </a:r>
            <a:r>
              <a:rPr lang="en-US" b="1" dirty="0" smtClean="0">
                <a:solidFill>
                  <a:srgbClr val="C00000"/>
                </a:solidFill>
              </a:rPr>
              <a:t> Criterion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5257800"/>
            <a:ext cx="265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References:  Taylor Ch.  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</a:rPr>
              <a:t>6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8229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Question:  When is it “reasonable” to discard a seemingly “unreasonable” data point from a set of randomly distributed measurements?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Never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Whenever it makes things look better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</a:t>
            </a:r>
            <a:r>
              <a:rPr lang="en-US" sz="2000" b="1" dirty="0" err="1" smtClean="0"/>
              <a:t>Chauvenet’s</a:t>
            </a:r>
            <a:r>
              <a:rPr lang="en-US" sz="2000" b="1" dirty="0" smtClean="0"/>
              <a:t> criterion provides a (quantitative) compromise</a:t>
            </a:r>
            <a:endParaRPr lang="en-US" sz="2000" b="1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304800"/>
            <a:ext cx="6400800" cy="1143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A52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Rejecting Data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 good criteria for rejecting data?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Question:  When is it “reasonable” to discard a seemingly “unreasonable” data point from a set of randomly distributed measurements?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Never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304800"/>
            <a:ext cx="6400800" cy="1143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A52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Rejecting Data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Zallen’s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Criterion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581519">
            <a:off x="657671" y="2549241"/>
            <a:ext cx="8392273" cy="32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09600" y="5486400"/>
            <a:ext cx="8382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819400"/>
            <a:ext cx="2133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85800" y="1828800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Question:  When is it “reasonable” to discard a seemingly “unreasonable” data point from a set of randomly distributed measurements?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Whenever it makes things look better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304800"/>
            <a:ext cx="6400800" cy="1143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A52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Rejecting Data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Disney’s Criterion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3400" y="3810000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C00000"/>
                </a:solidFill>
              </a:rPr>
              <a:t>Disney’s First Law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  <a:p>
            <a:r>
              <a:rPr lang="en-US" sz="2000" b="1" dirty="0" smtClean="0"/>
              <a:t>Wishing will make it so.</a:t>
            </a:r>
          </a:p>
          <a:p>
            <a:endParaRPr lang="en-US" sz="2000" b="1" dirty="0" smtClean="0"/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Disney’s Second Law</a:t>
            </a:r>
          </a:p>
          <a:p>
            <a:endParaRPr lang="en-US" sz="2000" b="1" u="sng" dirty="0" smtClean="0">
              <a:solidFill>
                <a:srgbClr val="C00000"/>
              </a:solidFill>
            </a:endParaRPr>
          </a:p>
          <a:p>
            <a:r>
              <a:rPr lang="en-US" sz="2000" b="1" dirty="0" smtClean="0"/>
              <a:t>Dreams are more colorful than reality.</a:t>
            </a:r>
          </a:p>
          <a:p>
            <a:endParaRPr lang="en-US" sz="2000" b="1" dirty="0" smtClean="0"/>
          </a:p>
        </p:txBody>
      </p:sp>
      <p:pic>
        <p:nvPicPr>
          <p:cNvPr id="235522" name="Picture 2" descr="http://2.bp.blogspot.com/-6Zijl1NbsS4/UozgaPrUMTI/AAAAAAAAATs/0xnifNSTntM/s1600/MovieCastle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2600" y="3048000"/>
            <a:ext cx="3581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29767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Data may be rejected if the expected number of measurements at least as deviant as the suspect measurement is less than 50%.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533400" y="2067967"/>
          <a:ext cx="7514043" cy="3886200"/>
        </p:xfrm>
        <a:graphic>
          <a:graphicData uri="http://schemas.openxmlformats.org/presentationml/2006/ole">
            <p:oleObj spid="_x0000_s1026" name="Document" r:id="rId4" imgW="5494170" imgH="2841480" progId="Word.Document.12">
              <p:embed/>
            </p:oleObj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0000">
            <a:off x="5562600" y="4828133"/>
            <a:ext cx="3165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76200"/>
            <a:ext cx="6400800" cy="1143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A52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Rejecting Data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Chauvenet’s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Criterion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00">
            <a:off x="228600" y="1295400"/>
            <a:ext cx="47244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20000">
            <a:off x="147373" y="1841588"/>
            <a:ext cx="3903142" cy="14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5" cstate="screen"/>
          <a:srcRect l="305" t="2273" r="2938"/>
          <a:stretch>
            <a:fillRect/>
          </a:stretch>
        </p:blipFill>
        <p:spPr bwMode="auto">
          <a:xfrm rot="120000">
            <a:off x="4125127" y="2369493"/>
            <a:ext cx="4849170" cy="369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Error Function of </a:t>
            </a:r>
            <a:r>
              <a:rPr lang="en-US" sz="2400" b="1" u="sng" dirty="0">
                <a:solidFill>
                  <a:schemeClr val="accent2"/>
                </a:solidFill>
              </a:rPr>
              <a:t>Gaussian Distribution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33400" y="2971800"/>
            <a:ext cx="1600200" cy="1295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4343400"/>
            <a:ext cx="1847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Area under curve (probability that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–t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) is given in Table at right.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752600" y="3810000"/>
            <a:ext cx="2495961" cy="1371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04800" y="5638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Probable Error: (probability that 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–0.67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&lt;x&lt;+0.67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) is 50%. 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52600" y="5181600"/>
            <a:ext cx="2362200" cy="76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2400" y="762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Error Function: (probability that  –t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&lt;x&lt;+t</a:t>
            </a:r>
            <a:r>
              <a:rPr lang="el-GR" sz="1400" b="1" dirty="0" smtClean="0">
                <a:solidFill>
                  <a:srgbClr val="C00000"/>
                </a:solidFill>
              </a:rPr>
              <a:t>σ</a:t>
            </a:r>
            <a:r>
              <a:rPr lang="en-US" sz="1400" b="1" dirty="0" smtClean="0">
                <a:solidFill>
                  <a:srgbClr val="C00000"/>
                </a:solidFill>
              </a:rPr>
              <a:t> ). 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1981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Error Function: Tabulated values-see App. A.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8600"/>
            <a:ext cx="4426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Chauvenet’s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 Criterion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990600"/>
            <a:ext cx="7162800" cy="496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1295400"/>
            <a:ext cx="769890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228600"/>
            <a:ext cx="6865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Chauvenet’s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 Criterion—Example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screen"/>
          <a:srcRect b="14840"/>
          <a:stretch>
            <a:fillRect/>
          </a:stretch>
        </p:blipFill>
        <p:spPr bwMode="auto">
          <a:xfrm>
            <a:off x="5105400" y="1371600"/>
            <a:ext cx="343376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371600"/>
            <a:ext cx="43183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urved Connector 4"/>
          <p:cNvCxnSpPr/>
          <p:nvPr/>
        </p:nvCxnSpPr>
        <p:spPr bwMode="auto">
          <a:xfrm rot="16200000" flipH="1">
            <a:off x="6896100" y="2705100"/>
            <a:ext cx="1371600" cy="381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33400" y="2286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Two Practical Exercises in Probabilities 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838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Flip a penny 50 times and record the results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6482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What is the asymmetry of the results?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10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4% asymmetry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810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??% asymmetry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5031" y="1066800"/>
            <a:ext cx="6954686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228600"/>
            <a:ext cx="4675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Chauvenet’s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Details (1)</a:t>
            </a:r>
            <a:endParaRPr lang="en-US" sz="32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066800"/>
            <a:ext cx="73602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19200" y="228600"/>
            <a:ext cx="6794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 dirty="0" err="1" smtClean="0">
                <a:solidFill>
                  <a:schemeClr val="accent2">
                    <a:lumMod val="75000"/>
                  </a:schemeClr>
                </a:solidFill>
              </a:rPr>
              <a:t>Chauvenet’s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Criterion—Details (2)</a:t>
            </a:r>
            <a:endParaRPr lang="en-US" sz="32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228600"/>
            <a:ext cx="5932758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77000" y="914400"/>
            <a:ext cx="26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Chauvenet’s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Criterion—Details (3)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81000"/>
            <a:ext cx="63912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77000" y="914400"/>
            <a:ext cx="26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Chauvenet’s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Criterion—Example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Summary of Probability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0" y="381000"/>
            <a:ext cx="26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Summary of Probability Theory-I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52400"/>
            <a:ext cx="586951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0" y="381000"/>
            <a:ext cx="26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Summary of Probability Theory-II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00">
            <a:off x="303017" y="533400"/>
            <a:ext cx="605169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810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Summary of Probability Theory-III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1219200"/>
            <a:ext cx="74925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048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Summary of Probability Theory-IV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1066800"/>
            <a:ext cx="5257799" cy="497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190625"/>
            <a:ext cx="39182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190625"/>
            <a:ext cx="353207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286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Two Practical Exercises in Probabilities 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858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Roll a pair of dice 50 times and record the results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4038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What is the mean value?  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The standard deviation?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40549" y="1143001"/>
            <a:ext cx="5303451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066801"/>
            <a:ext cx="3501435" cy="20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5638800" y="2819400"/>
            <a:ext cx="0" cy="21336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724400" y="4267201"/>
            <a:ext cx="1676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33CC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2286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 smtClean="0">
                <a:solidFill>
                  <a:schemeClr val="accent2"/>
                </a:solidFill>
              </a:rPr>
              <a:t>Two Practical Exercises in Probabilities 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609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Roll a pair of dice 50 times and record the results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766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What is the mean value?  </a:t>
            </a:r>
          </a:p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The standard deviation?</a:t>
            </a:r>
          </a:p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What is the asymmetry (kurtosis)?</a:t>
            </a:r>
          </a:p>
          <a:p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What is the probability of rolling a 4?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60000">
            <a:off x="611836" y="1020085"/>
            <a:ext cx="3381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60000">
            <a:off x="611836" y="1401085"/>
            <a:ext cx="3381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60000">
            <a:off x="4267200" y="2362200"/>
            <a:ext cx="4143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screen"/>
          <a:srcRect r="18138" b="25403"/>
          <a:stretch>
            <a:fillRect/>
          </a:stretch>
        </p:blipFill>
        <p:spPr bwMode="auto">
          <a:xfrm rot="-60000">
            <a:off x="223832" y="3741486"/>
            <a:ext cx="3953271" cy="162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60000">
            <a:off x="5345966" y="1095536"/>
            <a:ext cx="3305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533400" y="2286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b="1" u="sng" dirty="0">
                <a:solidFill>
                  <a:schemeClr val="accent2"/>
                </a:solidFill>
              </a:rPr>
              <a:t>Discrete Distribution Functions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5340000">
            <a:off x="1600200" y="3352800"/>
            <a:ext cx="5257800" cy="76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3400" y="685800"/>
            <a:ext cx="2347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 data set to play with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685800"/>
            <a:ext cx="3548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Written in terms of “occurrence” F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352800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The mean value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3494" y="3276600"/>
            <a:ext cx="3095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chemeClr val="accent2">
                    <a:lumMod val="75000"/>
                  </a:schemeClr>
                </a:solidFill>
              </a:rPr>
              <a:t>In terms of fractional expectations</a:t>
            </a:r>
            <a:endParaRPr lang="en-US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3810000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Fractional expectations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419600"/>
            <a:ext cx="2222083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Normalization condition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0292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Mean value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295400" y="5410200"/>
            <a:ext cx="771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466664" y="5562600"/>
            <a:ext cx="2677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(This is just a weighted sum.)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10400" y="4343400"/>
            <a:ext cx="914400" cy="62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10400" y="4953000"/>
            <a:ext cx="1143000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010400" y="3657600"/>
            <a:ext cx="685800" cy="6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133600" y="541020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514600" y="5105400"/>
            <a:ext cx="1714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</p:bldLst>
  </p:timing>
</p:sld>
</file>

<file path=ppt/theme/theme1.xml><?xml version="1.0" encoding="utf-8"?>
<a:theme xmlns:a="http://schemas.openxmlformats.org/drawingml/2006/main" name="PHYX 2710 Template">
  <a:themeElements>
    <a:clrScheme name="PHYX 271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X 2710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HYX 27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29014</TotalTime>
  <Words>2815</Words>
  <Application>Microsoft Office PowerPoint</Application>
  <PresentationFormat>On-screen Show (4:3)</PresentationFormat>
  <Paragraphs>510</Paragraphs>
  <Slides>68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PHYX 2710 Template</vt:lpstr>
      <vt:lpstr>Document</vt:lpstr>
      <vt:lpstr>Microsoft Word Document</vt:lpstr>
      <vt:lpstr>Intermediate Lab  PHYS 3870</vt:lpstr>
      <vt:lpstr>Intermediate Lab  PHYS 3870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Intermediate Lab  PHYS 3870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Intermediate Lab  PHYS 3870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General Formula for Error Propagation</vt:lpstr>
      <vt:lpstr>General Formula for Error Propagation</vt:lpstr>
      <vt:lpstr>General Formula for Multiple Variables</vt:lpstr>
      <vt:lpstr>Slide 42</vt:lpstr>
      <vt:lpstr>Slide 43</vt:lpstr>
      <vt:lpstr>Slide 44</vt:lpstr>
      <vt:lpstr>Slide 45</vt:lpstr>
      <vt:lpstr>Slide 46</vt:lpstr>
      <vt:lpstr>Intermediate Lab  PHYS 3870</vt:lpstr>
      <vt:lpstr>Slide 48</vt:lpstr>
      <vt:lpstr>Slide 49</vt:lpstr>
      <vt:lpstr>Slide 50</vt:lpstr>
      <vt:lpstr>Slide 51</vt:lpstr>
      <vt:lpstr>Intermediate Lab  PHYS 3870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Intermediate Lab  PHYS 3870</vt:lpstr>
      <vt:lpstr>Slide 65</vt:lpstr>
      <vt:lpstr>Slide 66</vt:lpstr>
      <vt:lpstr>Slide 67</vt:lpstr>
      <vt:lpstr>Slide 68</vt:lpstr>
    </vt:vector>
  </TitlesOfParts>
  <Company>Physics Department 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Modern Physics  PHYX 2710</dc:title>
  <dc:creator>JR Dennison</dc:creator>
  <cp:lastModifiedBy>JR Dennison</cp:lastModifiedBy>
  <cp:revision>87</cp:revision>
  <dcterms:created xsi:type="dcterms:W3CDTF">2004-08-23T18:11:05Z</dcterms:created>
  <dcterms:modified xsi:type="dcterms:W3CDTF">2015-09-14T23:14:38Z</dcterms:modified>
</cp:coreProperties>
</file>