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Default Extension="docx" ContentType="application/vnd.openxmlformats-officedocument.wordprocessingml.document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85"/>
  </p:notesMasterIdLst>
  <p:handoutMasterIdLst>
    <p:handoutMasterId r:id="rId86"/>
  </p:handoutMasterIdLst>
  <p:sldIdLst>
    <p:sldId id="256" r:id="rId2"/>
    <p:sldId id="441" r:id="rId3"/>
    <p:sldId id="440" r:id="rId4"/>
    <p:sldId id="439" r:id="rId5"/>
    <p:sldId id="429" r:id="rId6"/>
    <p:sldId id="430" r:id="rId7"/>
    <p:sldId id="431" r:id="rId8"/>
    <p:sldId id="432" r:id="rId9"/>
    <p:sldId id="433" r:id="rId10"/>
    <p:sldId id="364" r:id="rId11"/>
    <p:sldId id="345" r:id="rId12"/>
    <p:sldId id="423" r:id="rId13"/>
    <p:sldId id="422" r:id="rId14"/>
    <p:sldId id="444" r:id="rId15"/>
    <p:sldId id="443" r:id="rId16"/>
    <p:sldId id="419" r:id="rId17"/>
    <p:sldId id="442" r:id="rId18"/>
    <p:sldId id="427" r:id="rId19"/>
    <p:sldId id="426" r:id="rId20"/>
    <p:sldId id="428" r:id="rId21"/>
    <p:sldId id="387" r:id="rId22"/>
    <p:sldId id="393" r:id="rId23"/>
    <p:sldId id="394" r:id="rId24"/>
    <p:sldId id="395" r:id="rId25"/>
    <p:sldId id="435" r:id="rId26"/>
    <p:sldId id="434" r:id="rId27"/>
    <p:sldId id="437" r:id="rId28"/>
    <p:sldId id="436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346" r:id="rId38"/>
    <p:sldId id="445" r:id="rId39"/>
    <p:sldId id="406" r:id="rId40"/>
    <p:sldId id="365" r:id="rId41"/>
    <p:sldId id="310" r:id="rId42"/>
    <p:sldId id="335" r:id="rId43"/>
    <p:sldId id="340" r:id="rId44"/>
    <p:sldId id="342" r:id="rId45"/>
    <p:sldId id="352" r:id="rId46"/>
    <p:sldId id="351" r:id="rId47"/>
    <p:sldId id="350" r:id="rId48"/>
    <p:sldId id="341" r:id="rId49"/>
    <p:sldId id="371" r:id="rId50"/>
    <p:sldId id="374" r:id="rId51"/>
    <p:sldId id="372" r:id="rId52"/>
    <p:sldId id="344" r:id="rId53"/>
    <p:sldId id="373" r:id="rId54"/>
    <p:sldId id="336" r:id="rId55"/>
    <p:sldId id="349" r:id="rId56"/>
    <p:sldId id="337" r:id="rId57"/>
    <p:sldId id="353" r:id="rId58"/>
    <p:sldId id="356" r:id="rId59"/>
    <p:sldId id="357" r:id="rId60"/>
    <p:sldId id="361" r:id="rId61"/>
    <p:sldId id="363" r:id="rId62"/>
    <p:sldId id="338" r:id="rId63"/>
    <p:sldId id="408" r:id="rId64"/>
    <p:sldId id="409" r:id="rId65"/>
    <p:sldId id="368" r:id="rId66"/>
    <p:sldId id="407" r:id="rId67"/>
    <p:sldId id="376" r:id="rId68"/>
    <p:sldId id="377" r:id="rId69"/>
    <p:sldId id="354" r:id="rId70"/>
    <p:sldId id="366" r:id="rId71"/>
    <p:sldId id="438" r:id="rId72"/>
    <p:sldId id="358" r:id="rId73"/>
    <p:sldId id="359" r:id="rId74"/>
    <p:sldId id="360" r:id="rId75"/>
    <p:sldId id="378" r:id="rId76"/>
    <p:sldId id="379" r:id="rId77"/>
    <p:sldId id="380" r:id="rId78"/>
    <p:sldId id="381" r:id="rId79"/>
    <p:sldId id="414" r:id="rId80"/>
    <p:sldId id="415" r:id="rId81"/>
    <p:sldId id="384" r:id="rId82"/>
    <p:sldId id="417" r:id="rId83"/>
    <p:sldId id="386" r:id="rId84"/>
  </p:sldIdLst>
  <p:sldSz cx="9144000" cy="6858000" type="screen4x3"/>
  <p:notesSz cx="9363075" cy="7077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7C80"/>
    <a:srgbClr val="FF0000"/>
    <a:srgbClr val="FF33CC"/>
    <a:srgbClr val="FFCC99"/>
    <a:srgbClr val="FF6600"/>
    <a:srgbClr val="0066FF"/>
    <a:srgbClr val="0A52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8830" autoAdjust="0"/>
  </p:normalViewPr>
  <p:slideViewPr>
    <p:cSldViewPr>
      <p:cViewPr varScale="1">
        <p:scale>
          <a:sx n="90" d="100"/>
          <a:sy n="90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5664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4845" y="2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21477"/>
            <a:ext cx="405664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04845" y="6721477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fld id="{3EBD80BA-3DDE-4CB6-83F3-D3F78F3E06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5664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4845" y="2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3063" y="530225"/>
            <a:ext cx="3538537" cy="265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50" y="3362327"/>
            <a:ext cx="7490776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21477"/>
            <a:ext cx="405664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04845" y="6721477"/>
            <a:ext cx="4056646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5" tIns="46922" rIns="93845" bIns="46922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fld id="{D363B022-0EFC-4153-A493-BE02FA4916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FE691-66F6-4B05-AE61-3439D23862EB}" type="slidenum">
              <a:rPr lang="en-US"/>
              <a:pPr/>
              <a:t>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D72AC-3DAC-42FA-B5B9-0F1672EAF08F}" type="slidenum">
              <a:rPr lang="en-US"/>
              <a:pPr/>
              <a:t>10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11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12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13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14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15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16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17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18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19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B022-0EFC-4153-A493-BE02FA4916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20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59CAA-CDD4-43E0-A882-9ED18586AA72}" type="slidenum">
              <a:rPr lang="en-US"/>
              <a:pPr/>
              <a:t>21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60B35-0354-41E7-8BC5-C01910CED884}" type="slidenum">
              <a:rPr lang="en-US"/>
              <a:pPr/>
              <a:t>22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D9235-3727-47BB-B35E-2617BF2A3633}" type="slidenum">
              <a:rPr lang="en-US"/>
              <a:pPr/>
              <a:t>23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9BA11-04DF-491C-A23A-6199F0F822D6}" type="slidenum">
              <a:rPr lang="en-US"/>
              <a:pPr/>
              <a:t>24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D9235-3727-47BB-B35E-2617BF2A3633}" type="slidenum">
              <a:rPr lang="en-US"/>
              <a:pPr/>
              <a:t>25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D9235-3727-47BB-B35E-2617BF2A3633}" type="slidenum">
              <a:rPr lang="en-US"/>
              <a:pPr/>
              <a:t>26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D9235-3727-47BB-B35E-2617BF2A3633}" type="slidenum">
              <a:rPr lang="en-US"/>
              <a:pPr/>
              <a:t>27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D9235-3727-47BB-B35E-2617BF2A3633}" type="slidenum">
              <a:rPr lang="en-US"/>
              <a:pPr/>
              <a:t>28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60B35-0354-41E7-8BC5-C01910CED884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B022-0EFC-4153-A493-BE02FA4916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ACC9F-4C2D-46C1-8247-26608369BD27}" type="slidenum">
              <a:rPr lang="en-US"/>
              <a:pPr/>
              <a:t>30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66208-49AD-463A-AAE0-BD5E1717D125}" type="slidenum">
              <a:rPr lang="en-US"/>
              <a:pPr/>
              <a:t>31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DF91B-C575-4212-8BF6-2A66541325CF}" type="slidenum">
              <a:rPr lang="en-US"/>
              <a:pPr/>
              <a:t>32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D7454-9C33-488F-AF8B-9DD0112A1A1D}" type="slidenum">
              <a:rPr lang="en-US"/>
              <a:pPr/>
              <a:t>33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A753A-2BB7-42FC-B265-8721B9D61273}" type="slidenum">
              <a:rPr lang="en-US"/>
              <a:pPr/>
              <a:t>34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DD09D-D55B-44FF-B794-E8D22745B558}" type="slidenum">
              <a:rPr lang="en-US"/>
              <a:pPr/>
              <a:t>35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A82DB-CDDA-40B5-81A8-834D237A2151}" type="slidenum">
              <a:rPr lang="en-US"/>
              <a:pPr/>
              <a:t>36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37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DF91B-C575-4212-8BF6-2A66541325CF}" type="slidenum">
              <a:rPr lang="en-US"/>
              <a:pPr/>
              <a:t>38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59CAA-CDD4-43E0-A882-9ED18586AA72}" type="slidenum">
              <a:rPr lang="en-US"/>
              <a:pPr/>
              <a:t>39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B022-0EFC-4153-A493-BE02FA4916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D72AC-3DAC-42FA-B5B9-0F1672EAF08F}" type="slidenum">
              <a:rPr lang="en-US"/>
              <a:pPr/>
              <a:t>40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08BF5-C004-4770-A7B0-88A5A1FE2C63}" type="slidenum">
              <a:rPr lang="en-US"/>
              <a:pPr/>
              <a:t>41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5D65C-2708-4291-B30C-FF96EA1A4659}" type="slidenum">
              <a:rPr lang="en-US"/>
              <a:pPr/>
              <a:t>42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43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44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45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46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47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48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6E6E9-88E6-44C5-81EC-7C3E1158F1CF}" type="slidenum">
              <a:rPr lang="en-US"/>
              <a:pPr/>
              <a:t>49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094EE-D707-4307-9C84-A12DEFC465BD}" type="slidenum">
              <a:rPr lang="en-US">
                <a:latin typeface="Arial" pitchFamily="34" charset="0"/>
                <a:cs typeface="Arial" pitchFamily="34" charset="0"/>
              </a:rPr>
              <a:pPr/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1E6A3-F6BD-4CC2-A8AC-42E162E113D9}" type="slidenum">
              <a:rPr lang="en-US"/>
              <a:pPr/>
              <a:t>50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5453B-8E42-4962-9C62-85304D06504A}" type="slidenum">
              <a:rPr lang="en-US"/>
              <a:pPr/>
              <a:t>51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8806E-2060-4608-87AE-0C47AAD84561}" type="slidenum">
              <a:rPr lang="en-US"/>
              <a:pPr/>
              <a:t>52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5BDAB-A9C2-4CF2-B38A-E1BBE72B1B98}" type="slidenum">
              <a:rPr lang="en-US"/>
              <a:pPr/>
              <a:t>53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54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55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D72AC-3DAC-42FA-B5B9-0F1672EAF08F}" type="slidenum">
              <a:rPr lang="en-US"/>
              <a:pPr/>
              <a:t>56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57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031A4-10C2-4671-BA6F-F26D0B260A49}" type="slidenum">
              <a:rPr lang="en-US"/>
              <a:pPr/>
              <a:t>58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EBA4B-363C-44B7-8EDF-616A7CCF5363}" type="slidenum">
              <a:rPr lang="en-US"/>
              <a:pPr/>
              <a:t>59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http://www.upscale.utoronto.ca/PVB/Harrison/Vernier/Images/Vernier2.png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A0571-9AF8-4418-B003-7ED589C516D1}" type="slidenum">
              <a:rPr lang="en-US">
                <a:latin typeface="Arial" pitchFamily="34" charset="0"/>
                <a:cs typeface="Arial" pitchFamily="34" charset="0"/>
              </a:rPr>
              <a:pPr/>
              <a:t>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http://www.physics.usu.edu/dennison/3870Fall2011/Class_Notes/Class_Notes.htm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C34A1-C01C-433A-B166-C6B7A7C196CD}" type="slidenum">
              <a:rPr lang="en-US"/>
              <a:pPr/>
              <a:t>60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A6542-86FE-4366-B786-72D1EDF72593}" type="slidenum">
              <a:rPr lang="en-US"/>
              <a:pPr/>
              <a:t>61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B62ED-7817-4339-9289-A8F3DE33A331}" type="slidenum">
              <a:rPr lang="en-US"/>
              <a:pPr/>
              <a:t>62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B62ED-7817-4339-9289-A8F3DE33A331}" type="slidenum">
              <a:rPr lang="en-US"/>
              <a:pPr/>
              <a:t>63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B62ED-7817-4339-9289-A8F3DE33A331}" type="slidenum">
              <a:rPr lang="en-US"/>
              <a:pPr/>
              <a:t>64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5453B-8E42-4962-9C62-85304D06504A}" type="slidenum">
              <a:rPr lang="en-US"/>
              <a:pPr/>
              <a:t>65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59CAA-CDD4-43E0-A882-9ED18586AA72}" type="slidenum">
              <a:rPr lang="en-US"/>
              <a:pPr/>
              <a:t>66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2E4B0-D228-4D00-8612-C75FC833C370}" type="slidenum">
              <a:rPr lang="en-US"/>
              <a:pPr/>
              <a:t>67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4CB10-2C35-4E47-8C04-F2E6A4D817AB}" type="slidenum">
              <a:rPr lang="en-US"/>
              <a:pPr/>
              <a:t>68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0F66E-BAB2-4475-810A-72B8D9D8C491}" type="slidenum">
              <a:rPr lang="en-US"/>
              <a:pPr/>
              <a:t>69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32F02-7FC8-4988-9338-C99C00804374}" type="slidenum">
              <a:rPr lang="en-US"/>
              <a:pPr/>
              <a:t>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3C82F-EF2B-4135-9930-98802C70009C}" type="slidenum">
              <a:rPr lang="en-US"/>
              <a:pPr/>
              <a:t>70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97904-33BD-4393-88B9-BCDE66D054D2}" type="slidenum">
              <a:rPr lang="en-US"/>
              <a:pPr/>
              <a:t>71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BC0E8-B097-4336-9019-819A98FA452E}" type="slidenum">
              <a:rPr lang="en-US"/>
              <a:pPr/>
              <a:t>72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EDDD7-9709-432E-A425-6AACE093A5DB}" type="slidenum">
              <a:rPr lang="en-US"/>
              <a:pPr/>
              <a:t>73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2DFB0-A7F5-4C13-A2B1-D572C4423794}" type="slidenum">
              <a:rPr lang="en-US"/>
              <a:pPr/>
              <a:t>74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63E7D-8516-4152-A741-8E1189DD0014}" type="slidenum">
              <a:rPr lang="en-US"/>
              <a:pPr/>
              <a:t>75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B76E4-85E2-46F6-92FA-2CB07517359F}" type="slidenum">
              <a:rPr lang="en-US"/>
              <a:pPr/>
              <a:t>76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ADA8F-31AD-480A-A031-4F9EC8D2F017}" type="slidenum">
              <a:rPr lang="en-US"/>
              <a:pPr/>
              <a:t>77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8D4B3-5041-43DA-85A1-C835D6ED26FD}" type="slidenum">
              <a:rPr lang="en-US"/>
              <a:pPr/>
              <a:t>78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EAE8A-A2D4-4DEE-848E-4FB615590695}" type="slidenum">
              <a:rPr lang="en-US"/>
              <a:pPr/>
              <a:t>79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31BB4-29FB-4259-8542-51D65B503A2E}" type="slidenum">
              <a:rPr lang="en-US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45B73-C985-4D54-89BF-D8F5FAD61599}" type="slidenum">
              <a:rPr lang="en-US"/>
              <a:pPr/>
              <a:t>80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91D66-84DD-463C-A1EE-3E12736EF641}" type="slidenum">
              <a:rPr lang="en-US"/>
              <a:pPr/>
              <a:t>81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2C3EF-7679-4E67-BE6F-56FD951F96ED}" type="slidenum">
              <a:rPr lang="en-US"/>
              <a:pPr/>
              <a:t>82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20572-52CD-4577-B6A8-8510A9EBB09B}" type="slidenum">
              <a:rPr lang="en-US"/>
              <a:pPr/>
              <a:t>83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77DAC-F6B7-47BC-A8C4-72DF24456C1D}" type="slidenum">
              <a:rPr lang="en-US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838200"/>
            <a:ext cx="8534400" cy="5287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838200"/>
            <a:ext cx="8534400" cy="5287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910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1910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1910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5" name="Picture 19" descr="PHYX 2710 Powerpoint backgroun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Getting Your Feet Wet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505200" y="6400800"/>
            <a:ext cx="297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aseline="-25000">
                <a:solidFill>
                  <a:schemeClr val="bg1"/>
                </a:solidFill>
              </a:rPr>
              <a:t>DEFINING ERRORS</a:t>
            </a:r>
          </a:p>
        </p:txBody>
      </p:sp>
      <p:grpSp>
        <p:nvGrpSpPr>
          <p:cNvPr id="29710" name="Group 14"/>
          <p:cNvGrpSpPr>
            <a:grpSpLocks/>
          </p:cNvGrpSpPr>
          <p:nvPr/>
        </p:nvGrpSpPr>
        <p:grpSpPr bwMode="auto">
          <a:xfrm>
            <a:off x="0" y="6400800"/>
            <a:ext cx="1219200" cy="381000"/>
            <a:chOff x="-48" y="0"/>
            <a:chExt cx="768" cy="240"/>
          </a:xfrm>
        </p:grpSpPr>
        <p:sp>
          <p:nvSpPr>
            <p:cNvPr id="29711" name="Rectangle 15"/>
            <p:cNvSpPr>
              <a:spLocks noChangeArrowheads="1"/>
            </p:cNvSpPr>
            <p:nvPr userDrawn="1"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2" name="Picture 16" descr="USU logo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143000" y="4724400"/>
            <a:ext cx="396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aseline="-25000">
                <a:solidFill>
                  <a:schemeClr val="bg1"/>
                </a:solidFill>
              </a:rPr>
              <a:t>Introduction    Section 0     Lecture  1     Slide  </a:t>
            </a:r>
            <a:fld id="{96A31A1D-84E9-4F29-ADEB-9D39DD3D1586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324600" y="64008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aseline="-25000">
                <a:solidFill>
                  <a:schemeClr val="bg1"/>
                </a:solidFill>
              </a:rPr>
              <a:t>Lecture  2   Slide  </a:t>
            </a:r>
            <a:fld id="{399A5AF7-10DB-45AD-A5F7-4B5DF8765192}" type="slidenum">
              <a:rPr lang="en-US" baseline="-2500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2971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5344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 userDrawn="1"/>
        </p:nvSpPr>
        <p:spPr bwMode="auto">
          <a:xfrm>
            <a:off x="381000" y="5562600"/>
            <a:ext cx="4419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aseline="-25000">
                <a:solidFill>
                  <a:schemeClr val="bg1"/>
                </a:solidFill>
              </a:rPr>
              <a:t>INTRODUCTION TO Modern Physics PHYX 2710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aseline="-25000">
                <a:solidFill>
                  <a:schemeClr val="bg1"/>
                </a:solidFill>
              </a:rPr>
              <a:t>Fall 2004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 userDrawn="1"/>
        </p:nvSpPr>
        <p:spPr bwMode="auto">
          <a:xfrm>
            <a:off x="1295400" y="6400800"/>
            <a:ext cx="228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000" baseline="-25000" dirty="0">
                <a:solidFill>
                  <a:schemeClr val="bg1"/>
                </a:solidFill>
              </a:rPr>
              <a:t>Intermediate  3870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aseline="-25000" dirty="0">
                <a:solidFill>
                  <a:schemeClr val="bg1"/>
                </a:solidFill>
              </a:rPr>
              <a:t>Fall </a:t>
            </a:r>
            <a:r>
              <a:rPr lang="en-US" sz="1000" baseline="-25000" dirty="0" smtClean="0">
                <a:solidFill>
                  <a:schemeClr val="bg1"/>
                </a:solidFill>
              </a:rPr>
              <a:t>2013</a:t>
            </a:r>
            <a:endParaRPr lang="en-US" sz="1000" baseline="-25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rgbClr val="0A52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52A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Word_97_-_2003_Document3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Word_97_-_2003_Document4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Microsoft_Word_97_-_2003_Document5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jpeg"/><Relationship Id="rId4" Type="http://schemas.openxmlformats.org/officeDocument/2006/relationships/oleObject" Target="../embeddings/Microsoft_Word_97_-_2003_Document7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Microsoft_Word_97_-_2003_Document8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Word_Document2.docx"/><Relationship Id="rId4" Type="http://schemas.openxmlformats.org/officeDocument/2006/relationships/package" Target="../embeddings/Microsoft_Word_Document1.doc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hyperlink" Target="http://www.math.nyu.edu/~crorres/Archimedes/Crown/CrownIntro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Word_Document3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Word_Document4.docx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Word_Document5.docx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Microsoft_Word_97_-_2003_Document10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hyperlink" Target="http://www.boulder.nist.gov/timefreq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hyperlink" Target="http://www.boulder.nist.gov/timefreq/service/its.htm" TargetMode="External"/><Relationship Id="rId5" Type="http://schemas.openxmlformats.org/officeDocument/2006/relationships/hyperlink" Target="http://nist.time.gov/" TargetMode="External"/><Relationship Id="rId4" Type="http://schemas.openxmlformats.org/officeDocument/2006/relationships/oleObject" Target="../embeddings/oleObject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pml/div688/logicclock_020410.cfm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Word_Document6.docx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Word_97_-_2003_Document11.doc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75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Microsoft_Word_97_-_2003_Document12.doc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Microsoft_Word_Document8.docx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Microsoft_Word_Document9.docx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Microsoft_Word_Document10.docx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package" Target="../embeddings/Microsoft_Word_Document11.docx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package" Target="../embeddings/Microsoft_Word_Document12.docx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package" Target="../embeddings/Microsoft_Word_Document13.docx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package" Target="../embeddings/Microsoft_Word_Document14.docx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package" Target="../embeddings/Microsoft_Word_Document15.docx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package" Target="../embeddings/Microsoft_Word_Document1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Word_97_-_2003_Document1.doc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package" Target="../embeddings/Microsoft_Word_Document17.docx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package" Target="../embeddings/Microsoft_Word_Document18.docx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package" Target="../embeddings/Microsoft_Word_Document19.docx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/>
          <a:lstStyle/>
          <a:p>
            <a:r>
              <a:rPr lang="en-US" sz="4400" i="1" dirty="0"/>
              <a:t>Intermediate Lab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81200"/>
            <a:ext cx="6400800" cy="1752600"/>
          </a:xfrm>
          <a:noFill/>
          <a:ln/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Lecture 2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4000" b="1" dirty="0">
                <a:solidFill>
                  <a:schemeClr val="accent2"/>
                </a:solidFill>
              </a:rPr>
              <a:t>Defining </a:t>
            </a:r>
            <a:r>
              <a:rPr lang="en-US" sz="4000" b="1" dirty="0" smtClean="0">
                <a:solidFill>
                  <a:schemeClr val="accent2"/>
                </a:solidFill>
              </a:rPr>
              <a:t>Errors</a:t>
            </a:r>
          </a:p>
          <a:p>
            <a:endParaRPr lang="en-US" sz="4000" b="1" dirty="0">
              <a:solidFill>
                <a:schemeClr val="accent2"/>
              </a:solidFill>
            </a:endParaRPr>
          </a:p>
          <a:p>
            <a:pPr algn="l"/>
            <a:r>
              <a:rPr lang="en-US" sz="2400" baseline="0" dirty="0" smtClean="0">
                <a:solidFill>
                  <a:srgbClr val="FF00FF"/>
                </a:solidFill>
                <a:latin typeface="Times New Roman"/>
              </a:rPr>
              <a:t>References:  Taylor Ch. 1, 2, 3</a:t>
            </a:r>
          </a:p>
          <a:p>
            <a:pPr algn="l"/>
            <a:r>
              <a:rPr lang="en-US" sz="2400" dirty="0" smtClean="0">
                <a:solidFill>
                  <a:srgbClr val="FF00FF"/>
                </a:solidFill>
                <a:latin typeface="Times New Roman"/>
              </a:rPr>
              <a:t>	          Baird Problems (Ch 5-See web site)</a:t>
            </a:r>
            <a:endParaRPr lang="en-US" sz="2400" baseline="0" dirty="0" smtClean="0">
              <a:solidFill>
                <a:srgbClr val="FF00FF"/>
              </a:solidFill>
              <a:latin typeface="Times New Roman"/>
            </a:endParaRPr>
          </a:p>
          <a:p>
            <a:pPr algn="l"/>
            <a:r>
              <a:rPr lang="en-US" sz="2400" baseline="0" dirty="0" smtClean="0">
                <a:solidFill>
                  <a:srgbClr val="FF00FF"/>
                </a:solidFill>
                <a:latin typeface="Times New Roman"/>
              </a:rPr>
              <a:t>Also refer to </a:t>
            </a:r>
            <a:r>
              <a:rPr lang="en-US" sz="2400" baseline="0" dirty="0" smtClean="0">
                <a:solidFill>
                  <a:srgbClr val="0000FF"/>
                </a:solidFill>
                <a:latin typeface="Times New Roman"/>
              </a:rPr>
              <a:t>[HANDOUT]</a:t>
            </a:r>
            <a:r>
              <a:rPr lang="en-US" sz="2400" baseline="0" dirty="0" smtClean="0">
                <a:solidFill>
                  <a:srgbClr val="FF00FF"/>
                </a:solidFill>
                <a:latin typeface="Times New Roman"/>
              </a:rPr>
              <a:t> </a:t>
            </a:r>
          </a:p>
          <a:p>
            <a:pPr algn="l"/>
            <a:r>
              <a:rPr lang="en-US" sz="2400" baseline="0" dirty="0" smtClean="0">
                <a:solidFill>
                  <a:srgbClr val="FF00FF"/>
                </a:solidFill>
                <a:latin typeface="Times New Roman"/>
              </a:rPr>
              <a:t>“Glossary of Important Terms in Error Analysis”</a:t>
            </a:r>
          </a:p>
          <a:p>
            <a:pPr algn="l"/>
            <a:endParaRPr lang="en-US" sz="4000" baseline="0" dirty="0" smtClean="0">
              <a:latin typeface="Times New Roman"/>
            </a:endParaRPr>
          </a:p>
          <a:p>
            <a:endParaRPr lang="en-US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610600" cy="1470025"/>
          </a:xfrm>
        </p:spPr>
        <p:txBody>
          <a:bodyPr/>
          <a:lstStyle/>
          <a:p>
            <a:r>
              <a:rPr lang="en-US" sz="4400" i="1" dirty="0"/>
              <a:t>Intermediate Lab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19400"/>
            <a:ext cx="7924800" cy="1752600"/>
          </a:xfrm>
          <a:noFill/>
          <a:ln/>
        </p:spPr>
        <p:txBody>
          <a:bodyPr/>
          <a:lstStyle/>
          <a:p>
            <a:r>
              <a:rPr lang="en-US" sz="3600" b="1" dirty="0" smtClean="0"/>
              <a:t>Designing “Good” Experiments</a:t>
            </a:r>
          </a:p>
          <a:p>
            <a:endParaRPr lang="en-US" sz="3600" b="1" dirty="0" smtClean="0"/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What is “Good”? One that: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 Gives “good” unambiguous results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 Gets a “good” grade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1743075"/>
            <a:ext cx="5562600" cy="337185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76600" y="5486400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dirty="0" err="1" smtClean="0"/>
              <a:t>Design.xmcd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276600" y="5486400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dirty="0" err="1" smtClean="0"/>
              <a:t>Design.xmcd</a:t>
            </a:r>
            <a:endParaRPr lang="en-US" dirty="0"/>
          </a:p>
        </p:txBody>
      </p:sp>
      <p:pic>
        <p:nvPicPr>
          <p:cNvPr id="509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85950"/>
            <a:ext cx="5486400" cy="30861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276600" y="5486400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dirty="0" err="1" smtClean="0"/>
              <a:t>Design.xmcd</a:t>
            </a:r>
            <a:endParaRPr lang="en-US" dirty="0"/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728788"/>
            <a:ext cx="5981700" cy="34004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276600" y="5486400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dirty="0" err="1" smtClean="0"/>
              <a:t>Design.xmcd</a:t>
            </a:r>
            <a:endParaRPr lang="en-US" dirty="0"/>
          </a:p>
        </p:txBody>
      </p:sp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704975"/>
            <a:ext cx="6014960" cy="362902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133600"/>
            <a:ext cx="4600575" cy="3152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276600" y="5486400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dirty="0" err="1" smtClean="0"/>
              <a:t>Design.xmcd</a:t>
            </a:r>
            <a:endParaRPr lang="en-US" dirty="0"/>
          </a:p>
        </p:txBody>
      </p:sp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704975"/>
            <a:ext cx="5715000" cy="34480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55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162175"/>
            <a:ext cx="42005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276600" y="5486400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dirty="0" err="1" smtClean="0"/>
              <a:t>Design.xmcd</a:t>
            </a:r>
            <a:endParaRPr lang="en-US" dirty="0"/>
          </a:p>
        </p:txBody>
      </p:sp>
      <p:pic>
        <p:nvPicPr>
          <p:cNvPr id="512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704975"/>
            <a:ext cx="5715000" cy="34480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276600" y="5486400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dirty="0" err="1" smtClean="0"/>
              <a:t>Design.xmcd</a:t>
            </a:r>
            <a:endParaRPr lang="en-US" dirty="0"/>
          </a:p>
        </p:txBody>
      </p:sp>
      <p:pic>
        <p:nvPicPr>
          <p:cNvPr id="75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81175"/>
            <a:ext cx="5791200" cy="32956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334000" y="1676400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dirty="0" err="1" smtClean="0"/>
              <a:t>Design.xmcd</a:t>
            </a:r>
            <a:endParaRPr lang="en-US" dirty="0"/>
          </a:p>
        </p:txBody>
      </p:sp>
      <p:pic>
        <p:nvPicPr>
          <p:cNvPr id="513027" name="Picture 3"/>
          <p:cNvPicPr>
            <a:picLocks noChangeAspect="1" noChangeArrowheads="1"/>
          </p:cNvPicPr>
          <p:nvPr/>
        </p:nvPicPr>
        <p:blipFill>
          <a:blip r:embed="rId3" cstate="print"/>
          <a:srcRect t="3330" b="24114"/>
          <a:stretch>
            <a:fillRect/>
          </a:stretch>
        </p:blipFill>
        <p:spPr bwMode="auto">
          <a:xfrm>
            <a:off x="0" y="762000"/>
            <a:ext cx="47847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3" cstate="print"/>
          <a:srcRect t="75886" r="55195"/>
          <a:stretch>
            <a:fillRect/>
          </a:stretch>
        </p:blipFill>
        <p:spPr bwMode="auto">
          <a:xfrm>
            <a:off x="304800" y="4495800"/>
            <a:ext cx="26289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5175" y="3790950"/>
            <a:ext cx="58388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1143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Is the linear fit the “best” model?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762000" y="571500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b="1" dirty="0" err="1" smtClean="0"/>
              <a:t>Design.xmcd</a:t>
            </a:r>
            <a:endParaRPr lang="en-US" b="1" dirty="0"/>
          </a:p>
        </p:txBody>
      </p:sp>
      <p:pic>
        <p:nvPicPr>
          <p:cNvPr id="514050" name="Picture 2"/>
          <p:cNvPicPr>
            <a:picLocks noChangeAspect="1" noChangeArrowheads="1"/>
          </p:cNvPicPr>
          <p:nvPr/>
        </p:nvPicPr>
        <p:blipFill>
          <a:blip r:embed="rId3" cstate="print"/>
          <a:srcRect r="2940" b="24194"/>
          <a:stretch>
            <a:fillRect/>
          </a:stretch>
        </p:blipFill>
        <p:spPr bwMode="auto">
          <a:xfrm>
            <a:off x="0" y="8382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4" cstate="print"/>
          <a:srcRect l="10371" b="24359"/>
          <a:stretch>
            <a:fillRect/>
          </a:stretch>
        </p:blipFill>
        <p:spPr bwMode="auto">
          <a:xfrm>
            <a:off x="4038600" y="762000"/>
            <a:ext cx="510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4" cstate="print"/>
          <a:srcRect l="12520" t="75641" r="51293"/>
          <a:stretch>
            <a:fillRect/>
          </a:stretch>
        </p:blipFill>
        <p:spPr bwMode="auto">
          <a:xfrm>
            <a:off x="7010400" y="47244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45237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"/>
            <a:ext cx="7620000" cy="217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 bwMode="auto">
          <a:xfrm>
            <a:off x="3581400" y="457200"/>
            <a:ext cx="3200400" cy="152400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733800" y="2133600"/>
            <a:ext cx="297180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828800" y="289560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Problem Set #1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Due Next Week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"/>
            <a:ext cx="7848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An Exercise in Experimental Design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762000" y="571500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Lecture 2-Exp </a:t>
            </a:r>
            <a:r>
              <a:rPr lang="en-US" b="1" dirty="0" err="1" smtClean="0"/>
              <a:t>Design.xmcd</a:t>
            </a:r>
            <a:endParaRPr lang="en-US" b="1" dirty="0"/>
          </a:p>
        </p:txBody>
      </p:sp>
      <p:pic>
        <p:nvPicPr>
          <p:cNvPr id="515074" name="Picture 2"/>
          <p:cNvPicPr>
            <a:picLocks noChangeAspect="1" noChangeArrowheads="1"/>
          </p:cNvPicPr>
          <p:nvPr/>
        </p:nvPicPr>
        <p:blipFill>
          <a:blip r:embed="rId3" cstate="print"/>
          <a:srcRect l="1131" r="226" b="24359"/>
          <a:stretch>
            <a:fillRect/>
          </a:stretch>
        </p:blipFill>
        <p:spPr bwMode="auto">
          <a:xfrm>
            <a:off x="457200" y="6858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4" cstate="print"/>
          <a:srcRect l="12520" t="75641" r="51293"/>
          <a:stretch>
            <a:fillRect/>
          </a:stretch>
        </p:blipFill>
        <p:spPr bwMode="auto">
          <a:xfrm>
            <a:off x="6400800" y="41910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7724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Comparing Measurements to Models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Qualitatively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Dimensional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ph idx="1"/>
          </p:nvPr>
        </p:nvGraphicFramePr>
        <p:xfrm>
          <a:off x="903288" y="973138"/>
          <a:ext cx="7134225" cy="3641725"/>
        </p:xfrm>
        <a:graphic>
          <a:graphicData uri="http://schemas.openxmlformats.org/presentationml/2006/ole">
            <p:oleObj spid="_x0000_s376834" name="Document" r:id="rId4" imgW="8749214" imgH="4465341" progId="Word.Document.8">
              <p:embed/>
            </p:oleObj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Units and Dimensions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ph idx="1"/>
          </p:nvPr>
        </p:nvGraphicFramePr>
        <p:xfrm>
          <a:off x="307975" y="963613"/>
          <a:ext cx="7824788" cy="6173787"/>
        </p:xfrm>
        <a:graphic>
          <a:graphicData uri="http://schemas.openxmlformats.org/presentationml/2006/ole">
            <p:oleObj spid="_x0000_s377858" name="Document" r:id="rId4" imgW="9379024" imgH="7398587" progId="Word.Document.8">
              <p:embed/>
            </p:oleObj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Dimensional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ph idx="1"/>
          </p:nvPr>
        </p:nvGraphicFramePr>
        <p:xfrm>
          <a:off x="903288" y="973138"/>
          <a:ext cx="7134225" cy="3641725"/>
        </p:xfrm>
        <a:graphic>
          <a:graphicData uri="http://schemas.openxmlformats.org/presentationml/2006/ole">
            <p:oleObj spid="_x0000_s658434" name="Document" r:id="rId4" imgW="8749214" imgH="4465341" progId="Word.Document.8">
              <p:embed/>
            </p:oleObj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Units and Dimensions--A Whole New World! </a:t>
            </a:r>
          </a:p>
        </p:txBody>
      </p:sp>
      <p:graphicFrame>
        <p:nvGraphicFramePr>
          <p:cNvPr id="376835" name="Object 2"/>
          <p:cNvGraphicFramePr>
            <a:graphicFrameLocks noChangeAspect="1"/>
          </p:cNvGraphicFramePr>
          <p:nvPr/>
        </p:nvGraphicFramePr>
        <p:xfrm>
          <a:off x="835025" y="4333875"/>
          <a:ext cx="7134225" cy="1457325"/>
        </p:xfrm>
        <a:graphic>
          <a:graphicData uri="http://schemas.openxmlformats.org/presentationml/2006/ole">
            <p:oleObj spid="_x0000_s658435" name="Document" r:id="rId5" imgW="8749214" imgH="192635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ph idx="1"/>
          </p:nvPr>
        </p:nvGraphicFramePr>
        <p:xfrm>
          <a:off x="5300663" y="5942012"/>
          <a:ext cx="3843337" cy="382588"/>
        </p:xfrm>
        <a:graphic>
          <a:graphicData uri="http://schemas.openxmlformats.org/presentationml/2006/ole">
            <p:oleObj spid="_x0000_s657410" name="Document" r:id="rId4" imgW="6441590" imgH="642120" progId="Word.Document.8">
              <p:embed/>
            </p:oleObj>
          </a:graphicData>
        </a:graphic>
      </p:graphicFrame>
      <p:pic>
        <p:nvPicPr>
          <p:cNvPr id="65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739754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>
            <p:ph idx="1"/>
          </p:nvPr>
        </p:nvGraphicFramePr>
        <p:xfrm>
          <a:off x="550863" y="5489575"/>
          <a:ext cx="8234362" cy="835025"/>
        </p:xfrm>
        <a:graphic>
          <a:graphicData uri="http://schemas.openxmlformats.org/presentationml/2006/ole">
            <p:oleObj spid="_x0000_s660482" name="Document" r:id="rId4" imgW="11804895" imgH="1196465" progId="Word.Document.8">
              <p:embed/>
            </p:oleObj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Units and Dimensions--A Whole New World! </a:t>
            </a:r>
          </a:p>
        </p:txBody>
      </p:sp>
      <p:graphicFrame>
        <p:nvGraphicFramePr>
          <p:cNvPr id="376835" name="Object 2"/>
          <p:cNvGraphicFramePr>
            <a:graphicFrameLocks noChangeAspect="1"/>
          </p:cNvGraphicFramePr>
          <p:nvPr/>
        </p:nvGraphicFramePr>
        <p:xfrm>
          <a:off x="7124071" y="914400"/>
          <a:ext cx="1998663" cy="2109788"/>
        </p:xfrm>
        <a:graphic>
          <a:graphicData uri="http://schemas.openxmlformats.org/presentationml/2006/ole">
            <p:oleObj spid="_x0000_s660483" name="Document" r:id="rId5" imgW="2623791" imgH="2737553" progId="Word.Document.8">
              <p:embed/>
            </p:oleObj>
          </a:graphicData>
        </a:graphic>
      </p:graphicFrame>
      <p:pic>
        <p:nvPicPr>
          <p:cNvPr id="657413" name="Picture 5"/>
          <p:cNvPicPr>
            <a:picLocks noChangeAspect="1" noChangeArrowheads="1"/>
          </p:cNvPicPr>
          <p:nvPr/>
        </p:nvPicPr>
        <p:blipFill>
          <a:blip r:embed="rId6" cstate="print"/>
          <a:srcRect l="1029" r="2217"/>
          <a:stretch>
            <a:fillRect/>
          </a:stretch>
        </p:blipFill>
        <p:spPr bwMode="auto">
          <a:xfrm>
            <a:off x="0" y="927262"/>
            <a:ext cx="7086600" cy="451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4953000" y="1066800"/>
            <a:ext cx="2133600" cy="990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0" y="3276600"/>
            <a:ext cx="9144000" cy="22098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>
            <a:stCxn id="8" idx="7"/>
          </p:cNvCxnSpPr>
          <p:nvPr/>
        </p:nvCxnSpPr>
        <p:spPr bwMode="auto">
          <a:xfrm flipV="1">
            <a:off x="6774141" y="990600"/>
            <a:ext cx="312459" cy="2212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85800" y="5029200"/>
            <a:ext cx="160059" cy="457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762000"/>
            <a:ext cx="32766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Units and Dimensions--A Whole New World! </a:t>
            </a:r>
          </a:p>
        </p:txBody>
      </p:sp>
      <p:pic>
        <p:nvPicPr>
          <p:cNvPr id="65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0"/>
            <a:ext cx="5867399" cy="614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 smtClean="0"/>
              <a:t>Graphical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532964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38600"/>
            <a:ext cx="2201807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"/>
            <a:ext cx="3952875" cy="549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Graphical Analysis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6099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1" y="129540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“old School” approach to linear fits.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Rough plot of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Estimate of uncertainties with error bars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“best” linear fit with a straight edge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Estimates of uncertainties in slope and intercept from the error bars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This is a great practice to get into as you are developing an experiment!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Is it Linear?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55626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572000"/>
            <a:ext cx="302771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Adding 2D error bars is sometimes helpful.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990600"/>
            <a:ext cx="266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 simple model is a linear model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You know it when you see it (qualitatively)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Tested with a straight edge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Error bar are a first step in gauging the “goodness of fit”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Making It Linear or Linearization 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001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5878" y="4343400"/>
            <a:ext cx="8959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 simple trick for many models is to </a:t>
            </a:r>
            <a:r>
              <a:rPr lang="en-US" dirty="0" err="1" smtClean="0"/>
              <a:t>linearize</a:t>
            </a:r>
            <a:r>
              <a:rPr lang="en-US" dirty="0" smtClean="0"/>
              <a:t> the model in the independent variable.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Refer to Baird Ch.5 and the associated homework problems.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67056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400" u="sng" dirty="0" err="1" smtClean="0"/>
              <a:t>Linearizing</a:t>
            </a:r>
            <a:r>
              <a:rPr lang="en-US" sz="2400" u="sng" dirty="0" smtClean="0"/>
              <a:t> Equations (1)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143000"/>
            <a:ext cx="2752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Determine a value for mass.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381000"/>
          </a:xfrm>
          <a:noFill/>
        </p:spPr>
        <p:txBody>
          <a:bodyPr/>
          <a:lstStyle/>
          <a:p>
            <a:pPr eaLnBrk="1" hangingPunct="1"/>
            <a:r>
              <a:rPr lang="en-US" sz="2400" u="sng" dirty="0" err="1" smtClean="0"/>
              <a:t>Linearizing</a:t>
            </a:r>
            <a:r>
              <a:rPr lang="en-US" sz="2400" u="sng" dirty="0" smtClean="0"/>
              <a:t> Equations (2)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4958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306763"/>
            <a:ext cx="49530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914400"/>
            <a:ext cx="4475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Determine a value for the </a:t>
            </a:r>
            <a:r>
              <a:rPr lang="en-US" sz="1600" dirty="0" err="1" smtClean="0">
                <a:solidFill>
                  <a:srgbClr val="C00000"/>
                </a:solidFill>
              </a:rPr>
              <a:t>Rydberg</a:t>
            </a:r>
            <a:r>
              <a:rPr lang="en-US" sz="1600" dirty="0" smtClean="0">
                <a:solidFill>
                  <a:srgbClr val="C00000"/>
                </a:solidFill>
              </a:rPr>
              <a:t> constant, R.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304800"/>
          </a:xfrm>
          <a:noFill/>
        </p:spPr>
        <p:txBody>
          <a:bodyPr/>
          <a:lstStyle/>
          <a:p>
            <a:pPr eaLnBrk="1" hangingPunct="1"/>
            <a:r>
              <a:rPr lang="en-US" sz="2400" u="sng" dirty="0" smtClean="0"/>
              <a:t>Special Graph Paper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843213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752600"/>
            <a:ext cx="284321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14600"/>
            <a:ext cx="2860675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65125" y="4456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3413125" y="55229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Semilog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6537325" y="57515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Log-Log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“Old School” graph paper is still a useful tool, especially for reality checking during the experimental design process. 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990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Semi-log paper tests for exponential models.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8382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Log-log paper tests for power law models.</a:t>
            </a:r>
          </a:p>
          <a:p>
            <a:endParaRPr lang="en-US" sz="1400" b="1" dirty="0" smtClean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Both Semi-log and log -log paper are handy for displaying details of data spread over many orders of magnitude.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304800"/>
          </a:xfrm>
          <a:noFill/>
        </p:spPr>
        <p:txBody>
          <a:bodyPr/>
          <a:lstStyle/>
          <a:p>
            <a:pPr eaLnBrk="1" hangingPunct="1"/>
            <a:r>
              <a:rPr lang="en-US" sz="2400" u="sng" dirty="0" smtClean="0"/>
              <a:t>Special Graph Paper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609600"/>
            <a:ext cx="3903662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371600" y="57912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6537325" y="575151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Polar</a:t>
            </a:r>
          </a:p>
        </p:txBody>
      </p:sp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200" y="762000"/>
            <a:ext cx="39084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57200"/>
            <a:ext cx="3200400" cy="609600"/>
          </a:xfrm>
          <a:noFill/>
          <a:ln/>
        </p:spPr>
        <p:txBody>
          <a:bodyPr/>
          <a:lstStyle/>
          <a:p>
            <a:r>
              <a:rPr lang="en-US" b="1" u="sng" dirty="0" err="1" smtClean="0"/>
              <a:t>Linearizing</a:t>
            </a:r>
            <a:r>
              <a:rPr lang="en-US" b="1" u="sng" dirty="0" smtClean="0"/>
              <a:t> Equations and “Magic Graph Paper” </a:t>
            </a:r>
            <a:endParaRPr lang="en-US" b="1" u="sng" dirty="0"/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/>
          <a:srcRect l="5035" r="5594"/>
          <a:stretch>
            <a:fillRect/>
          </a:stretch>
        </p:blipFill>
        <p:spPr bwMode="auto">
          <a:xfrm>
            <a:off x="457200" y="304800"/>
            <a:ext cx="5410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Some Common Models</a:t>
            </a:r>
          </a:p>
        </p:txBody>
      </p:sp>
      <p:graphicFrame>
        <p:nvGraphicFramePr>
          <p:cNvPr id="757762" name="Object 2"/>
          <p:cNvGraphicFramePr>
            <a:graphicFrameLocks noChangeAspect="1"/>
          </p:cNvGraphicFramePr>
          <p:nvPr/>
        </p:nvGraphicFramePr>
        <p:xfrm>
          <a:off x="500860" y="762000"/>
          <a:ext cx="8643140" cy="2195512"/>
        </p:xfrm>
        <a:graphic>
          <a:graphicData uri="http://schemas.openxmlformats.org/presentationml/2006/ole">
            <p:oleObj spid="_x0000_s757762" name="Document" r:id="rId4" imgW="7110443" imgH="1816609" progId="Word.Document.12">
              <p:embed/>
            </p:oleObj>
          </a:graphicData>
        </a:graphic>
      </p:graphicFrame>
      <p:graphicFrame>
        <p:nvGraphicFramePr>
          <p:cNvPr id="757763" name="Object 3"/>
          <p:cNvGraphicFramePr>
            <a:graphicFrameLocks noChangeAspect="1"/>
          </p:cNvGraphicFramePr>
          <p:nvPr/>
        </p:nvGraphicFramePr>
        <p:xfrm>
          <a:off x="494042" y="2796431"/>
          <a:ext cx="8607426" cy="3405899"/>
        </p:xfrm>
        <a:graphic>
          <a:graphicData uri="http://schemas.openxmlformats.org/presentationml/2006/ole">
            <p:oleObj spid="_x0000_s757763" name="Document" r:id="rId5" imgW="7076988" imgH="281558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7724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Comparing Measurements to Models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Errors as a Quantitative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001000" cy="41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457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Useful Handout on Web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r>
              <a:rPr lang="en-US" sz="4400" i="1"/>
              <a:t>Intermediate Lab </a:t>
            </a:r>
            <a:r>
              <a:rPr lang="en-US" sz="2400"/>
              <a:t/>
            </a:r>
            <a:br>
              <a:rPr lang="en-US" sz="2400"/>
            </a:br>
            <a:r>
              <a:rPr lang="en-US" sz="240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Defining Errors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"/>
            <a:ext cx="6400800" cy="609600"/>
          </a:xfrm>
          <a:noFill/>
          <a:ln/>
        </p:spPr>
        <p:txBody>
          <a:bodyPr/>
          <a:lstStyle/>
          <a:p>
            <a:r>
              <a:rPr lang="en-US" b="1" u="sng" dirty="0"/>
              <a:t>What Is Error?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baseline="0" dirty="0" smtClean="0">
                <a:latin typeface="Times New Roman"/>
              </a:rPr>
              <a:t>  The term “error” does not mean mistake in science.  </a:t>
            </a:r>
          </a:p>
          <a:p>
            <a:pPr>
              <a:buFont typeface="Arial" pitchFamily="34" charset="0"/>
              <a:buChar char="•"/>
            </a:pPr>
            <a:r>
              <a:rPr lang="en-US" sz="2000" b="1" baseline="0" dirty="0" smtClean="0">
                <a:latin typeface="Times New Roman"/>
              </a:rPr>
              <a:t>  Rather, it means the inevitable uncertainty related to an observation or measurement of any physical quantity.</a:t>
            </a:r>
          </a:p>
          <a:p>
            <a:pPr>
              <a:buFont typeface="Arial" pitchFamily="34" charset="0"/>
              <a:buChar char="•"/>
            </a:pPr>
            <a:r>
              <a:rPr lang="en-US" sz="2000" b="1" baseline="0" dirty="0" smtClean="0">
                <a:latin typeface="Times New Roman"/>
              </a:rPr>
              <a:t>   It is a best guess at the range of values of subsequent measurements.</a:t>
            </a:r>
          </a:p>
          <a:p>
            <a:endParaRPr lang="en-US" sz="2000" b="1" dirty="0">
              <a:latin typeface="Times New Roman"/>
            </a:endParaRPr>
          </a:p>
          <a:p>
            <a:r>
              <a:rPr lang="en-US" sz="2000" b="1" baseline="0" dirty="0" smtClean="0">
                <a:latin typeface="Times New Roman"/>
              </a:rPr>
              <a:t>Example:  x = 1.0 </a:t>
            </a:r>
            <a:r>
              <a:rPr lang="en-US" sz="2000" b="1" baseline="0" dirty="0" smtClean="0">
                <a:latin typeface="Times New Roman"/>
                <a:sym typeface="Symbol"/>
              </a:rPr>
              <a:t> 0.1 m</a:t>
            </a:r>
          </a:p>
          <a:p>
            <a:endParaRPr lang="en-US" sz="2000" b="1" dirty="0">
              <a:latin typeface="Times New Roman"/>
              <a:sym typeface="Symbol"/>
            </a:endParaRPr>
          </a:p>
          <a:p>
            <a:r>
              <a:rPr lang="en-US" sz="2000" b="1" baseline="0" dirty="0" smtClean="0">
                <a:latin typeface="Times New Roman"/>
              </a:rPr>
              <a:t>This is shorthand for  “the best estimate of x is 1.0 m. Subsequent measurements of x will ‘</a:t>
            </a:r>
            <a:r>
              <a:rPr lang="en-US" sz="2000" b="1" baseline="0" dirty="0" smtClean="0">
                <a:solidFill>
                  <a:srgbClr val="FF0000"/>
                </a:solidFill>
                <a:latin typeface="Times New Roman"/>
              </a:rPr>
              <a:t>almost certainly’ lie between 0.9 m and 1.1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28600"/>
            <a:ext cx="6400800" cy="609600"/>
          </a:xfrm>
          <a:noFill/>
          <a:ln/>
        </p:spPr>
        <p:txBody>
          <a:bodyPr/>
          <a:lstStyle/>
          <a:p>
            <a:r>
              <a:rPr lang="en-US" b="1" u="sng" dirty="0"/>
              <a:t>Why Are Errors Important?</a:t>
            </a:r>
          </a:p>
        </p:txBody>
      </p:sp>
      <p:pic>
        <p:nvPicPr>
          <p:cNvPr id="224264" name="Picture 8" descr="http://www.math.nyu.edu/~crorres/Archimedes/Crown/statuet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2514600" cy="2514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124200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http://www.math.nyu.edu/~crorres/Archimedes/Crown/CrownIntro.html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286000"/>
            <a:ext cx="2597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200"/>
            <a:ext cx="480906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228600"/>
            <a:ext cx="44196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 Timely  </a:t>
            </a:r>
            <a:r>
              <a:rPr lang="en-US" b="1" u="sng" dirty="0"/>
              <a:t>Example of Errors in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3200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What time is it </a:t>
            </a:r>
            <a:r>
              <a:rPr lang="en-US" sz="2800" b="1" dirty="0" smtClean="0">
                <a:solidFill>
                  <a:srgbClr val="FF7C80"/>
                </a:solidFill>
              </a:rPr>
              <a:t>now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384175" y="147638"/>
          <a:ext cx="4054475" cy="5810250"/>
        </p:xfrm>
        <a:graphic>
          <a:graphicData uri="http://schemas.openxmlformats.org/presentationml/2006/ole">
            <p:oleObj spid="_x0000_s248837" name="Document" r:id="rId4" imgW="5974009" imgH="852159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91440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 Timely  </a:t>
            </a:r>
            <a:r>
              <a:rPr lang="en-US" b="1" u="sng" dirty="0"/>
              <a:t>Example of Errors in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Analysis with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Mathcad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sheet?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 smtClean="0"/>
              <a:t>Enter the data.</a:t>
            </a:r>
            <a:endParaRPr lang="en-US" sz="1400" dirty="0"/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928" y="990600"/>
            <a:ext cx="661152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91440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 Timely  </a:t>
            </a:r>
            <a:r>
              <a:rPr lang="en-US" b="1" u="sng" dirty="0"/>
              <a:t>Example of Errors in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Analysis with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Mathcad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sheet?</a:t>
            </a: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022534" cy="38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228600"/>
            <a:ext cx="33528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 Timely  </a:t>
            </a:r>
            <a:r>
              <a:rPr lang="en-US" b="1" u="sng" dirty="0"/>
              <a:t>Example of Errors in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590800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Analysis with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Mathcad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sheet?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 smtClean="0"/>
              <a:t>What is the uncertainty?.</a:t>
            </a:r>
            <a:endParaRPr lang="en-US" sz="1400" dirty="0"/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5486400" cy="586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91440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 Timely  </a:t>
            </a:r>
            <a:r>
              <a:rPr lang="en-US" b="1" u="sng" dirty="0"/>
              <a:t>Example of Errors in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190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What time is it </a:t>
            </a:r>
            <a:r>
              <a:rPr lang="en-US" sz="2800" b="1" dirty="0" smtClean="0">
                <a:solidFill>
                  <a:srgbClr val="FF7C80"/>
                </a:solidFill>
              </a:rPr>
              <a:t>now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dirty="0"/>
              <a:t>And the </a:t>
            </a:r>
            <a:r>
              <a:rPr lang="en-US" sz="1400" dirty="0" smtClean="0"/>
              <a:t>“best” </a:t>
            </a:r>
            <a:r>
              <a:rPr lang="en-US" sz="1400" dirty="0"/>
              <a:t>answer is: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 smtClean="0"/>
              <a:t>( </a:t>
            </a:r>
            <a:r>
              <a:rPr lang="en-US" sz="1400" dirty="0"/>
              <a:t>53 </a:t>
            </a:r>
            <a:r>
              <a:rPr lang="en-US" sz="1400" dirty="0" smtClean="0"/>
              <a:t>± </a:t>
            </a:r>
            <a:r>
              <a:rPr lang="en-US" sz="1400" dirty="0"/>
              <a:t>9 ) sec           [absolute error]</a:t>
            </a:r>
          </a:p>
          <a:p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or   </a:t>
            </a:r>
          </a:p>
          <a:p>
            <a:endParaRPr lang="en-US" sz="1400" dirty="0"/>
          </a:p>
          <a:p>
            <a:r>
              <a:rPr lang="en-US" sz="1400" dirty="0" smtClean="0"/>
              <a:t>( </a:t>
            </a:r>
            <a:r>
              <a:rPr lang="en-US" sz="1400" dirty="0"/>
              <a:t>53 sec </a:t>
            </a:r>
            <a:r>
              <a:rPr lang="en-US" sz="1400" dirty="0" smtClean="0"/>
              <a:t>± </a:t>
            </a:r>
            <a:r>
              <a:rPr lang="en-US" sz="1400" dirty="0"/>
              <a:t>20% )      [relative (fractional) error]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This is the best value and estimated uncertainty for a set of N measurements of the time.</a:t>
            </a:r>
          </a:p>
          <a:p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49859" name="Object 3"/>
          <p:cNvGraphicFramePr>
            <a:graphicFrameLocks noChangeAspect="1"/>
          </p:cNvGraphicFramePr>
          <p:nvPr/>
        </p:nvGraphicFramePr>
        <p:xfrm>
          <a:off x="3175000" y="152400"/>
          <a:ext cx="5969000" cy="5822950"/>
        </p:xfrm>
        <a:graphic>
          <a:graphicData uri="http://schemas.openxmlformats.org/presentationml/2006/ole">
            <p:oleObj spid="_x0000_s279554" name="Document" r:id="rId4" imgW="5958146" imgH="612343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"/>
            <a:ext cx="91440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Summary of Stating Errors in Measurements</a:t>
            </a:r>
            <a:endParaRPr lang="en-US" b="1" u="sng" dirty="0"/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533400" y="685800"/>
          <a:ext cx="6875463" cy="5418138"/>
        </p:xfrm>
        <a:graphic>
          <a:graphicData uri="http://schemas.openxmlformats.org/presentationml/2006/ole">
            <p:oleObj spid="_x0000_s249860" name="Document" r:id="rId4" imgW="6610309" imgH="5200991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0" y="5031938"/>
            <a:ext cx="2143536" cy="129266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Correct</a:t>
            </a:r>
          </a:p>
          <a:p>
            <a:r>
              <a:rPr lang="en-US" dirty="0" smtClean="0"/>
              <a:t>1.23±0.02 m (±2%)</a:t>
            </a:r>
          </a:p>
          <a:p>
            <a:endParaRPr lang="en-US" sz="600" dirty="0" smtClean="0"/>
          </a:p>
          <a:p>
            <a:r>
              <a:rPr lang="en-US" u="sng" dirty="0" smtClean="0"/>
              <a:t>Incorrect</a:t>
            </a:r>
          </a:p>
          <a:p>
            <a:r>
              <a:rPr lang="en-US" dirty="0" smtClean="0"/>
              <a:t>1.23</a:t>
            </a:r>
            <a:r>
              <a:rPr lang="en-US" strike="sngStrike" dirty="0" smtClean="0">
                <a:solidFill>
                  <a:srgbClr val="FF0000"/>
                </a:solidFill>
              </a:rPr>
              <a:t>4567</a:t>
            </a:r>
            <a:r>
              <a:rPr lang="en-US" dirty="0" smtClean="0"/>
              <a:t>±0.02</a:t>
            </a:r>
            <a:r>
              <a:rPr lang="en-US" strike="dblStrike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Accuracy and Systematic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99"/>
                </a:solidFill>
              </a:rPr>
              <a:t>What is Science?</a:t>
            </a:r>
            <a:endParaRPr lang="en-US" sz="4000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6106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71700" lvl="4" indent="-342900"/>
            <a:r>
              <a:rPr lang="en-US" sz="2800" b="1">
                <a:solidFill>
                  <a:srgbClr val="FF0000"/>
                </a:solidFill>
              </a:rPr>
              <a:t>The scientific method goes further in:</a:t>
            </a:r>
          </a:p>
          <a:p>
            <a:pPr marL="2171700" lvl="4" indent="-342900"/>
            <a:endParaRPr lang="en-US" sz="2000" b="1">
              <a:solidFill>
                <a:schemeClr val="accent2"/>
              </a:solidFill>
            </a:endParaRPr>
          </a:p>
          <a:p>
            <a:pPr marL="2171700" lvl="4" indent="-342900"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 Developing a description (model) of the system behavior based on observation</a:t>
            </a:r>
          </a:p>
          <a:p>
            <a:pPr marL="2171700" lvl="4" indent="-342900">
              <a:buFontTx/>
              <a:buChar char="•"/>
            </a:pPr>
            <a:endParaRPr lang="en-US" sz="2000" b="1">
              <a:solidFill>
                <a:schemeClr val="accent2"/>
              </a:solidFill>
            </a:endParaRPr>
          </a:p>
          <a:p>
            <a:pPr marL="2171700" lvl="4" indent="-342900"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 Generalizing this description (model) to other behavior and other systems</a:t>
            </a:r>
          </a:p>
          <a:p>
            <a:pPr marL="2171700" lvl="4" indent="-342900">
              <a:buFontTx/>
              <a:buChar char="•"/>
            </a:pPr>
            <a:endParaRPr lang="en-US" sz="2000" b="1">
              <a:solidFill>
                <a:schemeClr val="accent2"/>
              </a:solidFill>
            </a:endParaRPr>
          </a:p>
          <a:p>
            <a:pPr marL="2171700" lvl="4" indent="-342900"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 That is to say, the scientific method is experimentation and modeling intertwined</a:t>
            </a:r>
          </a:p>
          <a:p>
            <a:pPr marL="2171700" lvl="4" indent="-342900"/>
            <a:r>
              <a:rPr lang="en-US" sz="2000" b="1">
                <a:solidFill>
                  <a:schemeClr val="accent2"/>
                </a:solidFill>
              </a:rPr>
              <a:t> </a:t>
            </a:r>
          </a:p>
          <a:p>
            <a:pPr marL="2171700" lvl="4" indent="-342900">
              <a:buFontTx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It is the scientific method that distinguishes science from other forms of endeavor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"/>
            <a:ext cx="6400800" cy="609600"/>
          </a:xfrm>
          <a:noFill/>
        </p:spPr>
        <p:txBody>
          <a:bodyPr/>
          <a:lstStyle/>
          <a:p>
            <a:pPr eaLnBrk="1" hangingPunct="1"/>
            <a:r>
              <a:rPr lang="en-US" b="1" u="sng" smtClean="0"/>
              <a:t>Random and Systematic Errors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33400" y="1524000"/>
            <a:ext cx="822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Precision </a:t>
            </a:r>
            <a:r>
              <a:rPr lang="en-US" sz="2000" b="1" dirty="0">
                <a:latin typeface="Times New Roman" pitchFamily="18" charset="0"/>
              </a:rPr>
              <a:t>is defined as a measure of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reproducibility</a:t>
            </a:r>
            <a:r>
              <a:rPr lang="en-US" sz="2000" b="1" dirty="0">
                <a:latin typeface="Times New Roman" pitchFamily="18" charset="0"/>
              </a:rPr>
              <a:t> of a measurement</a:t>
            </a:r>
          </a:p>
          <a:p>
            <a:pPr>
              <a:buClr>
                <a:srgbClr val="FF0000"/>
              </a:buClr>
            </a:pPr>
            <a:endParaRPr lang="en-US" sz="2000" b="1" dirty="0">
              <a:latin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000" b="1" dirty="0">
                <a:latin typeface="Times New Roman" pitchFamily="18" charset="0"/>
              </a:rPr>
              <a:t>Such errors are called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random (statistical) errors</a:t>
            </a:r>
            <a:r>
              <a:rPr lang="en-US" sz="2000" b="1" dirty="0">
                <a:latin typeface="Times New Roman" pitchFamily="18" charset="0"/>
              </a:rPr>
              <a:t>.  </a:t>
            </a:r>
            <a:endParaRPr lang="en-US" sz="2000" b="1" dirty="0" smtClean="0">
              <a:latin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000" b="1" dirty="0" smtClean="0">
                <a:latin typeface="Times New Roman" pitchFamily="18" charset="0"/>
              </a:rPr>
              <a:t>If </a:t>
            </a:r>
            <a:r>
              <a:rPr lang="en-US" sz="2000" b="1" dirty="0">
                <a:latin typeface="Times New Roman" pitchFamily="18" charset="0"/>
              </a:rPr>
              <a:t>an experiment has small random error, it is said to have high precision.</a:t>
            </a:r>
          </a:p>
          <a:p>
            <a:pPr>
              <a:buClr>
                <a:srgbClr val="FF0000"/>
              </a:buClr>
            </a:pPr>
            <a:endParaRPr lang="en-US" sz="2000" b="1" dirty="0">
              <a:latin typeface="Times New Roman" pitchFamily="18" charset="0"/>
            </a:endParaRPr>
          </a:p>
          <a:p>
            <a:pPr>
              <a:buClr>
                <a:srgbClr val="FF0000"/>
              </a:buClr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Clr>
                <a:srgbClr val="FF0000"/>
              </a:buClr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Accuracy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</a:rPr>
              <a:t>is a measure of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validity</a:t>
            </a:r>
            <a:r>
              <a:rPr lang="en-US" sz="2000" b="1" dirty="0">
                <a:latin typeface="Times New Roman" pitchFamily="18" charset="0"/>
              </a:rPr>
              <a:t> of a measurement.</a:t>
            </a:r>
          </a:p>
          <a:p>
            <a:pPr>
              <a:buClr>
                <a:srgbClr val="FF0000"/>
              </a:buClr>
            </a:pPr>
            <a:endParaRPr lang="en-US" sz="2000" b="1" dirty="0" smtClean="0">
              <a:latin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000" b="1" dirty="0" smtClean="0">
                <a:latin typeface="Times New Roman" pitchFamily="18" charset="0"/>
              </a:rPr>
              <a:t>If </a:t>
            </a:r>
            <a:r>
              <a:rPr lang="en-US" sz="2000" b="1" dirty="0">
                <a:latin typeface="Times New Roman" pitchFamily="18" charset="0"/>
              </a:rPr>
              <a:t>an experiment has small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systematic error</a:t>
            </a:r>
            <a:r>
              <a:rPr lang="en-US" sz="2000" b="1" dirty="0">
                <a:latin typeface="Times New Roman" pitchFamily="18" charset="0"/>
              </a:rPr>
              <a:t>, it is said to have high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Accuracy and Systematic Error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1066800"/>
            <a:ext cx="4419600" cy="505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1219200"/>
            <a:ext cx="4038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Consider 4 “dart experiments”</a:t>
            </a:r>
          </a:p>
          <a:p>
            <a:endParaRPr lang="en-US" dirty="0" smtClean="0"/>
          </a:p>
          <a:p>
            <a:r>
              <a:rPr lang="en-US" dirty="0" smtClean="0"/>
              <a:t>Which experiments are precise (have good reproducibility or low random error)?</a:t>
            </a:r>
          </a:p>
          <a:p>
            <a:endParaRPr lang="en-US" dirty="0" smtClean="0"/>
          </a:p>
          <a:p>
            <a:r>
              <a:rPr lang="en-US" dirty="0" smtClean="0"/>
              <a:t>Which experiments are accurate (are close to “true” result or have low systematic error)?</a:t>
            </a:r>
          </a:p>
          <a:p>
            <a:endParaRPr lang="en-US" dirty="0"/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934" y="1066799"/>
            <a:ext cx="3962400" cy="507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28600"/>
            <a:ext cx="64008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Precision and Accuracy</a:t>
            </a:r>
            <a:endParaRPr lang="en-US" b="1" u="sng" dirty="0"/>
          </a:p>
        </p:txBody>
      </p:sp>
      <p:pic>
        <p:nvPicPr>
          <p:cNvPr id="451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28600" y="1143000"/>
            <a:ext cx="4091644" cy="474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95400"/>
            <a:ext cx="3810000" cy="459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ph idx="1"/>
          </p:nvPr>
        </p:nvGraphicFramePr>
        <p:xfrm>
          <a:off x="304800" y="954088"/>
          <a:ext cx="7375525" cy="6359525"/>
        </p:xfrm>
        <a:graphic>
          <a:graphicData uri="http://schemas.openxmlformats.org/presentationml/2006/ole">
            <p:oleObj spid="_x0000_s293890" name="Document" r:id="rId4" imgW="8570040" imgH="7387436" progId="Word.Document.8">
              <p:embed/>
            </p:oleObj>
          </a:graphicData>
        </a:graphic>
      </p:graphicFrame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Accuracy and Systematic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91440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 Timely  </a:t>
            </a:r>
            <a:r>
              <a:rPr lang="en-US" b="1" u="sng" dirty="0"/>
              <a:t>Example of Errors in Measurements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6019800" y="1143000"/>
          <a:ext cx="1581897" cy="768350"/>
        </p:xfrm>
        <a:graphic>
          <a:graphicData uri="http://schemas.openxmlformats.org/presentationml/2006/ole">
            <p:oleObj spid="_x0000_s226308" name="Package" r:id="rId4" imgW="1000080" imgH="48564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295400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What time is it?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 on to the National Institute of Standards and Technology (NIST) web site.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GOOD:  </a:t>
            </a:r>
            <a:r>
              <a:rPr lang="en-US" b="1" dirty="0" smtClean="0"/>
              <a:t>A low resolution time stamp to 0.3 s </a:t>
            </a:r>
            <a:r>
              <a:rPr lang="en-US" b="1" dirty="0" smtClean="0">
                <a:hlinkClick r:id="rId5"/>
              </a:rPr>
              <a:t>http://nist.time.gov/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BETTER:  </a:t>
            </a:r>
            <a:r>
              <a:rPr lang="en-US" b="1" dirty="0" smtClean="0"/>
              <a:t>“The NIST servers listen for a NTP request on port 123, and respond by sending a </a:t>
            </a:r>
            <a:r>
              <a:rPr lang="en-US" b="1" dirty="0" err="1" smtClean="0"/>
              <a:t>udp</a:t>
            </a:r>
            <a:r>
              <a:rPr lang="en-US" b="1" dirty="0" smtClean="0"/>
              <a:t>/</a:t>
            </a:r>
            <a:r>
              <a:rPr lang="en-US" b="1" dirty="0" err="1" smtClean="0"/>
              <a:t>ip</a:t>
            </a:r>
            <a:r>
              <a:rPr lang="en-US" b="1" dirty="0" smtClean="0"/>
              <a:t> data packet in the NTP format.  The data packet includes a 64-bit (1 part in 2 10</a:t>
            </a:r>
            <a:r>
              <a:rPr lang="en-US" b="1" baseline="30000" dirty="0" smtClean="0"/>
              <a:t>19</a:t>
            </a:r>
            <a:r>
              <a:rPr lang="en-US" b="1" dirty="0" smtClean="0"/>
              <a:t>) timestamp containing the time in UTC seconds since Jan. 1, 1900 with a resolution of 200 ps.  </a:t>
            </a:r>
            <a:r>
              <a:rPr lang="en-US" b="1" dirty="0" smtClean="0">
                <a:hlinkClick r:id="rId6"/>
              </a:rPr>
              <a:t>http://www.boulder.nist.gov/timefreq/service/its.htm</a:t>
            </a:r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BEST:  </a:t>
            </a:r>
            <a:r>
              <a:rPr lang="en-US" b="1" dirty="0" smtClean="0"/>
              <a:t>If that isn’t good enough, try these details on current research, with proposed precision of ±1x10</a:t>
            </a:r>
            <a:r>
              <a:rPr lang="en-US" b="1" baseline="30000" dirty="0" smtClean="0"/>
              <a:t>-18</a:t>
            </a:r>
            <a:r>
              <a:rPr lang="en-US" b="1" dirty="0" smtClean="0"/>
              <a:t> s (±1 as!!!) (also see Sc. American, 2002 special issue on time keeping).  </a:t>
            </a:r>
            <a:r>
              <a:rPr lang="en-US" b="1" dirty="0" smtClean="0">
                <a:hlinkClick r:id="rId7"/>
              </a:rPr>
              <a:t>http://www.boulder.nist.gov/timefreq/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91440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A Timely  </a:t>
            </a:r>
            <a:r>
              <a:rPr lang="en-US" b="1" u="sng" dirty="0"/>
              <a:t>Example of Errors in Measurements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What time is it?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502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EVEN BETTER:  </a:t>
            </a:r>
            <a:r>
              <a:rPr lang="en-US" b="1" dirty="0" smtClean="0">
                <a:solidFill>
                  <a:schemeClr val="accent2"/>
                </a:solidFill>
              </a:rPr>
              <a:t>NIST's Second "Quantum Logic Clock" is World's Most Precise Clock</a:t>
            </a:r>
          </a:p>
          <a:p>
            <a:endParaRPr lang="en-US" b="1" dirty="0" smtClean="0"/>
          </a:p>
          <a:p>
            <a:r>
              <a:rPr lang="en-US" b="1" dirty="0" smtClean="0"/>
              <a:t>NIST scientists have built a second "quantum logic clock," using quantum information processing techniques on a single ion of aluminum to make a clock that would not gain or lose more than one second in about 3.7 billion years.  </a:t>
            </a:r>
          </a:p>
          <a:p>
            <a:r>
              <a:rPr lang="en-US" b="1" dirty="0" smtClean="0"/>
              <a:t>For more information, please see </a:t>
            </a:r>
            <a:r>
              <a:rPr lang="en-US" b="1" dirty="0" smtClean="0">
                <a:hlinkClick r:id="rId3"/>
              </a:rPr>
              <a:t>http://www.nist.gov/pml/div688/logicclock_020410.cfm</a:t>
            </a:r>
            <a:r>
              <a:rPr lang="en-US" b="1" dirty="0" smtClean="0"/>
              <a:t> .</a:t>
            </a:r>
          </a:p>
          <a:p>
            <a:endParaRPr lang="en-US" dirty="0"/>
          </a:p>
        </p:txBody>
      </p:sp>
      <p:pic>
        <p:nvPicPr>
          <p:cNvPr id="264196" name="Picture 4" descr="photo of NIST physicist Till Rosenb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90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r>
              <a:rPr lang="en-US" sz="4400" i="1"/>
              <a:t>Intermediate Lab </a:t>
            </a:r>
            <a:r>
              <a:rPr lang="en-US" sz="2400"/>
              <a:t/>
            </a:r>
            <a:br>
              <a:rPr lang="en-US" sz="2400"/>
            </a:br>
            <a:r>
              <a:rPr lang="en-US" sz="240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Precision and Random (Statistical)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91440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Precision of Measurements</a:t>
            </a:r>
            <a:endParaRPr lang="en-US" b="1" u="sng" dirty="0"/>
          </a:p>
        </p:txBody>
      </p:sp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457200" y="1371600"/>
          <a:ext cx="7875588" cy="3760788"/>
        </p:xfrm>
        <a:graphic>
          <a:graphicData uri="http://schemas.openxmlformats.org/presentationml/2006/ole">
            <p:oleObj spid="_x0000_s284674" name="Document" r:id="rId4" imgW="8226114" imgH="392751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4" cstate="print"/>
          <a:srcRect l="3765" t="4386"/>
          <a:stretch>
            <a:fillRect/>
          </a:stretch>
        </p:blipFill>
        <p:spPr bwMode="auto">
          <a:xfrm>
            <a:off x="4495800" y="4328146"/>
            <a:ext cx="4648200" cy="184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Precision and Random (Statistical) Error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257800"/>
            <a:ext cx="178117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14800"/>
            <a:ext cx="22336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667000" y="4495800"/>
            <a:ext cx="1143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819400" y="4572000"/>
            <a:ext cx="892175" cy="3762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123.45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886200" y="4495800"/>
            <a:ext cx="920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1</a:t>
            </a:r>
          </a:p>
          <a:p>
            <a:r>
              <a:rPr lang="en-US" b="1" dirty="0">
                <a:solidFill>
                  <a:srgbClr val="FF33CC"/>
                </a:solidFill>
              </a:rPr>
              <a:t>  2</a:t>
            </a:r>
          </a:p>
          <a:p>
            <a:r>
              <a:rPr lang="en-US" b="1" dirty="0">
                <a:solidFill>
                  <a:srgbClr val="FF33CC"/>
                </a:solidFill>
              </a:rPr>
              <a:t>     3</a:t>
            </a:r>
          </a:p>
          <a:p>
            <a:r>
              <a:rPr lang="en-US" b="1" dirty="0">
                <a:solidFill>
                  <a:srgbClr val="FF33CC"/>
                </a:solidFill>
              </a:rPr>
              <a:t>        …</a:t>
            </a:r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838200" y="1143000"/>
          <a:ext cx="7772400" cy="3713163"/>
        </p:xfrm>
        <a:graphic>
          <a:graphicData uri="http://schemas.openxmlformats.org/presentationml/2006/ole">
            <p:oleObj spid="_x0000_s286722" name="Document" r:id="rId7" imgW="8107867" imgH="38720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Reading a </a:t>
            </a:r>
            <a:r>
              <a:rPr lang="en-US" u="sng" dirty="0" err="1" smtClean="0"/>
              <a:t>Vernier</a:t>
            </a:r>
            <a:r>
              <a:rPr lang="en-US" u="sng" dirty="0" smtClean="0"/>
              <a:t> Scale</a:t>
            </a:r>
          </a:p>
        </p:txBody>
      </p:sp>
      <p:pic>
        <p:nvPicPr>
          <p:cNvPr id="26627" name="Picture 4" descr="Vernier Caliper measuring the length of an Obj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5715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The Vernier read 756.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057400"/>
            <a:ext cx="19431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12"/>
          <p:cNvSpPr txBox="1">
            <a:spLocks noChangeArrowheads="1"/>
          </p:cNvSpPr>
          <p:nvPr/>
        </p:nvSpPr>
        <p:spPr bwMode="auto">
          <a:xfrm>
            <a:off x="401638" y="1143000"/>
            <a:ext cx="834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 </a:t>
            </a:r>
            <a:r>
              <a:rPr lang="en-US" i="1">
                <a:solidFill>
                  <a:srgbClr val="FF0000"/>
                </a:solidFill>
              </a:rPr>
              <a:t>vernier scale </a:t>
            </a:r>
            <a:r>
              <a:rPr lang="en-US"/>
              <a:t>provides a way to gain added precision from an instrument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355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99"/>
                </a:solidFill>
              </a:rPr>
              <a:t>Scientific Method:</a:t>
            </a:r>
            <a:endParaRPr lang="en-US" smtClean="0">
              <a:solidFill>
                <a:srgbClr val="00990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922338"/>
            <a:ext cx="8061325" cy="51704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Leads to </a:t>
            </a:r>
            <a:r>
              <a:rPr lang="en-US" sz="2800" b="1" i="1" dirty="0" smtClean="0">
                <a:solidFill>
                  <a:srgbClr val="FF6600"/>
                </a:solidFill>
              </a:rPr>
              <a:t>new discoveries</a:t>
            </a:r>
            <a:r>
              <a:rPr lang="en-US" sz="2800" dirty="0" smtClean="0"/>
              <a:t> → how scientific 						 progress is made!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FF0000"/>
                </a:solidFill>
              </a:rPr>
              <a:t>Careful measurements,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				</a:t>
            </a:r>
            <a:r>
              <a:rPr lang="en-US" sz="2800" dirty="0" smtClean="0">
                <a:solidFill>
                  <a:srgbClr val="FF0000"/>
                </a:solidFill>
              </a:rPr>
              <a:t>Experiments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009900"/>
                </a:solidFill>
              </a:rPr>
              <a:t>Models, Empirical </a:t>
            </a:r>
          </a:p>
          <a:p>
            <a:pPr eaLnBrk="1" hangingPunct="1"/>
            <a:r>
              <a:rPr lang="en-US" sz="2800" dirty="0" smtClean="0">
                <a:solidFill>
                  <a:srgbClr val="009900"/>
                </a:solidFill>
              </a:rPr>
              <a:t>Laws,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9900"/>
                </a:solidFill>
              </a:rPr>
              <a:t>Generalization</a:t>
            </a:r>
            <a:r>
              <a:rPr lang="en-US" sz="2800" dirty="0" smtClean="0"/>
              <a:t>				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endParaRPr lang="en-US" sz="2800" dirty="0" smtClean="0"/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 flipH="1">
            <a:off x="1524000" y="3048000"/>
            <a:ext cx="1371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 flipH="1" flipV="1">
            <a:off x="5791200" y="2971800"/>
            <a:ext cx="160020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3657600" y="4648200"/>
            <a:ext cx="22860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105400" y="42672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25000"/>
              </a:lnSpc>
              <a:spcBef>
                <a:spcPct val="20000"/>
              </a:spcBef>
            </a:pPr>
            <a:r>
              <a:rPr lang="en-US" sz="3200">
                <a:solidFill>
                  <a:srgbClr val="0A52A2"/>
                </a:solidFill>
              </a:rPr>
              <a:t>		</a:t>
            </a:r>
            <a:r>
              <a:rPr lang="en-US" sz="2800">
                <a:solidFill>
                  <a:srgbClr val="000099"/>
                </a:solidFill>
              </a:rPr>
              <a:t>Hypothesis,</a:t>
            </a:r>
            <a:r>
              <a:rPr lang="en-US" sz="2800">
                <a:solidFill>
                  <a:srgbClr val="0A52A2"/>
                </a:solidFill>
              </a:rPr>
              <a:t>	</a:t>
            </a:r>
            <a:r>
              <a:rPr lang="en-US" sz="2800">
                <a:solidFill>
                  <a:srgbClr val="000099"/>
                </a:solidFill>
              </a:rPr>
              <a:t>Theory</a:t>
            </a:r>
            <a:endParaRPr lang="en-US" sz="2800">
              <a:solidFill>
                <a:srgbClr val="0A52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3" grpId="0" animBg="1"/>
      <p:bldP spid="1454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/>
              <a:t>The Ruler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841375" y="1100138"/>
          <a:ext cx="7367588" cy="6362700"/>
        </p:xfrm>
        <a:graphic>
          <a:graphicData uri="http://schemas.openxmlformats.org/presentationml/2006/ole">
            <p:oleObj spid="_x0000_s290818" name="Document" r:id="rId4" imgW="8560307" imgH="7392967" progId="Word.Document.8">
              <p:embed/>
            </p:oleObj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The Ruler Exercise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0"/>
            <a:ext cx="6400800" cy="762000"/>
          </a:xfrm>
          <a:noFill/>
          <a:ln/>
        </p:spPr>
        <p:txBody>
          <a:bodyPr/>
          <a:lstStyle/>
          <a:p>
            <a:r>
              <a:rPr lang="en-US" b="1" u="sng" dirty="0"/>
              <a:t>The Ruler Exercise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Measure the width of the conference table. 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/>
              <a:t> Record you measured value and associated error on the white board.</a:t>
            </a:r>
          </a:p>
          <a:p>
            <a:pPr>
              <a:buFont typeface="Arial" pitchFamily="34" charset="0"/>
              <a:buChar char="•"/>
            </a:pPr>
            <a:endParaRPr lang="en-US" sz="1100" b="1" u="sng" dirty="0"/>
          </a:p>
          <a:p>
            <a:r>
              <a:rPr lang="en-US" sz="2000" b="1" u="sng" dirty="0" smtClean="0">
                <a:solidFill>
                  <a:srgbClr val="C00000"/>
                </a:solidFill>
              </a:rPr>
              <a:t>Name		Ruler Type 	Measured Value              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Uncertantity</a:t>
            </a:r>
            <a:r>
              <a:rPr lang="en-US" sz="2000" b="1" u="sng" dirty="0" smtClean="0">
                <a:solidFill>
                  <a:srgbClr val="C00000"/>
                </a:solidFill>
              </a:rPr>
              <a:t>.  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228600"/>
            <a:ext cx="2895600" cy="762000"/>
          </a:xfrm>
          <a:noFill/>
          <a:ln/>
        </p:spPr>
        <p:txBody>
          <a:bodyPr/>
          <a:lstStyle/>
          <a:p>
            <a:r>
              <a:rPr lang="en-US" b="1" u="sng" dirty="0"/>
              <a:t>The Ruler Exercise</a:t>
            </a:r>
          </a:p>
        </p:txBody>
      </p:sp>
      <p:pic>
        <p:nvPicPr>
          <p:cNvPr id="378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6248400" cy="599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228600"/>
            <a:ext cx="2895600" cy="762000"/>
          </a:xfrm>
          <a:noFill/>
          <a:ln/>
        </p:spPr>
        <p:txBody>
          <a:bodyPr/>
          <a:lstStyle/>
          <a:p>
            <a:r>
              <a:rPr lang="en-US" b="1" u="sng" dirty="0"/>
              <a:t>The Ruler Exercise</a:t>
            </a:r>
          </a:p>
        </p:txBody>
      </p:sp>
      <p:pic>
        <p:nvPicPr>
          <p:cNvPr id="379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"/>
            <a:ext cx="5029200" cy="611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Precision, Accuracy and Systematic Errors</a:t>
            </a:r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238" y="1066800"/>
            <a:ext cx="36877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152525"/>
            <a:ext cx="39909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219200"/>
            <a:ext cx="3810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Precision </a:t>
            </a:r>
            <a:r>
              <a:rPr lang="en-US" sz="2000" b="1" dirty="0">
                <a:latin typeface="Times New Roman" pitchFamily="18" charset="0"/>
              </a:rPr>
              <a:t>is defined as a measure of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reproducibility</a:t>
            </a:r>
            <a:r>
              <a:rPr lang="en-US" sz="2000" b="1" dirty="0">
                <a:latin typeface="Times New Roman" pitchFamily="18" charset="0"/>
              </a:rPr>
              <a:t> of a measurement</a:t>
            </a:r>
          </a:p>
          <a:p>
            <a:pPr>
              <a:buClr>
                <a:srgbClr val="FF0000"/>
              </a:buClr>
            </a:pPr>
            <a:endParaRPr lang="en-US" sz="2000" b="1" dirty="0">
              <a:latin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000" b="1" dirty="0">
                <a:latin typeface="Times New Roman" pitchFamily="18" charset="0"/>
              </a:rPr>
              <a:t>Such errors are called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random (statistical) errors</a:t>
            </a:r>
            <a:r>
              <a:rPr lang="en-US" sz="2000" b="1" dirty="0">
                <a:latin typeface="Times New Roman" pitchFamily="18" charset="0"/>
              </a:rPr>
              <a:t>.  If an experiment has small random error, it is said to have high precision.</a:t>
            </a:r>
          </a:p>
          <a:p>
            <a:pPr>
              <a:buClr>
                <a:srgbClr val="FF0000"/>
              </a:buClr>
            </a:pPr>
            <a:endParaRPr lang="en-US" sz="2000" b="1" dirty="0">
              <a:latin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Accuracy</a:t>
            </a:r>
            <a:r>
              <a:rPr lang="en-US" sz="2000" b="1" dirty="0">
                <a:latin typeface="Times New Roman" pitchFamily="18" charset="0"/>
              </a:rPr>
              <a:t> is a measure of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validity</a:t>
            </a:r>
            <a:r>
              <a:rPr lang="en-US" sz="2000" b="1" dirty="0">
                <a:latin typeface="Times New Roman" pitchFamily="18" charset="0"/>
              </a:rPr>
              <a:t> of a measurement.</a:t>
            </a:r>
          </a:p>
          <a:p>
            <a:pPr>
              <a:buClr>
                <a:srgbClr val="FF0000"/>
              </a:buClr>
            </a:pPr>
            <a:r>
              <a:rPr lang="en-US" sz="2000" b="1" dirty="0">
                <a:latin typeface="Times New Roman" pitchFamily="18" charset="0"/>
              </a:rPr>
              <a:t>If an experiment has small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systematic error</a:t>
            </a:r>
            <a:r>
              <a:rPr lang="en-US" sz="2000" b="1" dirty="0">
                <a:latin typeface="Times New Roman" pitchFamily="18" charset="0"/>
              </a:rPr>
              <a:t>, it is said to have high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7724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Comparing Measurements to Models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Quantitatively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Comparison with Other Data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447800"/>
            <a:ext cx="2597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381000" y="1371600"/>
            <a:ext cx="56292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752600" y="4724400"/>
            <a:ext cx="56092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Is there agreement?  (With what?)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Are these comparisons </a:t>
            </a:r>
            <a:r>
              <a:rPr lang="en-US" b="1" dirty="0">
                <a:solidFill>
                  <a:srgbClr val="C00000"/>
                </a:solidFill>
              </a:rPr>
              <a:t>of precision or accuracy?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Direct Comparison with Standard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942">
            <a:off x="655033" y="901707"/>
            <a:ext cx="3919998" cy="18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803">
            <a:off x="424250" y="2838485"/>
            <a:ext cx="3940175" cy="234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52600" y="5410200"/>
            <a:ext cx="56092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Is there agreement?  (With what?)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Are these comparisons </a:t>
            </a:r>
            <a:r>
              <a:rPr lang="en-US" b="1" dirty="0">
                <a:solidFill>
                  <a:srgbClr val="C00000"/>
                </a:solidFill>
              </a:rPr>
              <a:t>of precision or accuracy?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447800"/>
            <a:ext cx="2597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610600" cy="1470025"/>
          </a:xfrm>
        </p:spPr>
        <p:txBody>
          <a:bodyPr/>
          <a:lstStyle/>
          <a:p>
            <a:pPr eaLnBrk="1" hangingPunct="1"/>
            <a:r>
              <a:rPr lang="en-US" sz="4400" i="1" smtClean="0"/>
              <a:t>Intermediate Lab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>
                <a:solidFill>
                  <a:schemeClr val="hlink"/>
                </a:solidFill>
              </a:rPr>
              <a:t>PHYS 3870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133600"/>
            <a:ext cx="8305800" cy="17526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Using Errors to </a:t>
            </a:r>
          </a:p>
          <a:p>
            <a:pPr eaLnBrk="1" hangingPunct="1"/>
            <a:r>
              <a:rPr lang="en-US" b="1" dirty="0" smtClean="0"/>
              <a:t>Quantitatively Test Models</a:t>
            </a:r>
          </a:p>
          <a:p>
            <a:pPr algn="l"/>
            <a:endParaRPr lang="en-US" sz="2000" dirty="0" smtClean="0"/>
          </a:p>
          <a:p>
            <a:pPr algn="l"/>
            <a:r>
              <a:rPr lang="en-US" sz="2000" dirty="0" smtClean="0"/>
              <a:t>Basic Approach    </a:t>
            </a:r>
            <a:r>
              <a:rPr lang="en-US" sz="2000" dirty="0" smtClean="0">
                <a:solidFill>
                  <a:srgbClr val="0000FF"/>
                </a:solidFill>
              </a:rPr>
              <a:t>[Baird, Ch 4.1</a:t>
            </a:r>
            <a:r>
              <a:rPr lang="en-US" sz="2000" dirty="0" smtClean="0">
                <a:solidFill>
                  <a:srgbClr val="000000"/>
                </a:solidFill>
              </a:rPr>
              <a:t>].</a:t>
            </a:r>
          </a:p>
          <a:p>
            <a:pPr marL="457200" indent="-457200" algn="l"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Know data and uncertainties (presumably)</a:t>
            </a:r>
          </a:p>
          <a:p>
            <a:pPr marL="514350" indent="-514350" algn="l">
              <a:buClr>
                <a:srgbClr val="000000"/>
              </a:buClr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Use this to identify system, inputs and outputs</a:t>
            </a:r>
          </a:p>
          <a:p>
            <a:pPr marL="514350" indent="-514350" algn="l">
              <a:buClr>
                <a:srgbClr val="000000"/>
              </a:buClr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Now develop a model</a:t>
            </a:r>
          </a:p>
          <a:p>
            <a:pPr marL="514350" indent="-514350" algn="l">
              <a:buClr>
                <a:srgbClr val="000000"/>
              </a:buClr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</a:rPr>
              <a:t>Then test model by comparison with data (first qualitatively, then quantitatively) 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33600" y="457200"/>
            <a:ext cx="5943600" cy="2667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85800"/>
            <a:ext cx="857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04800" y="3276600"/>
            <a:ext cx="86106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 Observations characterize the system to within the uncertainty of the measurements</a:t>
            </a:r>
          </a:p>
          <a:p>
            <a:pPr marL="342900" indent="-342900">
              <a:buFontTx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 Uncertainties can arise from:</a:t>
            </a:r>
          </a:p>
          <a:p>
            <a:pPr marL="800100" lvl="1" indent="-342900">
              <a:buClr>
                <a:schemeClr val="hlink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hlink"/>
                </a:solidFill>
              </a:rPr>
              <a:t> Limitations of instrumentation or measurement methods</a:t>
            </a:r>
          </a:p>
          <a:p>
            <a:pPr marL="800100" lvl="1" indent="-342900">
              <a:buClr>
                <a:schemeClr val="hlink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hlink"/>
                </a:solidFill>
              </a:rPr>
              <a:t> Statistical fluctuations of the system</a:t>
            </a:r>
          </a:p>
          <a:p>
            <a:pPr marL="800100" lvl="1" indent="-342900">
              <a:buClr>
                <a:schemeClr val="hlink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chemeClr val="hlink"/>
                </a:solidFill>
              </a:rPr>
              <a:t> Inherent uncertainties of the system</a:t>
            </a:r>
          </a:p>
          <a:p>
            <a:pPr marL="800100" lvl="1" indent="-342900"/>
            <a:r>
              <a:rPr lang="en-US" sz="1600" b="1" dirty="0">
                <a:solidFill>
                  <a:srgbClr val="FF7C80"/>
                </a:solidFill>
              </a:rPr>
              <a:t>	</a:t>
            </a:r>
            <a:r>
              <a:rPr lang="en-US" sz="1600" b="1" dirty="0">
                <a:solidFill>
                  <a:srgbClr val="C00000"/>
                </a:solidFill>
              </a:rPr>
              <a:t>- Quantum fluctuations</a:t>
            </a:r>
          </a:p>
          <a:p>
            <a:pPr marL="800100" lvl="1" indent="-342900"/>
            <a:r>
              <a:rPr lang="en-US" sz="1600" b="1" dirty="0">
                <a:solidFill>
                  <a:srgbClr val="C00000"/>
                </a:solidFill>
              </a:rPr>
              <a:t>	- Non-deterministic processes (e.g., chaos):</a:t>
            </a:r>
          </a:p>
          <a:p>
            <a:pPr marL="1257300" lvl="2" indent="-342900"/>
            <a:r>
              <a:rPr lang="en-US" sz="1600" b="1" dirty="0">
                <a:solidFill>
                  <a:srgbClr val="FF7C80"/>
                </a:solidFill>
              </a:rPr>
              <a:t>	</a:t>
            </a:r>
            <a:r>
              <a:rPr lang="en-US" sz="1600" b="1" dirty="0"/>
              <a:t>- There are systems where uncertainties dominate and preclude models 	predicting the outcome </a:t>
            </a:r>
          </a:p>
          <a:p>
            <a:pPr marL="1257300" lvl="2" indent="-342900"/>
            <a:r>
              <a:rPr lang="en-US" sz="1600" b="1" dirty="0"/>
              <a:t>	- We will not (intentionally) </a:t>
            </a:r>
            <a:r>
              <a:rPr lang="en-US" sz="1600" b="1" dirty="0" smtClean="0"/>
              <a:t>deal </a:t>
            </a:r>
            <a:r>
              <a:rPr lang="en-US" sz="1600" b="1" dirty="0"/>
              <a:t>with this type of system.</a:t>
            </a:r>
          </a:p>
        </p:txBody>
      </p:sp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4038600" y="1143000"/>
            <a:ext cx="2112963" cy="1136650"/>
          </a:xfrm>
          <a:prstGeom prst="ellipse">
            <a:avLst/>
          </a:prstGeom>
          <a:solidFill>
            <a:srgbClr val="FFCC99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SYSTEM</a:t>
            </a:r>
            <a:endParaRPr lang="en-US"/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2667000" y="1524000"/>
            <a:ext cx="1219200" cy="381000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190500 h 21600"/>
              <a:gd name="T4" fmla="*/ 914400 w 21600"/>
              <a:gd name="T5" fmla="*/ 381000 h 21600"/>
              <a:gd name="T6" fmla="*/ 1219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6248400" y="1524000"/>
            <a:ext cx="1219200" cy="381000"/>
          </a:xfrm>
          <a:custGeom>
            <a:avLst/>
            <a:gdLst>
              <a:gd name="T0" fmla="*/ 914400 w 21600"/>
              <a:gd name="T1" fmla="*/ 0 h 21600"/>
              <a:gd name="T2" fmla="*/ 0 w 21600"/>
              <a:gd name="T3" fmla="*/ 190500 h 21600"/>
              <a:gd name="T4" fmla="*/ 914400 w 21600"/>
              <a:gd name="T5" fmla="*/ 381000 h 21600"/>
              <a:gd name="T6" fmla="*/ 12192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2270125" y="10271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6934200" y="10429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3657600" y="1270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Uncertainties in Observations</a:t>
            </a: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6553200" y="27940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844550" y="1103313"/>
          <a:ext cx="7443788" cy="6419850"/>
        </p:xfrm>
        <a:graphic>
          <a:graphicData uri="http://schemas.openxmlformats.org/presentationml/2006/ole">
            <p:oleObj spid="_x0000_s291842" name="Document" r:id="rId4" imgW="8550573" imgH="7373502" progId="Word.Document.8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Testing a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"/>
            <a:ext cx="9144000" cy="609600"/>
          </a:xfrm>
          <a:noFill/>
          <a:ln/>
        </p:spPr>
        <p:txBody>
          <a:bodyPr/>
          <a:lstStyle/>
          <a:p>
            <a:r>
              <a:rPr lang="en-US" b="1" u="sng" dirty="0" smtClean="0"/>
              <a:t>Summary of Stating Errors in Measurements</a:t>
            </a:r>
            <a:endParaRPr lang="en-US" b="1" u="sng" dirty="0"/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533400" y="685800"/>
          <a:ext cx="6875463" cy="5418138"/>
        </p:xfrm>
        <a:graphic>
          <a:graphicData uri="http://schemas.openxmlformats.org/presentationml/2006/ole">
            <p:oleObj spid="_x0000_s661506" name="Document" r:id="rId4" imgW="6610309" imgH="5200991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0" y="5031938"/>
            <a:ext cx="2143536" cy="129266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Correct</a:t>
            </a:r>
          </a:p>
          <a:p>
            <a:r>
              <a:rPr lang="en-US" dirty="0" smtClean="0"/>
              <a:t>1.23±0.02 m (±2%)</a:t>
            </a:r>
          </a:p>
          <a:p>
            <a:endParaRPr lang="en-US" sz="600" dirty="0" smtClean="0"/>
          </a:p>
          <a:p>
            <a:r>
              <a:rPr lang="en-US" u="sng" dirty="0" smtClean="0"/>
              <a:t>Incorrect</a:t>
            </a:r>
          </a:p>
          <a:p>
            <a:r>
              <a:rPr lang="en-US" dirty="0" smtClean="0"/>
              <a:t>1.23</a:t>
            </a:r>
            <a:r>
              <a:rPr lang="en-US" strike="sngStrike" dirty="0" smtClean="0">
                <a:solidFill>
                  <a:srgbClr val="FF0000"/>
                </a:solidFill>
              </a:rPr>
              <a:t>4567</a:t>
            </a:r>
            <a:r>
              <a:rPr lang="en-US" dirty="0" smtClean="0"/>
              <a:t>±0.02</a:t>
            </a:r>
            <a:r>
              <a:rPr lang="en-US" strike="dblStrike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534400" cy="685800"/>
          </a:xfrm>
          <a:noFill/>
        </p:spPr>
        <p:txBody>
          <a:bodyPr/>
          <a:lstStyle/>
          <a:p>
            <a:pPr eaLnBrk="1" hangingPunct="1"/>
            <a:r>
              <a:rPr lang="en-US" sz="2400" b="1" u="sng" smtClean="0"/>
              <a:t>Quantifying Precision and Random (Statistical) Errors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98575" y="1143000"/>
          <a:ext cx="6546850" cy="3949700"/>
        </p:xfrm>
        <a:graphic>
          <a:graphicData uri="http://schemas.openxmlformats.org/presentationml/2006/ole">
            <p:oleObj spid="_x0000_s287746" name="Document" r:id="rId4" imgW="6556232" imgH="396141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"/>
            <a:ext cx="8534400" cy="533400"/>
          </a:xfrm>
          <a:noFill/>
        </p:spPr>
        <p:txBody>
          <a:bodyPr/>
          <a:lstStyle/>
          <a:p>
            <a:pPr eaLnBrk="1" hangingPunct="1"/>
            <a:r>
              <a:rPr lang="en-US" sz="2400" b="1" u="sng" dirty="0" smtClean="0"/>
              <a:t>Standard Deviation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609600" y="1016000"/>
          <a:ext cx="7891463" cy="5080000"/>
        </p:xfrm>
        <a:graphic>
          <a:graphicData uri="http://schemas.openxmlformats.org/presentationml/2006/ole">
            <p:oleObj spid="_x0000_s288770" name="Document" r:id="rId4" imgW="8000795" imgH="515998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534400" cy="685800"/>
          </a:xfrm>
          <a:noFill/>
        </p:spPr>
        <p:txBody>
          <a:bodyPr/>
          <a:lstStyle/>
          <a:p>
            <a:pPr eaLnBrk="1" hangingPunct="1"/>
            <a:r>
              <a:rPr lang="en-US" sz="2400" b="1" u="sng" smtClean="0"/>
              <a:t>Standard Deviation of the Mean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609600" y="1158875"/>
          <a:ext cx="7772400" cy="3200400"/>
        </p:xfrm>
        <a:graphic>
          <a:graphicData uri="http://schemas.openxmlformats.org/presentationml/2006/ole">
            <p:oleObj spid="_x0000_s289794" name="Document" r:id="rId4" imgW="7856591" imgH="323221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57200"/>
            <a:ext cx="8458200" cy="685800"/>
          </a:xfrm>
          <a:noFill/>
        </p:spPr>
        <p:txBody>
          <a:bodyPr/>
          <a:lstStyle/>
          <a:p>
            <a:pPr eaLnBrk="1" hangingPunct="1"/>
            <a:r>
              <a:rPr lang="en-US" b="1" u="sng" smtClean="0"/>
              <a:t>Errors in Models—Error Propagation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143000" y="1371600"/>
          <a:ext cx="6632575" cy="3813175"/>
        </p:xfrm>
        <a:graphic>
          <a:graphicData uri="http://schemas.openxmlformats.org/presentationml/2006/ole">
            <p:oleObj spid="_x0000_s295938" name="Document" r:id="rId4" imgW="6684574" imgH="383007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Specific Rules for Error Propogation</a:t>
            </a:r>
          </a:p>
        </p:txBody>
      </p: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858838" y="1322388"/>
          <a:ext cx="7888287" cy="4637087"/>
        </p:xfrm>
        <a:graphic>
          <a:graphicData uri="http://schemas.openxmlformats.org/presentationml/2006/ole">
            <p:oleObj spid="_x0000_s296962" name="Document" r:id="rId4" imgW="7948161" imgH="466706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Independent Uncertainties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782638" y="1101725"/>
          <a:ext cx="7600950" cy="4935538"/>
        </p:xfrm>
        <a:graphic>
          <a:graphicData uri="http://schemas.openxmlformats.org/presentationml/2006/ole">
            <p:oleObj spid="_x0000_s297986" name="Document" r:id="rId4" imgW="7655066" imgH="495864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685800"/>
          </a:xfrm>
          <a:noFill/>
        </p:spPr>
        <p:txBody>
          <a:bodyPr/>
          <a:lstStyle/>
          <a:p>
            <a:pPr eaLnBrk="1" hangingPunct="1"/>
            <a:r>
              <a:rPr lang="en-US" u="sng" dirty="0" smtClean="0"/>
              <a:t>Specific Rules for Independent Error Propagation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785813" y="1189038"/>
          <a:ext cx="7608887" cy="4589462"/>
        </p:xfrm>
        <a:graphic>
          <a:graphicData uri="http://schemas.openxmlformats.org/presentationml/2006/ole">
            <p:oleObj spid="_x0000_s299010" name="Document" r:id="rId4" imgW="7618655" imgH="460339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Independent (Random) Uncertaities and Gaussian Distributions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174750" y="1760538"/>
          <a:ext cx="7112000" cy="3352800"/>
        </p:xfrm>
        <a:graphic>
          <a:graphicData uri="http://schemas.openxmlformats.org/presentationml/2006/ole">
            <p:oleObj spid="_x0000_s385026" name="Document" r:id="rId4" imgW="7160807" imgH="337247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ph idx="1"/>
          </p:nvPr>
        </p:nvGraphicFramePr>
        <p:xfrm>
          <a:off x="539750" y="1068388"/>
          <a:ext cx="7678738" cy="4976812"/>
        </p:xfrm>
        <a:graphic>
          <a:graphicData uri="http://schemas.openxmlformats.org/presentationml/2006/ole">
            <p:oleObj spid="_x0000_s516098" name="Document" r:id="rId4" imgW="8350129" imgH="5412512" progId="Word.Document.8">
              <p:embed/>
            </p:oleObj>
          </a:graphicData>
        </a:graphic>
      </p:graphicFrame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What is a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Error Propagation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530225" y="914400"/>
          <a:ext cx="6773863" cy="5384800"/>
        </p:xfrm>
        <a:graphic>
          <a:graphicData uri="http://schemas.openxmlformats.org/presentationml/2006/ole">
            <p:oleObj spid="_x0000_s386050" name="Document" r:id="rId4" imgW="7163331" imgH="5679073" progId="Word.Document.12">
              <p:embed/>
            </p:oleObj>
          </a:graphicData>
        </a:graphic>
      </p:graphicFrame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75" y="2590800"/>
            <a:ext cx="4238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625" y="5562600"/>
            <a:ext cx="452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Error Propagation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63550" y="779463"/>
          <a:ext cx="7302500" cy="5994400"/>
        </p:xfrm>
        <a:graphic>
          <a:graphicData uri="http://schemas.openxmlformats.org/presentationml/2006/ole">
            <p:oleObj spid="_x0000_s302082" name="Document" r:id="rId4" imgW="7439481" imgH="608520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General Formula for Multiple Variables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685800" y="762000"/>
          <a:ext cx="8077200" cy="5269479"/>
        </p:xfrm>
        <a:graphic>
          <a:graphicData uri="http://schemas.openxmlformats.org/presentationml/2006/ole">
            <p:oleObj spid="_x0000_s388098" name="Document" r:id="rId4" imgW="7895887" imgH="661690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8153400" cy="685800"/>
          </a:xfrm>
          <a:noFill/>
        </p:spPr>
        <p:txBody>
          <a:bodyPr/>
          <a:lstStyle/>
          <a:p>
            <a:pPr eaLnBrk="1" hangingPunct="1"/>
            <a:r>
              <a:rPr lang="en-US" u="sng" smtClean="0"/>
              <a:t>A Complex Example for Multiple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928688" y="1068388"/>
          <a:ext cx="6910387" cy="5341937"/>
        </p:xfrm>
        <a:graphic>
          <a:graphicData uri="http://schemas.openxmlformats.org/presentationml/2006/ole">
            <p:oleObj spid="_x0000_s517122" name="Document" r:id="rId4" imgW="8350129" imgH="6455373" progId="Word.Document.8">
              <p:embed/>
            </p:oleObj>
          </a:graphicData>
        </a:graphic>
      </p:graphicFrame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What is a Model?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X 2710 Template">
  <a:themeElements>
    <a:clrScheme name="PHYX 2710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YX 2710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HYX 27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X 27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X 27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26429</TotalTime>
  <Words>1559</Words>
  <Application>Microsoft Office PowerPoint</Application>
  <PresentationFormat>On-screen Show (4:3)</PresentationFormat>
  <Paragraphs>359</Paragraphs>
  <Slides>83</Slides>
  <Notes>83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PHYX 2710 Template</vt:lpstr>
      <vt:lpstr>Document</vt:lpstr>
      <vt:lpstr>Package</vt:lpstr>
      <vt:lpstr>Microsoft Word Document</vt:lpstr>
      <vt:lpstr>Intermediate Lab  PHYS 3870</vt:lpstr>
      <vt:lpstr>Slide 2</vt:lpstr>
      <vt:lpstr>Slide 3</vt:lpstr>
      <vt:lpstr>Slide 4</vt:lpstr>
      <vt:lpstr>What is Science?</vt:lpstr>
      <vt:lpstr>Scientific Method:</vt:lpstr>
      <vt:lpstr>Slide 7</vt:lpstr>
      <vt:lpstr>What is a Model?</vt:lpstr>
      <vt:lpstr>What is a Model?</vt:lpstr>
      <vt:lpstr>Intermediate Lab  PHYS 3870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Intermediate Lab  PHYS 3870</vt:lpstr>
      <vt:lpstr>Intermediate Lab  PHYS 3870</vt:lpstr>
      <vt:lpstr>Units and Dimensions </vt:lpstr>
      <vt:lpstr>Dimensional Analysis</vt:lpstr>
      <vt:lpstr>Units and Dimensions--A Whole New World! </vt:lpstr>
      <vt:lpstr>Slide 26</vt:lpstr>
      <vt:lpstr>Units and Dimensions--A Whole New World! </vt:lpstr>
      <vt:lpstr>Units and Dimensions--A Whole New World! </vt:lpstr>
      <vt:lpstr>Intermediate Lab  PHYS 3870</vt:lpstr>
      <vt:lpstr>Graphical Analysis</vt:lpstr>
      <vt:lpstr>Is it Linear?</vt:lpstr>
      <vt:lpstr>Making It Linear or Linearization </vt:lpstr>
      <vt:lpstr>Linearizing Equations (1)</vt:lpstr>
      <vt:lpstr>Linearizing Equations (2)</vt:lpstr>
      <vt:lpstr>Special Graph Paper</vt:lpstr>
      <vt:lpstr>Special Graph Paper</vt:lpstr>
      <vt:lpstr>Slide 37</vt:lpstr>
      <vt:lpstr>Some Common Models</vt:lpstr>
      <vt:lpstr>Intermediate Lab  PHYS 3870</vt:lpstr>
      <vt:lpstr>Intermediate Lab  PHYS 3870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Intermediate Lab  PHYS 3870</vt:lpstr>
      <vt:lpstr>Slide 50</vt:lpstr>
      <vt:lpstr>Accuracy and Systematic Error</vt:lpstr>
      <vt:lpstr>Slide 52</vt:lpstr>
      <vt:lpstr>Accuracy and Systematic Error</vt:lpstr>
      <vt:lpstr>Slide 54</vt:lpstr>
      <vt:lpstr>Slide 55</vt:lpstr>
      <vt:lpstr>Intermediate Lab  PHYS 3870</vt:lpstr>
      <vt:lpstr>Slide 57</vt:lpstr>
      <vt:lpstr>Precision and Random (Statistical) Error</vt:lpstr>
      <vt:lpstr>Reading a Vernier Scale</vt:lpstr>
      <vt:lpstr>Intermediate Lab  PHYS 3870</vt:lpstr>
      <vt:lpstr>The Ruler Exercise</vt:lpstr>
      <vt:lpstr>Slide 62</vt:lpstr>
      <vt:lpstr>Slide 63</vt:lpstr>
      <vt:lpstr>Slide 64</vt:lpstr>
      <vt:lpstr>Precision, Accuracy and Systematic Errors</vt:lpstr>
      <vt:lpstr>Intermediate Lab  PHYS 3870</vt:lpstr>
      <vt:lpstr>Comparison with Other Data</vt:lpstr>
      <vt:lpstr>Direct Comparison with Standard</vt:lpstr>
      <vt:lpstr>Intermediate Lab  PHYS 3870</vt:lpstr>
      <vt:lpstr>Testing a Model?</vt:lpstr>
      <vt:lpstr>Slide 71</vt:lpstr>
      <vt:lpstr>Slide 72</vt:lpstr>
      <vt:lpstr>Slide 73</vt:lpstr>
      <vt:lpstr>Slide 74</vt:lpstr>
      <vt:lpstr>Slide 75</vt:lpstr>
      <vt:lpstr>Specific Rules for Error Propogation</vt:lpstr>
      <vt:lpstr>Independent Uncertainties</vt:lpstr>
      <vt:lpstr>Specific Rules for Independent Error Propagation</vt:lpstr>
      <vt:lpstr>Independent (Random) Uncertaities and Gaussian Distributions</vt:lpstr>
      <vt:lpstr>General Formula for Error Propagation</vt:lpstr>
      <vt:lpstr>General Formula for Error Propagation</vt:lpstr>
      <vt:lpstr>General Formula for Multiple Variables</vt:lpstr>
      <vt:lpstr>A Complex Example for Multiple Variables</vt:lpstr>
    </vt:vector>
  </TitlesOfParts>
  <Company>Physics Department Utah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Modern Physics  PHYX 2710</dc:title>
  <dc:creator>JR Dennison</dc:creator>
  <cp:lastModifiedBy>JR Dennison</cp:lastModifiedBy>
  <cp:revision>59</cp:revision>
  <dcterms:created xsi:type="dcterms:W3CDTF">2004-08-23T18:11:05Z</dcterms:created>
  <dcterms:modified xsi:type="dcterms:W3CDTF">2015-09-09T16:32:27Z</dcterms:modified>
</cp:coreProperties>
</file>