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3"/>
  </p:notesMasterIdLst>
  <p:handoutMasterIdLst>
    <p:handoutMasterId r:id="rId74"/>
  </p:handoutMasterIdLst>
  <p:sldIdLst>
    <p:sldId id="405" r:id="rId2"/>
    <p:sldId id="442" r:id="rId3"/>
    <p:sldId id="473" r:id="rId4"/>
    <p:sldId id="510" r:id="rId5"/>
    <p:sldId id="525" r:id="rId6"/>
    <p:sldId id="475" r:id="rId7"/>
    <p:sldId id="503" r:id="rId8"/>
    <p:sldId id="526" r:id="rId9"/>
    <p:sldId id="505" r:id="rId10"/>
    <p:sldId id="527" r:id="rId11"/>
    <p:sldId id="532" r:id="rId12"/>
    <p:sldId id="508" r:id="rId13"/>
    <p:sldId id="509" r:id="rId14"/>
    <p:sldId id="506" r:id="rId15"/>
    <p:sldId id="523" r:id="rId16"/>
    <p:sldId id="524" r:id="rId17"/>
    <p:sldId id="533" r:id="rId18"/>
    <p:sldId id="504" r:id="rId19"/>
    <p:sldId id="512" r:id="rId20"/>
    <p:sldId id="513" r:id="rId21"/>
    <p:sldId id="474" r:id="rId22"/>
    <p:sldId id="443" r:id="rId23"/>
    <p:sldId id="534" r:id="rId24"/>
    <p:sldId id="441" r:id="rId25"/>
    <p:sldId id="511" r:id="rId26"/>
    <p:sldId id="449" r:id="rId27"/>
    <p:sldId id="451" r:id="rId28"/>
    <p:sldId id="452" r:id="rId29"/>
    <p:sldId id="453" r:id="rId30"/>
    <p:sldId id="529" r:id="rId31"/>
    <p:sldId id="476" r:id="rId32"/>
    <p:sldId id="478" r:id="rId33"/>
    <p:sldId id="487" r:id="rId34"/>
    <p:sldId id="480" r:id="rId35"/>
    <p:sldId id="536" r:id="rId36"/>
    <p:sldId id="535" r:id="rId37"/>
    <p:sldId id="537" r:id="rId38"/>
    <p:sldId id="556" r:id="rId39"/>
    <p:sldId id="538" r:id="rId40"/>
    <p:sldId id="483" r:id="rId41"/>
    <p:sldId id="497" r:id="rId42"/>
    <p:sldId id="498" r:id="rId43"/>
    <p:sldId id="492" r:id="rId44"/>
    <p:sldId id="484" r:id="rId45"/>
    <p:sldId id="530" r:id="rId46"/>
    <p:sldId id="477" r:id="rId47"/>
    <p:sldId id="540" r:id="rId48"/>
    <p:sldId id="541" r:id="rId49"/>
    <p:sldId id="542" r:id="rId50"/>
    <p:sldId id="543" r:id="rId51"/>
    <p:sldId id="544" r:id="rId52"/>
    <p:sldId id="545" r:id="rId53"/>
    <p:sldId id="555" r:id="rId54"/>
    <p:sldId id="546" r:id="rId55"/>
    <p:sldId id="547" r:id="rId56"/>
    <p:sldId id="548" r:id="rId57"/>
    <p:sldId id="549" r:id="rId58"/>
    <p:sldId id="514" r:id="rId59"/>
    <p:sldId id="515" r:id="rId60"/>
    <p:sldId id="516" r:id="rId61"/>
    <p:sldId id="517" r:id="rId62"/>
    <p:sldId id="518" r:id="rId63"/>
    <p:sldId id="519" r:id="rId64"/>
    <p:sldId id="520" r:id="rId65"/>
    <p:sldId id="521" r:id="rId66"/>
    <p:sldId id="522" r:id="rId67"/>
    <p:sldId id="550" r:id="rId68"/>
    <p:sldId id="551" r:id="rId69"/>
    <p:sldId id="552" r:id="rId70"/>
    <p:sldId id="553" r:id="rId71"/>
    <p:sldId id="554" r:id="rId72"/>
  </p:sldIdLst>
  <p:sldSz cx="9144000" cy="6858000" type="screen4x3"/>
  <p:notesSz cx="9383713" cy="7077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CC99"/>
    <a:srgbClr val="FFFFCC"/>
    <a:srgbClr val="0033CC"/>
    <a:srgbClr val="0066FF"/>
    <a:srgbClr val="FF6600"/>
    <a:srgbClr val="FF7C80"/>
    <a:srgbClr val="FF0000"/>
    <a:srgbClr val="0A52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007" autoAdjust="0"/>
  </p:normalViewPr>
  <p:slideViewPr>
    <p:cSldViewPr>
      <p:cViewPr>
        <p:scale>
          <a:sx n="84" d="100"/>
          <a:sy n="84" d="100"/>
        </p:scale>
        <p:origin x="-1836"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4065588"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smtClean="0"/>
            </a:lvl1pPr>
          </a:lstStyle>
          <a:p>
            <a:pPr>
              <a:defRPr/>
            </a:pPr>
            <a:endParaRPr lang="en-US"/>
          </a:p>
        </p:txBody>
      </p:sp>
      <p:sp>
        <p:nvSpPr>
          <p:cNvPr id="138243" name="Rectangle 3"/>
          <p:cNvSpPr>
            <a:spLocks noGrp="1" noChangeArrowheads="1"/>
          </p:cNvSpPr>
          <p:nvPr>
            <p:ph type="dt" sz="quarter" idx="1"/>
          </p:nvPr>
        </p:nvSpPr>
        <p:spPr bwMode="auto">
          <a:xfrm>
            <a:off x="5316538" y="0"/>
            <a:ext cx="4065587"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smtClean="0"/>
            </a:lvl1pPr>
          </a:lstStyle>
          <a:p>
            <a:pPr>
              <a:defRPr/>
            </a:pPr>
            <a:endParaRPr lang="en-US"/>
          </a:p>
        </p:txBody>
      </p:sp>
      <p:sp>
        <p:nvSpPr>
          <p:cNvPr id="138244" name="Rectangle 4"/>
          <p:cNvSpPr>
            <a:spLocks noGrp="1" noChangeArrowheads="1"/>
          </p:cNvSpPr>
          <p:nvPr>
            <p:ph type="ftr" sz="quarter" idx="2"/>
          </p:nvPr>
        </p:nvSpPr>
        <p:spPr bwMode="auto">
          <a:xfrm>
            <a:off x="0" y="6721475"/>
            <a:ext cx="4065588"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smtClean="0"/>
            </a:lvl1pPr>
          </a:lstStyle>
          <a:p>
            <a:pPr>
              <a:defRPr/>
            </a:pPr>
            <a:endParaRPr lang="en-US"/>
          </a:p>
        </p:txBody>
      </p:sp>
      <p:sp>
        <p:nvSpPr>
          <p:cNvPr id="138245" name="Rectangle 5"/>
          <p:cNvSpPr>
            <a:spLocks noGrp="1" noChangeArrowheads="1"/>
          </p:cNvSpPr>
          <p:nvPr>
            <p:ph type="sldNum" sz="quarter" idx="3"/>
          </p:nvPr>
        </p:nvSpPr>
        <p:spPr bwMode="auto">
          <a:xfrm>
            <a:off x="5316538" y="6721475"/>
            <a:ext cx="4065587"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smtClean="0"/>
            </a:lvl1pPr>
          </a:lstStyle>
          <a:p>
            <a:pPr>
              <a:defRPr/>
            </a:pPr>
            <a:fld id="{1C8B2689-8071-428A-817D-405AD5B08C2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4065588"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defTabSz="938213" eaLnBrk="1" hangingPunct="1">
              <a:defRPr sz="1200" smtClean="0"/>
            </a:lvl1pPr>
          </a:lstStyle>
          <a:p>
            <a:pPr>
              <a:defRPr/>
            </a:pPr>
            <a:endParaRPr lang="en-US"/>
          </a:p>
        </p:txBody>
      </p:sp>
      <p:sp>
        <p:nvSpPr>
          <p:cNvPr id="34819" name="Rectangle 3"/>
          <p:cNvSpPr>
            <a:spLocks noGrp="1" noChangeArrowheads="1"/>
          </p:cNvSpPr>
          <p:nvPr>
            <p:ph type="dt" idx="1"/>
          </p:nvPr>
        </p:nvSpPr>
        <p:spPr bwMode="auto">
          <a:xfrm>
            <a:off x="5316538" y="0"/>
            <a:ext cx="4065587" cy="354013"/>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lvl1pPr algn="r" defTabSz="938213" eaLnBrk="1" hangingPunct="1">
              <a:defRPr sz="1200" smtClean="0"/>
            </a:lvl1pPr>
          </a:lstStyle>
          <a:p>
            <a:pPr>
              <a:defRPr/>
            </a:pPr>
            <a:endParaRPr lang="en-US"/>
          </a:p>
        </p:txBody>
      </p:sp>
      <p:sp>
        <p:nvSpPr>
          <p:cNvPr id="88068" name="Rectangle 4"/>
          <p:cNvSpPr>
            <a:spLocks noGrp="1" noRot="1" noChangeAspect="1" noChangeArrowheads="1" noTextEdit="1"/>
          </p:cNvSpPr>
          <p:nvPr>
            <p:ph type="sldImg" idx="2"/>
          </p:nvPr>
        </p:nvSpPr>
        <p:spPr bwMode="auto">
          <a:xfrm>
            <a:off x="2922588" y="530225"/>
            <a:ext cx="3540125" cy="26543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38213" y="3362325"/>
            <a:ext cx="7507287" cy="3184525"/>
          </a:xfrm>
          <a:prstGeom prst="rect">
            <a:avLst/>
          </a:prstGeom>
          <a:noFill/>
          <a:ln w="9525">
            <a:noFill/>
            <a:miter lim="800000"/>
            <a:headEnd/>
            <a:tailEnd/>
          </a:ln>
          <a:effectLst/>
        </p:spPr>
        <p:txBody>
          <a:bodyPr vert="horz" wrap="square" lIns="93845" tIns="46922" rIns="93845" bIns="469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6721475"/>
            <a:ext cx="4065588"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defTabSz="938213" eaLnBrk="1" hangingPunct="1">
              <a:defRPr sz="1200" smtClean="0"/>
            </a:lvl1pPr>
          </a:lstStyle>
          <a:p>
            <a:pPr>
              <a:defRPr/>
            </a:pPr>
            <a:endParaRPr lang="en-US"/>
          </a:p>
        </p:txBody>
      </p:sp>
      <p:sp>
        <p:nvSpPr>
          <p:cNvPr id="34823" name="Rectangle 7"/>
          <p:cNvSpPr>
            <a:spLocks noGrp="1" noChangeArrowheads="1"/>
          </p:cNvSpPr>
          <p:nvPr>
            <p:ph type="sldNum" sz="quarter" idx="5"/>
          </p:nvPr>
        </p:nvSpPr>
        <p:spPr bwMode="auto">
          <a:xfrm>
            <a:off x="5316538" y="6721475"/>
            <a:ext cx="4065587" cy="354013"/>
          </a:xfrm>
          <a:prstGeom prst="rect">
            <a:avLst/>
          </a:prstGeom>
          <a:noFill/>
          <a:ln w="9525">
            <a:noFill/>
            <a:miter lim="800000"/>
            <a:headEnd/>
            <a:tailEnd/>
          </a:ln>
          <a:effectLst/>
        </p:spPr>
        <p:txBody>
          <a:bodyPr vert="horz" wrap="square" lIns="93845" tIns="46922" rIns="93845" bIns="46922" numCol="1" anchor="b" anchorCtr="0" compatLnSpc="1">
            <a:prstTxWarp prst="textNoShape">
              <a:avLst/>
            </a:prstTxWarp>
          </a:bodyPr>
          <a:lstStyle>
            <a:lvl1pPr algn="r" defTabSz="938213" eaLnBrk="1" hangingPunct="1">
              <a:defRPr sz="1200" smtClean="0"/>
            </a:lvl1pPr>
          </a:lstStyle>
          <a:p>
            <a:pPr>
              <a:defRPr/>
            </a:pPr>
            <a:fld id="{261FC3B8-3BA2-4728-9599-D6A3A5D249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10</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12</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13</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14</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16</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18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19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22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23</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24</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26</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29</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30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31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A4274-0F8C-49D8-BE45-6F984B15D2A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33</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34</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36</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39</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4</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A4274-0F8C-49D8-BE45-6F984B15D2A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B8A028-1905-4946-B7F9-D50CB3D3CC5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B8A028-1905-4946-B7F9-D50CB3D3CC5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B8A028-1905-4946-B7F9-D50CB3D3CC5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A4274-0F8C-49D8-BE45-6F984B15D2A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45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46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47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48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ED01-FC13-45B8-B8BB-AA3493121110}"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50</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52</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53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54</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56</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58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59</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6</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60</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61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62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64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67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68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1FC3B8-3BA2-4728-9599-D6A3A5D249F4}"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AB23E7E-A505-4276-B734-AE5EF415A091}" type="slidenum">
              <a:rPr lang="en-US"/>
              <a:pPr/>
              <a:t>71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7B431FA-42ED-4372-81C0-4FA4FCF64BCD}" type="slidenum">
              <a:rPr lang="en-US"/>
              <a:pPr/>
              <a:t>9</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484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41910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9" descr="PHYX 2710 Powerpoint background"/>
          <p:cNvPicPr>
            <a:picLocks noChangeAspect="1" noChangeArrowheads="1"/>
          </p:cNvPicPr>
          <p:nvPr userDrawn="1"/>
        </p:nvPicPr>
        <p:blipFill>
          <a:blip r:embed="rId13" cstate="screen"/>
          <a:srcRect/>
          <a:stretch>
            <a:fillRect/>
          </a:stretch>
        </p:blipFill>
        <p:spPr bwMode="auto">
          <a:xfrm>
            <a:off x="0" y="0"/>
            <a:ext cx="9144000" cy="6858000"/>
          </a:xfrm>
          <a:prstGeom prst="rect">
            <a:avLst/>
          </a:prstGeom>
          <a:noFill/>
          <a:ln w="9525">
            <a:noFill/>
            <a:miter lim="800000"/>
            <a:headEnd/>
            <a:tailEnd/>
          </a:ln>
        </p:spPr>
      </p:pic>
      <p:sp>
        <p:nvSpPr>
          <p:cNvPr id="21507" name="Rectangle 4"/>
          <p:cNvSpPr>
            <a:spLocks noGrp="1" noChangeArrowheads="1"/>
          </p:cNvSpPr>
          <p:nvPr>
            <p:ph type="title"/>
          </p:nvPr>
        </p:nvSpPr>
        <p:spPr bwMode="auto">
          <a:xfrm>
            <a:off x="457200" y="152400"/>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Getting Your Feet Wet</a:t>
            </a:r>
          </a:p>
        </p:txBody>
      </p:sp>
      <p:sp>
        <p:nvSpPr>
          <p:cNvPr id="29705" name="Text Box 9"/>
          <p:cNvSpPr txBox="1">
            <a:spLocks noChangeArrowheads="1"/>
          </p:cNvSpPr>
          <p:nvPr userDrawn="1"/>
        </p:nvSpPr>
        <p:spPr bwMode="auto">
          <a:xfrm>
            <a:off x="3505200" y="6400800"/>
            <a:ext cx="2971800" cy="297517"/>
          </a:xfrm>
          <a:prstGeom prst="rect">
            <a:avLst/>
          </a:prstGeom>
          <a:noFill/>
          <a:ln w="9525">
            <a:noFill/>
            <a:miter lim="800000"/>
            <a:headEnd/>
            <a:tailEnd/>
          </a:ln>
          <a:effectLst/>
        </p:spPr>
        <p:txBody>
          <a:bodyPr>
            <a:spAutoFit/>
          </a:bodyPr>
          <a:lstStyle/>
          <a:p>
            <a:pPr algn="ctr" eaLnBrk="1" hangingPunct="1">
              <a:spcBef>
                <a:spcPct val="50000"/>
              </a:spcBef>
              <a:defRPr/>
            </a:pPr>
            <a:r>
              <a:rPr lang="en-US" sz="2000" baseline="-25000" dirty="0" smtClean="0">
                <a:solidFill>
                  <a:schemeClr val="bg1"/>
                </a:solidFill>
              </a:rPr>
              <a:t>WRITING REPORTS</a:t>
            </a:r>
            <a:endParaRPr lang="en-US" sz="2000" baseline="-25000" dirty="0">
              <a:solidFill>
                <a:schemeClr val="bg1"/>
              </a:solidFill>
            </a:endParaRPr>
          </a:p>
        </p:txBody>
      </p:sp>
      <p:grpSp>
        <p:nvGrpSpPr>
          <p:cNvPr id="21509" name="Group 14"/>
          <p:cNvGrpSpPr>
            <a:grpSpLocks/>
          </p:cNvGrpSpPr>
          <p:nvPr/>
        </p:nvGrpSpPr>
        <p:grpSpPr bwMode="auto">
          <a:xfrm>
            <a:off x="0" y="6400800"/>
            <a:ext cx="1219200" cy="381000"/>
            <a:chOff x="-48" y="0"/>
            <a:chExt cx="768" cy="240"/>
          </a:xfrm>
        </p:grpSpPr>
        <p:sp>
          <p:nvSpPr>
            <p:cNvPr id="29711" name="Rectangle 15"/>
            <p:cNvSpPr>
              <a:spLocks noChangeArrowheads="1"/>
            </p:cNvSpPr>
            <p:nvPr userDrawn="1"/>
          </p:nvSpPr>
          <p:spPr bwMode="auto">
            <a:xfrm>
              <a:off x="33" y="0"/>
              <a:ext cx="687" cy="240"/>
            </a:xfrm>
            <a:prstGeom prst="rect">
              <a:avLst/>
            </a:prstGeom>
            <a:solidFill>
              <a:srgbClr val="0A52A2"/>
            </a:solidFill>
            <a:ln w="9525">
              <a:solidFill>
                <a:schemeClr val="tx1"/>
              </a:solidFill>
              <a:miter lim="800000"/>
              <a:headEnd/>
              <a:tailEnd/>
            </a:ln>
            <a:effectLst/>
          </p:spPr>
          <p:txBody>
            <a:bodyPr wrap="none" anchor="ctr"/>
            <a:lstStyle/>
            <a:p>
              <a:pPr>
                <a:defRPr/>
              </a:pPr>
              <a:endParaRPr lang="en-US"/>
            </a:p>
          </p:txBody>
        </p:sp>
        <p:pic>
          <p:nvPicPr>
            <p:cNvPr id="21516" name="Picture 16" descr="USU logo"/>
            <p:cNvPicPr>
              <a:picLocks noChangeAspect="1" noChangeArrowheads="1"/>
            </p:cNvPicPr>
            <p:nvPr userDrawn="1"/>
          </p:nvPicPr>
          <p:blipFill>
            <a:blip r:embed="rId14" cstate="screen"/>
            <a:srcRect/>
            <a:stretch>
              <a:fillRect/>
            </a:stretch>
          </p:blipFill>
          <p:spPr bwMode="auto">
            <a:xfrm>
              <a:off x="-48" y="0"/>
              <a:ext cx="768" cy="240"/>
            </a:xfrm>
            <a:prstGeom prst="rect">
              <a:avLst/>
            </a:prstGeom>
            <a:noFill/>
            <a:ln w="9525">
              <a:noFill/>
              <a:miter lim="800000"/>
              <a:headEnd/>
              <a:tailEnd/>
            </a:ln>
          </p:spPr>
        </p:pic>
      </p:grpSp>
      <p:sp>
        <p:nvSpPr>
          <p:cNvPr id="29713" name="Text Box 17"/>
          <p:cNvSpPr txBox="1">
            <a:spLocks noChangeArrowheads="1"/>
          </p:cNvSpPr>
          <p:nvPr/>
        </p:nvSpPr>
        <p:spPr bwMode="auto">
          <a:xfrm>
            <a:off x="1143000" y="4724400"/>
            <a:ext cx="3962400" cy="274638"/>
          </a:xfrm>
          <a:prstGeom prst="rect">
            <a:avLst/>
          </a:prstGeom>
          <a:noFill/>
          <a:ln w="9525">
            <a:noFill/>
            <a:miter lim="800000"/>
            <a:headEnd/>
            <a:tailEnd/>
          </a:ln>
          <a:effectLst/>
        </p:spPr>
        <p:txBody>
          <a:bodyPr>
            <a:spAutoFit/>
          </a:bodyPr>
          <a:lstStyle/>
          <a:p>
            <a:pPr algn="ctr" eaLnBrk="1" hangingPunct="1">
              <a:spcBef>
                <a:spcPct val="50000"/>
              </a:spcBef>
              <a:defRPr/>
            </a:pPr>
            <a:r>
              <a:rPr lang="en-US" baseline="-25000">
                <a:solidFill>
                  <a:schemeClr val="bg1"/>
                </a:solidFill>
              </a:rPr>
              <a:t>Introduction    Section 0     Lecture  1     Slide  </a:t>
            </a:r>
            <a:fld id="{F0679E40-323C-469C-BE81-0B5FD3769970}" type="slidenum">
              <a:rPr lang="en-US" baseline="-25000">
                <a:solidFill>
                  <a:schemeClr val="bg1"/>
                </a:solidFill>
              </a:rPr>
              <a:pPr algn="ctr" eaLnBrk="1" hangingPunct="1">
                <a:spcBef>
                  <a:spcPct val="50000"/>
                </a:spcBef>
                <a:defRPr/>
              </a:pPr>
              <a:t>‹#›</a:t>
            </a:fld>
            <a:endParaRPr lang="en-US" baseline="-25000">
              <a:solidFill>
                <a:schemeClr val="bg1"/>
              </a:solidFill>
            </a:endParaRPr>
          </a:p>
        </p:txBody>
      </p:sp>
      <p:sp>
        <p:nvSpPr>
          <p:cNvPr id="29716" name="Text Box 20"/>
          <p:cNvSpPr txBox="1">
            <a:spLocks noChangeArrowheads="1"/>
          </p:cNvSpPr>
          <p:nvPr/>
        </p:nvSpPr>
        <p:spPr bwMode="auto">
          <a:xfrm>
            <a:off x="6324600" y="6400800"/>
            <a:ext cx="2819400" cy="274638"/>
          </a:xfrm>
          <a:prstGeom prst="rect">
            <a:avLst/>
          </a:prstGeom>
          <a:noFill/>
          <a:ln w="9525">
            <a:noFill/>
            <a:miter lim="800000"/>
            <a:headEnd/>
            <a:tailEnd/>
          </a:ln>
          <a:effectLst/>
        </p:spPr>
        <p:txBody>
          <a:bodyPr>
            <a:spAutoFit/>
          </a:bodyPr>
          <a:lstStyle/>
          <a:p>
            <a:pPr algn="ctr" eaLnBrk="1" hangingPunct="1">
              <a:spcBef>
                <a:spcPct val="50000"/>
              </a:spcBef>
              <a:defRPr/>
            </a:pPr>
            <a:r>
              <a:rPr lang="en-US" baseline="-25000" dirty="0">
                <a:solidFill>
                  <a:schemeClr val="bg1"/>
                </a:solidFill>
              </a:rPr>
              <a:t>Lecture  </a:t>
            </a:r>
            <a:r>
              <a:rPr lang="en-US" baseline="-25000" dirty="0" smtClean="0">
                <a:solidFill>
                  <a:schemeClr val="bg1"/>
                </a:solidFill>
              </a:rPr>
              <a:t>6   </a:t>
            </a:r>
            <a:r>
              <a:rPr lang="en-US" baseline="-25000" dirty="0">
                <a:solidFill>
                  <a:schemeClr val="bg1"/>
                </a:solidFill>
              </a:rPr>
              <a:t>Slide  </a:t>
            </a:r>
            <a:fld id="{C3E8E897-1EBA-455B-A023-6411CA98D7CD}" type="slidenum">
              <a:rPr lang="en-US" baseline="-25000">
                <a:solidFill>
                  <a:schemeClr val="bg1"/>
                </a:solidFill>
              </a:rPr>
              <a:pPr algn="ctr" eaLnBrk="1" hangingPunct="1">
                <a:spcBef>
                  <a:spcPct val="50000"/>
                </a:spcBef>
                <a:defRPr/>
              </a:pPr>
              <a:t>‹#›</a:t>
            </a:fld>
            <a:endParaRPr lang="en-US" baseline="-25000" dirty="0">
              <a:solidFill>
                <a:schemeClr val="bg1"/>
              </a:solidFill>
            </a:endParaRPr>
          </a:p>
        </p:txBody>
      </p:sp>
      <p:sp>
        <p:nvSpPr>
          <p:cNvPr id="21512" name="Rectangle 21"/>
          <p:cNvSpPr>
            <a:spLocks noGrp="1" noChangeArrowheads="1"/>
          </p:cNvSpPr>
          <p:nvPr>
            <p:ph type="body" idx="1"/>
          </p:nvPr>
        </p:nvSpPr>
        <p:spPr bwMode="auto">
          <a:xfrm>
            <a:off x="381000" y="838200"/>
            <a:ext cx="85344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718" name="Text Box 22"/>
          <p:cNvSpPr txBox="1">
            <a:spLocks noChangeArrowheads="1"/>
          </p:cNvSpPr>
          <p:nvPr userDrawn="1"/>
        </p:nvSpPr>
        <p:spPr bwMode="auto">
          <a:xfrm>
            <a:off x="381000" y="5562600"/>
            <a:ext cx="4419600" cy="3587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aseline="-25000">
                <a:solidFill>
                  <a:schemeClr val="bg1"/>
                </a:solidFill>
              </a:rPr>
              <a:t>INTRODUCTION TO Modern Physics PHYX 2710</a:t>
            </a:r>
          </a:p>
          <a:p>
            <a:pPr algn="ctr" eaLnBrk="1" hangingPunct="1">
              <a:spcBef>
                <a:spcPct val="50000"/>
              </a:spcBef>
              <a:defRPr/>
            </a:pPr>
            <a:r>
              <a:rPr lang="en-US" sz="1000" baseline="-25000">
                <a:solidFill>
                  <a:schemeClr val="bg1"/>
                </a:solidFill>
              </a:rPr>
              <a:t>Fall 2004</a:t>
            </a:r>
          </a:p>
        </p:txBody>
      </p:sp>
      <p:sp>
        <p:nvSpPr>
          <p:cNvPr id="29719" name="Text Box 23"/>
          <p:cNvSpPr txBox="1">
            <a:spLocks noChangeArrowheads="1"/>
          </p:cNvSpPr>
          <p:nvPr userDrawn="1"/>
        </p:nvSpPr>
        <p:spPr bwMode="auto">
          <a:xfrm>
            <a:off x="1295400" y="6400800"/>
            <a:ext cx="2286000" cy="3587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aseline="-25000" dirty="0">
                <a:solidFill>
                  <a:schemeClr val="bg1"/>
                </a:solidFill>
              </a:rPr>
              <a:t>Intermediate  3870</a:t>
            </a:r>
          </a:p>
          <a:p>
            <a:pPr algn="ctr" eaLnBrk="1" hangingPunct="1">
              <a:spcBef>
                <a:spcPct val="50000"/>
              </a:spcBef>
              <a:defRPr/>
            </a:pPr>
            <a:r>
              <a:rPr lang="en-US" sz="1000" baseline="-25000" dirty="0">
                <a:solidFill>
                  <a:schemeClr val="bg1"/>
                </a:solidFill>
              </a:rPr>
              <a:t>Fall </a:t>
            </a:r>
            <a:r>
              <a:rPr lang="en-US" sz="1000" baseline="-25000" dirty="0" smtClean="0">
                <a:solidFill>
                  <a:schemeClr val="bg1"/>
                </a:solidFill>
              </a:rPr>
              <a:t>2015</a:t>
            </a:r>
            <a:endParaRPr lang="en-US" sz="1000" baseline="-25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2800" b="1">
          <a:solidFill>
            <a:schemeClr val="accent2"/>
          </a:solidFill>
          <a:latin typeface="+mj-lt"/>
          <a:ea typeface="+mj-ea"/>
          <a:cs typeface="+mj-cs"/>
        </a:defRPr>
      </a:lvl1pPr>
      <a:lvl2pPr algn="ctr" rtl="0" eaLnBrk="0" fontAlgn="base" hangingPunct="0">
        <a:spcBef>
          <a:spcPct val="0"/>
        </a:spcBef>
        <a:spcAft>
          <a:spcPct val="0"/>
        </a:spcAft>
        <a:defRPr sz="2800" b="1">
          <a:solidFill>
            <a:schemeClr val="accent2"/>
          </a:solidFill>
          <a:latin typeface="Arial" charset="0"/>
          <a:cs typeface="Arial" charset="0"/>
        </a:defRPr>
      </a:lvl2pPr>
      <a:lvl3pPr algn="ctr" rtl="0" eaLnBrk="0" fontAlgn="base" hangingPunct="0">
        <a:spcBef>
          <a:spcPct val="0"/>
        </a:spcBef>
        <a:spcAft>
          <a:spcPct val="0"/>
        </a:spcAft>
        <a:defRPr sz="2800" b="1">
          <a:solidFill>
            <a:schemeClr val="accent2"/>
          </a:solidFill>
          <a:latin typeface="Arial" charset="0"/>
          <a:cs typeface="Arial" charset="0"/>
        </a:defRPr>
      </a:lvl3pPr>
      <a:lvl4pPr algn="ctr" rtl="0" eaLnBrk="0" fontAlgn="base" hangingPunct="0">
        <a:spcBef>
          <a:spcPct val="0"/>
        </a:spcBef>
        <a:spcAft>
          <a:spcPct val="0"/>
        </a:spcAft>
        <a:defRPr sz="2800" b="1">
          <a:solidFill>
            <a:schemeClr val="accent2"/>
          </a:solidFill>
          <a:latin typeface="Arial" charset="0"/>
          <a:cs typeface="Arial" charset="0"/>
        </a:defRPr>
      </a:lvl4pPr>
      <a:lvl5pPr algn="ctr" rtl="0" eaLnBrk="0" fontAlgn="base" hangingPunct="0">
        <a:spcBef>
          <a:spcPct val="0"/>
        </a:spcBef>
        <a:spcAft>
          <a:spcPct val="0"/>
        </a:spcAft>
        <a:defRPr sz="2800" b="1">
          <a:solidFill>
            <a:schemeClr val="accent2"/>
          </a:solidFill>
          <a:latin typeface="Arial" charset="0"/>
          <a:cs typeface="Arial" charset="0"/>
        </a:defRPr>
      </a:lvl5pPr>
      <a:lvl6pPr marL="457200" algn="ctr" rtl="0" fontAlgn="base">
        <a:spcBef>
          <a:spcPct val="0"/>
        </a:spcBef>
        <a:spcAft>
          <a:spcPct val="0"/>
        </a:spcAft>
        <a:defRPr sz="2800" b="1">
          <a:solidFill>
            <a:schemeClr val="accent2"/>
          </a:solidFill>
          <a:latin typeface="Arial" charset="0"/>
          <a:cs typeface="Arial" charset="0"/>
        </a:defRPr>
      </a:lvl6pPr>
      <a:lvl7pPr marL="914400" algn="ctr" rtl="0" fontAlgn="base">
        <a:spcBef>
          <a:spcPct val="0"/>
        </a:spcBef>
        <a:spcAft>
          <a:spcPct val="0"/>
        </a:spcAft>
        <a:defRPr sz="2800" b="1">
          <a:solidFill>
            <a:schemeClr val="accent2"/>
          </a:solidFill>
          <a:latin typeface="Arial" charset="0"/>
          <a:cs typeface="Arial" charset="0"/>
        </a:defRPr>
      </a:lvl7pPr>
      <a:lvl8pPr marL="1371600" algn="ctr" rtl="0" fontAlgn="base">
        <a:spcBef>
          <a:spcPct val="0"/>
        </a:spcBef>
        <a:spcAft>
          <a:spcPct val="0"/>
        </a:spcAft>
        <a:defRPr sz="2800" b="1">
          <a:solidFill>
            <a:schemeClr val="accent2"/>
          </a:solidFill>
          <a:latin typeface="Arial" charset="0"/>
          <a:cs typeface="Arial" charset="0"/>
        </a:defRPr>
      </a:lvl8pPr>
      <a:lvl9pPr marL="1828800" algn="ctr" rtl="0" fontAlgn="base">
        <a:spcBef>
          <a:spcPct val="0"/>
        </a:spcBef>
        <a:spcAft>
          <a:spcPct val="0"/>
        </a:spcAft>
        <a:defRPr sz="2800" b="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defRPr sz="3200">
          <a:solidFill>
            <a:srgbClr val="0A52A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cs typeface="+mn-cs"/>
        </a:defRPr>
      </a:lvl2pPr>
      <a:lvl3pPr marL="1143000" indent="-228600" algn="l" rtl="0" eaLnBrk="0" fontAlgn="base" hangingPunct="0">
        <a:spcBef>
          <a:spcPct val="20000"/>
        </a:spcBef>
        <a:spcAft>
          <a:spcPct val="0"/>
        </a:spcAft>
        <a:buChar char="•"/>
        <a:defRPr sz="2400">
          <a:solidFill>
            <a:srgbClr val="FF0000"/>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rgbClr val="0A52A2"/>
          </a:solidFill>
          <a:latin typeface="+mn-lt"/>
          <a:cs typeface="+mn-cs"/>
        </a:defRPr>
      </a:lvl5pPr>
      <a:lvl6pPr marL="2514600" indent="-228600" algn="l" rtl="0" fontAlgn="base">
        <a:spcBef>
          <a:spcPct val="20000"/>
        </a:spcBef>
        <a:spcAft>
          <a:spcPct val="0"/>
        </a:spcAft>
        <a:buChar char="»"/>
        <a:defRPr sz="2000">
          <a:solidFill>
            <a:srgbClr val="0A52A2"/>
          </a:solidFill>
          <a:latin typeface="+mn-lt"/>
          <a:cs typeface="+mn-cs"/>
        </a:defRPr>
      </a:lvl6pPr>
      <a:lvl7pPr marL="2971800" indent="-228600" algn="l" rtl="0" fontAlgn="base">
        <a:spcBef>
          <a:spcPct val="20000"/>
        </a:spcBef>
        <a:spcAft>
          <a:spcPct val="0"/>
        </a:spcAft>
        <a:buChar char="»"/>
        <a:defRPr sz="2000">
          <a:solidFill>
            <a:srgbClr val="0A52A2"/>
          </a:solidFill>
          <a:latin typeface="+mn-lt"/>
          <a:cs typeface="+mn-cs"/>
        </a:defRPr>
      </a:lvl7pPr>
      <a:lvl8pPr marL="3429000" indent="-228600" algn="l" rtl="0" fontAlgn="base">
        <a:spcBef>
          <a:spcPct val="20000"/>
        </a:spcBef>
        <a:spcAft>
          <a:spcPct val="0"/>
        </a:spcAft>
        <a:buChar char="»"/>
        <a:defRPr sz="2000">
          <a:solidFill>
            <a:srgbClr val="0A52A2"/>
          </a:solidFill>
          <a:latin typeface="+mn-lt"/>
          <a:cs typeface="+mn-cs"/>
        </a:defRPr>
      </a:lvl8pPr>
      <a:lvl9pPr marL="3886200" indent="-228600" algn="l" rtl="0" fontAlgn="base">
        <a:spcBef>
          <a:spcPct val="20000"/>
        </a:spcBef>
        <a:spcAft>
          <a:spcPct val="0"/>
        </a:spcAft>
        <a:buChar char="»"/>
        <a:defRPr sz="2000">
          <a:solidFill>
            <a:srgbClr val="0A52A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ajp.dickinson.edu/Contributors/manFormat.html" TargetMode="External"/><Relationship Id="rId5" Type="http://schemas.openxmlformats.org/officeDocument/2006/relationships/hyperlink" Target="http://www.aip.org/pubservs/compuscript.html" TargetMode="External"/><Relationship Id="rId4" Type="http://schemas.openxmlformats.org/officeDocument/2006/relationships/hyperlink" Target="http://www.aip.org/pubservs/style/4thed/toc.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jp.dickinson.edu/Contributors/contGenInfo.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www.aip.org/pubservs/style/4thed/toc.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ajp.dickinson.edu/Contributors/contGenInfo.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aip.org/pubservs/style/4thed/toc.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library2.usu.edu/howto/"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library2.usu.edu/howto/sitemap.php" TargetMode="External"/><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library2.usu.edu/howto/"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libguides.usu.edu/content.php?pid=246165"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libguides.usu.edu/c.php?g=52461&amp;p=33845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cholar.google.com/"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www.endnoteweb.com/" TargetMode="External"/><Relationship Id="rId3" Type="http://schemas.openxmlformats.org/officeDocument/2006/relationships/hyperlink" Target="http://endnote.com/training/WMVs/ENX2/enx2tutorial_download.asp" TargetMode="External"/><Relationship Id="rId7" Type="http://schemas.openxmlformats.org/officeDocument/2006/relationships/hyperlink" Target="http://libguides.usu.edu/usingendnoteweb"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endnote.com/training/" TargetMode="External"/><Relationship Id="rId5" Type="http://schemas.openxmlformats.org/officeDocument/2006/relationships/image" Target="../media/image39.gif"/><Relationship Id="rId4" Type="http://schemas.openxmlformats.org/officeDocument/2006/relationships/image" Target="../media/image40.gif"/></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libguides.usu.edu/endnote" TargetMode="Externa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hyperlink" Target="http://libguides.usu.edu/EndNoteBasic" TargetMode="Externa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www.endnoteweb.com/training" TargetMode="External"/><Relationship Id="rId5" Type="http://schemas.openxmlformats.org/officeDocument/2006/relationships/image" Target="../media/image46.png"/><Relationship Id="rId4" Type="http://schemas.openxmlformats.org/officeDocument/2006/relationships/hyperlink" Target="http://libguides.usu.edu/endnot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hyperlink" Target="http://endnote.com/sites/en/files/m/pdf/en-online-qrc.pdf" TargetMode="External"/><Relationship Id="rId4" Type="http://schemas.openxmlformats.org/officeDocument/2006/relationships/hyperlink" Target="http://www.myendnoteweb.com/help/en_us/ENW/help.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endnoteweb.com/trainin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libguides.usu.edu/EndNoteBasic" TargetMode="Externa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hyperlink" Target="http://www.physics.usu.edu/dennison/3870-3880/Humor/science%20terminology%20humor.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libguides.usu.edu/c.php?g=52841&amp;p=339445"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hyperlink" Target="http://libguides.usu.edu/c.php?g=52841&amp;p=339449" TargetMode="External"/><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libguides.usu.edu/c.php?g=52841&amp;p=339445"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endnote.com/training/tutorials/enweb2/English/EndNote_Web-English/EndNote_Web.asp"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datathief.org/" TargetMode="External"/><Relationship Id="rId4" Type="http://schemas.openxmlformats.org/officeDocument/2006/relationships/hyperlink" Target="DatathiefManual.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hyperlink" Target="http://datathief.org/" TargetMode="External"/><Relationship Id="rId4" Type="http://schemas.openxmlformats.org/officeDocument/2006/relationships/hyperlink" Target="DatathiefManual.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ajp.dickinson.edu/Contributors/manFormat.html" TargetMode="External"/><Relationship Id="rId5" Type="http://schemas.openxmlformats.org/officeDocument/2006/relationships/hyperlink" Target="http://www.aip.org/pubservs/compuscript.html" TargetMode="External"/><Relationship Id="rId4" Type="http://schemas.openxmlformats.org/officeDocument/2006/relationships/hyperlink" Target="http://www.aip.org/pubservs/style/4thed/toc.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hyperlink" Target="http://datathief.org/" TargetMode="External"/><Relationship Id="rId4" Type="http://schemas.openxmlformats.org/officeDocument/2006/relationships/hyperlink" Target="DatathiefManual.pdf"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physics.usu.edu/dennison/3870-3880/References/Lab_Report_Rubric.pd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physics.usu.edu/dennison/3870-3880/References/Lab_Report_Rubric.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physics.usu.edu/dennison/3870-3880/References/Content%20of%20Lab%20Report.pdf" TargetMode="Externa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CONVEYING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Writing Reports</a:t>
            </a:r>
          </a:p>
          <a:p>
            <a:pPr eaLnBrk="1" hangingPunct="1"/>
            <a:r>
              <a:rPr lang="en-US" b="1" dirty="0" smtClean="0">
                <a:solidFill>
                  <a:schemeClr val="accent2"/>
                </a:solidFill>
              </a:rPr>
              <a:t>Gathering Information</a:t>
            </a: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USU Library Web Site</a:t>
            </a:r>
          </a:p>
          <a:p>
            <a:pPr eaLnBrk="1" hangingPunct="1"/>
            <a:endParaRPr lang="en-US"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p:cNvPicPr>
            <a:picLocks noChangeAspect="1" noChangeArrowheads="1"/>
          </p:cNvPicPr>
          <p:nvPr/>
        </p:nvPicPr>
        <p:blipFill>
          <a:blip r:embed="rId3" cstate="screen"/>
          <a:srcRect/>
          <a:stretch>
            <a:fillRect/>
          </a:stretch>
        </p:blipFill>
        <p:spPr bwMode="auto">
          <a:xfrm>
            <a:off x="228600" y="990600"/>
            <a:ext cx="7924800" cy="5178582"/>
          </a:xfrm>
          <a:prstGeom prst="rect">
            <a:avLst/>
          </a:prstGeom>
          <a:noFill/>
          <a:ln w="9525">
            <a:noFill/>
            <a:miter lim="800000"/>
            <a:headEnd/>
            <a:tailEnd/>
          </a:ln>
        </p:spPr>
      </p:pic>
      <p:sp>
        <p:nvSpPr>
          <p:cNvPr id="3" name="Rectangle 2"/>
          <p:cNvSpPr txBox="1">
            <a:spLocks noChangeArrowheads="1"/>
          </p:cNvSpPr>
          <p:nvPr/>
        </p:nvSpPr>
        <p:spPr>
          <a:xfrm>
            <a:off x="4724400" y="762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Content of a Lab Report</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p:cNvPicPr>
            <a:picLocks noChangeAspect="1" noChangeArrowheads="1"/>
          </p:cNvPicPr>
          <p:nvPr/>
        </p:nvPicPr>
        <p:blipFill>
          <a:blip r:embed="rId3" cstate="screen"/>
          <a:srcRect/>
          <a:stretch>
            <a:fillRect/>
          </a:stretch>
        </p:blipFill>
        <p:spPr bwMode="auto">
          <a:xfrm>
            <a:off x="381000" y="1981200"/>
            <a:ext cx="8398128" cy="4148138"/>
          </a:xfrm>
          <a:prstGeom prst="rect">
            <a:avLst/>
          </a:prstGeom>
          <a:noFill/>
          <a:ln w="9525">
            <a:noFill/>
            <a:miter lim="800000"/>
            <a:headEnd/>
            <a:tailEnd/>
          </a:ln>
        </p:spPr>
      </p:pic>
      <p:sp>
        <p:nvSpPr>
          <p:cNvPr id="3" name="Rectangle 2"/>
          <p:cNvSpPr txBox="1">
            <a:spLocks noChangeArrowheads="1"/>
          </p:cNvSpPr>
          <p:nvPr/>
        </p:nvSpPr>
        <p:spPr>
          <a:xfrm>
            <a:off x="4724400" y="762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Use of a Lab Notebook</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urved Connector 4"/>
          <p:cNvCxnSpPr/>
          <p:nvPr/>
        </p:nvCxnSpPr>
        <p:spPr bwMode="auto">
          <a:xfrm rot="10800000" flipV="1">
            <a:off x="5029200" y="1676400"/>
            <a:ext cx="1447800" cy="838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7" name="Rectangle 6"/>
          <p:cNvSpPr/>
          <p:nvPr/>
        </p:nvSpPr>
        <p:spPr>
          <a:xfrm>
            <a:off x="6553200" y="1066800"/>
            <a:ext cx="2819400" cy="1077218"/>
          </a:xfrm>
          <a:prstGeom prst="rect">
            <a:avLst/>
          </a:prstGeom>
        </p:spPr>
        <p:txBody>
          <a:bodyPr wrap="square">
            <a:spAutoFit/>
          </a:bodyPr>
          <a:lstStyle/>
          <a:p>
            <a:r>
              <a:rPr lang="en-US" sz="1600" b="1" dirty="0" smtClean="0">
                <a:solidFill>
                  <a:srgbClr val="FF33CC"/>
                </a:solidFill>
              </a:rPr>
              <a:t>Notes on “Old School” Technical Writing</a:t>
            </a:r>
          </a:p>
          <a:p>
            <a:endParaRPr lang="en-US" sz="1600" b="1" dirty="0" smtClean="0">
              <a:solidFill>
                <a:srgbClr val="C00000"/>
              </a:solidFill>
            </a:endParaRPr>
          </a:p>
          <a:p>
            <a:r>
              <a:rPr lang="en-US" sz="1600" b="1" dirty="0" smtClean="0">
                <a:solidFill>
                  <a:srgbClr val="C00000"/>
                </a:solidFill>
              </a:rPr>
              <a:t>“The Scientific Attitude”</a:t>
            </a:r>
            <a:endParaRPr lang="en-US" sz="1600" b="1" dirty="0">
              <a:solidFill>
                <a:srgbClr val="C00000"/>
              </a:solidFill>
            </a:endParaRPr>
          </a:p>
        </p:txBody>
      </p:sp>
      <p:graphicFrame>
        <p:nvGraphicFramePr>
          <p:cNvPr id="5124" name="Object 4"/>
          <p:cNvGraphicFramePr>
            <a:graphicFrameLocks noChangeAspect="1"/>
          </p:cNvGraphicFramePr>
          <p:nvPr/>
        </p:nvGraphicFramePr>
        <p:xfrm>
          <a:off x="381000" y="152400"/>
          <a:ext cx="4095750" cy="5895975"/>
        </p:xfrm>
        <a:graphic>
          <a:graphicData uri="http://schemas.openxmlformats.org/presentationml/2006/ole">
            <p:oleObj spid="_x0000_s5124" name="Acrobat Document" r:id="rId4" imgW="4095485" imgH="5895720" progId="AcroExch.Document.11">
              <p:embed/>
            </p:oleObj>
          </a:graphicData>
        </a:graphic>
      </p:graphicFrame>
      <p:pic>
        <p:nvPicPr>
          <p:cNvPr id="5125" name="Picture 5"/>
          <p:cNvPicPr>
            <a:picLocks noChangeAspect="1" noChangeArrowheads="1"/>
          </p:cNvPicPr>
          <p:nvPr/>
        </p:nvPicPr>
        <p:blipFill>
          <a:blip r:embed="rId5" cstate="screen"/>
          <a:srcRect/>
          <a:stretch>
            <a:fillRect/>
          </a:stretch>
        </p:blipFill>
        <p:spPr bwMode="auto">
          <a:xfrm>
            <a:off x="5562600" y="2743200"/>
            <a:ext cx="3302274" cy="3189288"/>
          </a:xfrm>
          <a:prstGeom prst="rect">
            <a:avLst/>
          </a:prstGeom>
          <a:noFill/>
          <a:ln w="9525">
            <a:noFill/>
            <a:miter lim="800000"/>
            <a:headEnd/>
            <a:tailEnd/>
          </a:ln>
          <a:effectLst/>
        </p:spPr>
      </p:pic>
      <p:sp>
        <p:nvSpPr>
          <p:cNvPr id="8" name="Rectangle 2"/>
          <p:cNvSpPr txBox="1">
            <a:spLocks noChangeArrowheads="1"/>
          </p:cNvSpPr>
          <p:nvPr/>
        </p:nvSpPr>
        <p:spPr>
          <a:xfrm>
            <a:off x="4724400" y="762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Writing Resources</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urved Connector 4"/>
          <p:cNvCxnSpPr/>
          <p:nvPr/>
        </p:nvCxnSpPr>
        <p:spPr bwMode="auto">
          <a:xfrm rot="10800000" flipV="1">
            <a:off x="5029200" y="1752600"/>
            <a:ext cx="1066800" cy="7620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7" name="Rectangle 6"/>
          <p:cNvSpPr/>
          <p:nvPr/>
        </p:nvSpPr>
        <p:spPr>
          <a:xfrm>
            <a:off x="6172200" y="1066800"/>
            <a:ext cx="2819400" cy="1569660"/>
          </a:xfrm>
          <a:prstGeom prst="rect">
            <a:avLst/>
          </a:prstGeom>
        </p:spPr>
        <p:txBody>
          <a:bodyPr wrap="square">
            <a:spAutoFit/>
          </a:bodyPr>
          <a:lstStyle/>
          <a:p>
            <a:r>
              <a:rPr lang="en-US" sz="1600" b="1" dirty="0" smtClean="0">
                <a:solidFill>
                  <a:srgbClr val="FF33CC"/>
                </a:solidFill>
              </a:rPr>
              <a:t>Notes on “Old School” Technical Writing</a:t>
            </a:r>
          </a:p>
          <a:p>
            <a:endParaRPr lang="en-US" sz="1600" b="1" dirty="0" smtClean="0">
              <a:solidFill>
                <a:srgbClr val="C00000"/>
              </a:solidFill>
            </a:endParaRPr>
          </a:p>
          <a:p>
            <a:r>
              <a:rPr lang="en-US" sz="1600" b="1" dirty="0" smtClean="0">
                <a:solidFill>
                  <a:srgbClr val="C00000"/>
                </a:solidFill>
              </a:rPr>
              <a:t>Tense in Scientific Writing</a:t>
            </a:r>
          </a:p>
          <a:p>
            <a:r>
              <a:rPr lang="en-US" sz="1600" b="1" dirty="0" smtClean="0">
                <a:solidFill>
                  <a:srgbClr val="C00000"/>
                </a:solidFill>
              </a:rPr>
              <a:t>Active Vs Passive Voice</a:t>
            </a:r>
          </a:p>
          <a:p>
            <a:r>
              <a:rPr lang="en-US" sz="1600" b="1" dirty="0" smtClean="0">
                <a:solidFill>
                  <a:srgbClr val="C00000"/>
                </a:solidFill>
              </a:rPr>
              <a:t>Singulars and Plurals</a:t>
            </a:r>
            <a:endParaRPr lang="en-US" sz="1600" b="1" dirty="0">
              <a:solidFill>
                <a:srgbClr val="C00000"/>
              </a:solidFill>
            </a:endParaRPr>
          </a:p>
        </p:txBody>
      </p:sp>
      <p:graphicFrame>
        <p:nvGraphicFramePr>
          <p:cNvPr id="6147" name="Object 3"/>
          <p:cNvGraphicFramePr>
            <a:graphicFrameLocks noChangeAspect="1"/>
          </p:cNvGraphicFramePr>
          <p:nvPr/>
        </p:nvGraphicFramePr>
        <p:xfrm>
          <a:off x="381000" y="228600"/>
          <a:ext cx="4114800" cy="5904924"/>
        </p:xfrm>
        <a:graphic>
          <a:graphicData uri="http://schemas.openxmlformats.org/presentationml/2006/ole">
            <p:oleObj spid="_x0000_s6147" name="Acrobat Document" r:id="rId4" imgW="3152722" imgH="4524120" progId="AcroExch.Document.11">
              <p:embed/>
            </p:oleObj>
          </a:graphicData>
        </a:graphic>
      </p:graphicFrame>
      <p:sp>
        <p:nvSpPr>
          <p:cNvPr id="6" name="Rectangle 2"/>
          <p:cNvSpPr txBox="1">
            <a:spLocks noChangeArrowheads="1"/>
          </p:cNvSpPr>
          <p:nvPr/>
        </p:nvSpPr>
        <p:spPr>
          <a:xfrm>
            <a:off x="4724400" y="762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Writing Resources</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screen"/>
          <a:srcRect/>
          <a:stretch>
            <a:fillRect/>
          </a:stretch>
        </p:blipFill>
        <p:spPr bwMode="auto">
          <a:xfrm>
            <a:off x="3657600" y="228601"/>
            <a:ext cx="5486400" cy="5960260"/>
          </a:xfrm>
          <a:prstGeom prst="rect">
            <a:avLst/>
          </a:prstGeom>
          <a:noFill/>
          <a:ln w="9525">
            <a:noFill/>
            <a:miter lim="800000"/>
            <a:headEnd/>
            <a:tailEnd/>
          </a:ln>
        </p:spPr>
      </p:pic>
      <p:sp>
        <p:nvSpPr>
          <p:cNvPr id="4" name="Rectangle 2"/>
          <p:cNvSpPr txBox="1">
            <a:spLocks noChangeArrowheads="1"/>
          </p:cNvSpPr>
          <p:nvPr/>
        </p:nvSpPr>
        <p:spPr>
          <a:xfrm>
            <a:off x="152400" y="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Site</a:t>
            </a:r>
          </a:p>
        </p:txBody>
      </p:sp>
      <p:cxnSp>
        <p:nvCxnSpPr>
          <p:cNvPr id="5" name="Curved Connector 4"/>
          <p:cNvCxnSpPr>
            <a:stCxn id="7" idx="3"/>
          </p:cNvCxnSpPr>
          <p:nvPr/>
        </p:nvCxnSpPr>
        <p:spPr bwMode="auto">
          <a:xfrm>
            <a:off x="2362200" y="1710899"/>
            <a:ext cx="1066800" cy="575101"/>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7" name="Rectangle 6"/>
          <p:cNvSpPr/>
          <p:nvPr/>
        </p:nvSpPr>
        <p:spPr>
          <a:xfrm>
            <a:off x="1143000" y="1295400"/>
            <a:ext cx="1219200" cy="830997"/>
          </a:xfrm>
          <a:prstGeom prst="rect">
            <a:avLst/>
          </a:prstGeom>
        </p:spPr>
        <p:txBody>
          <a:bodyPr wrap="square">
            <a:spAutoFit/>
          </a:bodyPr>
          <a:lstStyle/>
          <a:p>
            <a:r>
              <a:rPr lang="en-US" sz="1600" b="1" dirty="0" smtClean="0">
                <a:solidFill>
                  <a:srgbClr val="FF33CC"/>
                </a:solidFill>
              </a:rPr>
              <a:t>Notes on Technical Writing</a:t>
            </a:r>
            <a:endParaRPr lang="en-US" sz="1600" b="1" dirty="0">
              <a:solidFill>
                <a:srgbClr val="FF33C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724400" y="3048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Site</a:t>
            </a:r>
          </a:p>
        </p:txBody>
      </p:sp>
      <p:cxnSp>
        <p:nvCxnSpPr>
          <p:cNvPr id="5" name="Curved Connector 4"/>
          <p:cNvCxnSpPr/>
          <p:nvPr/>
        </p:nvCxnSpPr>
        <p:spPr bwMode="auto">
          <a:xfrm rot="10800000" flipV="1">
            <a:off x="5029200" y="1676400"/>
            <a:ext cx="1447800" cy="838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7" name="Rectangle 6"/>
          <p:cNvSpPr/>
          <p:nvPr/>
        </p:nvSpPr>
        <p:spPr>
          <a:xfrm>
            <a:off x="6553200" y="1066800"/>
            <a:ext cx="1219200" cy="830997"/>
          </a:xfrm>
          <a:prstGeom prst="rect">
            <a:avLst/>
          </a:prstGeom>
        </p:spPr>
        <p:txBody>
          <a:bodyPr wrap="square">
            <a:spAutoFit/>
          </a:bodyPr>
          <a:lstStyle/>
          <a:p>
            <a:r>
              <a:rPr lang="en-US" sz="1600" b="1" dirty="0" smtClean="0">
                <a:solidFill>
                  <a:srgbClr val="FF33CC"/>
                </a:solidFill>
              </a:rPr>
              <a:t>Wheeler’s Rules of Writing</a:t>
            </a:r>
            <a:endParaRPr lang="en-US" sz="1600" b="1" dirty="0">
              <a:solidFill>
                <a:srgbClr val="FF33CC"/>
              </a:solidFill>
            </a:endParaRPr>
          </a:p>
        </p:txBody>
      </p:sp>
      <p:pic>
        <p:nvPicPr>
          <p:cNvPr id="108547" name="Picture 3"/>
          <p:cNvPicPr>
            <a:picLocks noChangeAspect="1" noChangeArrowheads="1"/>
          </p:cNvPicPr>
          <p:nvPr/>
        </p:nvPicPr>
        <p:blipFill>
          <a:blip r:embed="rId3" cstate="screen"/>
          <a:srcRect/>
          <a:stretch>
            <a:fillRect/>
          </a:stretch>
        </p:blipFill>
        <p:spPr bwMode="auto">
          <a:xfrm>
            <a:off x="304800" y="152400"/>
            <a:ext cx="4627477" cy="609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screen"/>
          <a:srcRect t="2676"/>
          <a:stretch>
            <a:fillRect/>
          </a:stretch>
        </p:blipFill>
        <p:spPr bwMode="auto">
          <a:xfrm>
            <a:off x="304800" y="1219200"/>
            <a:ext cx="2874868" cy="4191000"/>
          </a:xfrm>
          <a:prstGeom prst="rect">
            <a:avLst/>
          </a:prstGeom>
          <a:noFill/>
          <a:ln w="9525">
            <a:noFill/>
            <a:miter lim="800000"/>
            <a:headEnd/>
            <a:tailEnd/>
          </a:ln>
        </p:spPr>
      </p:pic>
      <p:sp>
        <p:nvSpPr>
          <p:cNvPr id="9" name="Rectangle 8"/>
          <p:cNvSpPr/>
          <p:nvPr/>
        </p:nvSpPr>
        <p:spPr>
          <a:xfrm>
            <a:off x="3429000" y="914400"/>
            <a:ext cx="5562600" cy="5201424"/>
          </a:xfrm>
          <a:prstGeom prst="rect">
            <a:avLst/>
          </a:prstGeom>
        </p:spPr>
        <p:txBody>
          <a:bodyPr wrap="square">
            <a:spAutoFit/>
          </a:bodyPr>
          <a:lstStyle/>
          <a:p>
            <a:r>
              <a:rPr lang="en-US" sz="1600" dirty="0" smtClean="0"/>
              <a:t>Review</a:t>
            </a:r>
          </a:p>
          <a:p>
            <a:r>
              <a:rPr lang="en-US" sz="1400" dirty="0" smtClean="0"/>
              <a:t>"...a </a:t>
            </a:r>
            <a:r>
              <a:rPr lang="en-US" sz="1400" dirty="0" err="1" smtClean="0"/>
              <a:t>marvellous</a:t>
            </a:r>
            <a:r>
              <a:rPr lang="en-US" sz="1400" dirty="0" smtClean="0"/>
              <a:t> and timeless little book... Here, succinctly, elegantly and without fuss are the essentials of writing clear, correct English." John Clare, "The Telegraph"</a:t>
            </a:r>
          </a:p>
          <a:p>
            <a:endParaRPr lang="en-US" sz="1600" dirty="0" smtClean="0"/>
          </a:p>
          <a:p>
            <a:r>
              <a:rPr lang="en-US" sz="1600" dirty="0" smtClean="0"/>
              <a:t>From the Back Cover</a:t>
            </a:r>
          </a:p>
          <a:p>
            <a:r>
              <a:rPr lang="en-US" sz="1600" dirty="0" smtClean="0"/>
              <a:t>Some acclaim for previous editions:</a:t>
            </a:r>
          </a:p>
          <a:p>
            <a:endParaRPr lang="en-US" sz="1600" dirty="0" smtClean="0"/>
          </a:p>
          <a:p>
            <a:r>
              <a:rPr lang="en-US" sz="1400" dirty="0" smtClean="0"/>
              <a:t>"Buy it, study it, enjoy it. It's as timeless as a book can be in our age of volubility."</a:t>
            </a:r>
          </a:p>
          <a:p>
            <a:r>
              <a:rPr lang="en-US" sz="1400" dirty="0" smtClean="0"/>
              <a:t>— The New York Times</a:t>
            </a:r>
          </a:p>
          <a:p>
            <a:endParaRPr lang="en-US" sz="1400" dirty="0" smtClean="0"/>
          </a:p>
          <a:p>
            <a:r>
              <a:rPr lang="en-US" sz="1400" dirty="0" smtClean="0"/>
              <a:t>"No book in shorter space, with fewer words, will help any writer more than this persistent little volume."</a:t>
            </a:r>
          </a:p>
          <a:p>
            <a:r>
              <a:rPr lang="en-US" sz="1400" dirty="0" smtClean="0"/>
              <a:t>— The Boston Globe</a:t>
            </a:r>
          </a:p>
          <a:p>
            <a:endParaRPr lang="en-US" sz="1400" dirty="0" smtClean="0"/>
          </a:p>
          <a:p>
            <a:r>
              <a:rPr lang="en-US" sz="1400" dirty="0" smtClean="0"/>
              <a:t>"White is one of the best stylists and most lucid minds in this country. What he says and his way of saying it are equally rewarding."</a:t>
            </a:r>
          </a:p>
          <a:p>
            <a:r>
              <a:rPr lang="en-US" sz="1400" dirty="0" smtClean="0"/>
              <a:t>— The Wall Street Journal</a:t>
            </a:r>
          </a:p>
          <a:p>
            <a:endParaRPr lang="en-US" sz="1400" dirty="0" smtClean="0"/>
          </a:p>
          <a:p>
            <a:r>
              <a:rPr lang="en-US" sz="1400" dirty="0" smtClean="0"/>
              <a:t>"The book remains a nonpareil: direct, correct, and delightful."</a:t>
            </a:r>
          </a:p>
          <a:p>
            <a:r>
              <a:rPr lang="en-US" sz="1400" dirty="0" smtClean="0"/>
              <a:t>— The New Yorker</a:t>
            </a:r>
            <a:endParaRPr lang="en-US" sz="1400" dirty="0"/>
          </a:p>
        </p:txBody>
      </p:sp>
      <p:sp>
        <p:nvSpPr>
          <p:cNvPr id="5" name="Rectangle 2"/>
          <p:cNvSpPr txBox="1">
            <a:spLocks noChangeArrowheads="1"/>
          </p:cNvSpPr>
          <p:nvPr/>
        </p:nvSpPr>
        <p:spPr>
          <a:xfrm>
            <a:off x="4724400" y="762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Writing Resources</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screen"/>
          <a:srcRect/>
          <a:stretch>
            <a:fillRect/>
          </a:stretch>
        </p:blipFill>
        <p:spPr bwMode="auto">
          <a:xfrm>
            <a:off x="381000" y="0"/>
            <a:ext cx="4587472" cy="6096000"/>
          </a:xfrm>
          <a:prstGeom prst="rect">
            <a:avLst/>
          </a:prstGeom>
          <a:noFill/>
          <a:ln w="9525">
            <a:noFill/>
            <a:miter lim="800000"/>
            <a:headEnd/>
            <a:tailEnd/>
          </a:ln>
        </p:spPr>
      </p:pic>
      <p:sp>
        <p:nvSpPr>
          <p:cNvPr id="4" name="Rectangle 2"/>
          <p:cNvSpPr txBox="1">
            <a:spLocks noChangeArrowheads="1"/>
          </p:cNvSpPr>
          <p:nvPr/>
        </p:nvSpPr>
        <p:spPr>
          <a:xfrm>
            <a:off x="4724400" y="5334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A New Writing Resource</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3" cstate="screen"/>
          <a:srcRect/>
          <a:stretch>
            <a:fillRect/>
          </a:stretch>
        </p:blipFill>
        <p:spPr bwMode="auto">
          <a:xfrm>
            <a:off x="2743200" y="1447800"/>
            <a:ext cx="5791200" cy="2590800"/>
          </a:xfrm>
          <a:prstGeom prst="rect">
            <a:avLst/>
          </a:prstGeom>
          <a:noFill/>
          <a:ln w="9525">
            <a:noFill/>
            <a:miter lim="800000"/>
            <a:headEnd/>
            <a:tailEnd/>
          </a:ln>
        </p:spPr>
      </p:pic>
      <p:cxnSp>
        <p:nvCxnSpPr>
          <p:cNvPr id="5" name="Curved Connector 4"/>
          <p:cNvCxnSpPr/>
          <p:nvPr/>
        </p:nvCxnSpPr>
        <p:spPr bwMode="auto">
          <a:xfrm>
            <a:off x="1600200" y="914400"/>
            <a:ext cx="1752600" cy="14478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762000" y="609600"/>
            <a:ext cx="1219200" cy="584775"/>
          </a:xfrm>
          <a:prstGeom prst="rect">
            <a:avLst/>
          </a:prstGeom>
        </p:spPr>
        <p:txBody>
          <a:bodyPr wrap="square">
            <a:spAutoFit/>
          </a:bodyPr>
          <a:lstStyle/>
          <a:p>
            <a:r>
              <a:rPr lang="en-US" sz="1600" b="1" dirty="0" smtClean="0">
                <a:solidFill>
                  <a:srgbClr val="FF33CC"/>
                </a:solidFill>
              </a:rPr>
              <a:t>Grade Rubric</a:t>
            </a:r>
            <a:endParaRPr lang="en-US" sz="1600" b="1" dirty="0">
              <a:solidFill>
                <a:srgbClr val="FF33CC"/>
              </a:solidFill>
            </a:endParaRPr>
          </a:p>
        </p:txBody>
      </p:sp>
      <p:cxnSp>
        <p:nvCxnSpPr>
          <p:cNvPr id="7" name="Curved Connector 6"/>
          <p:cNvCxnSpPr/>
          <p:nvPr/>
        </p:nvCxnSpPr>
        <p:spPr bwMode="auto">
          <a:xfrm flipV="1">
            <a:off x="1676400" y="3200400"/>
            <a:ext cx="1676400" cy="6096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8" name="Rectangle 7"/>
          <p:cNvSpPr/>
          <p:nvPr/>
        </p:nvSpPr>
        <p:spPr>
          <a:xfrm>
            <a:off x="609600" y="3581400"/>
            <a:ext cx="1219200" cy="1077218"/>
          </a:xfrm>
          <a:prstGeom prst="rect">
            <a:avLst/>
          </a:prstGeom>
        </p:spPr>
        <p:txBody>
          <a:bodyPr wrap="square">
            <a:spAutoFit/>
          </a:bodyPr>
          <a:lstStyle/>
          <a:p>
            <a:r>
              <a:rPr lang="en-US" sz="1600" b="1" dirty="0" smtClean="0">
                <a:solidFill>
                  <a:srgbClr val="FF33CC"/>
                </a:solidFill>
              </a:rPr>
              <a:t>Notes on contents of a lab report</a:t>
            </a:r>
            <a:endParaRPr lang="en-US" sz="1600" b="1" dirty="0">
              <a:solidFill>
                <a:srgbClr val="FF33CC"/>
              </a:solidFill>
            </a:endParaRPr>
          </a:p>
        </p:txBody>
      </p:sp>
      <p:sp>
        <p:nvSpPr>
          <p:cNvPr id="9" name="Rectangle 8"/>
          <p:cNvSpPr/>
          <p:nvPr/>
        </p:nvSpPr>
        <p:spPr>
          <a:xfrm>
            <a:off x="5486400" y="4191000"/>
            <a:ext cx="1219200" cy="830997"/>
          </a:xfrm>
          <a:prstGeom prst="rect">
            <a:avLst/>
          </a:prstGeom>
        </p:spPr>
        <p:txBody>
          <a:bodyPr wrap="square">
            <a:spAutoFit/>
          </a:bodyPr>
          <a:lstStyle/>
          <a:p>
            <a:r>
              <a:rPr lang="en-US" sz="1600" b="1" dirty="0" smtClean="0">
                <a:solidFill>
                  <a:srgbClr val="FF33CC"/>
                </a:solidFill>
              </a:rPr>
              <a:t>The AIP Style Manual</a:t>
            </a:r>
            <a:endParaRPr lang="en-US" sz="1600" b="1" dirty="0">
              <a:solidFill>
                <a:srgbClr val="FF33CC"/>
              </a:solidFill>
            </a:endParaRPr>
          </a:p>
        </p:txBody>
      </p:sp>
      <p:cxnSp>
        <p:nvCxnSpPr>
          <p:cNvPr id="12" name="Curved Connector 11"/>
          <p:cNvCxnSpPr/>
          <p:nvPr/>
        </p:nvCxnSpPr>
        <p:spPr bwMode="auto">
          <a:xfrm rot="5400000" flipH="1" flipV="1">
            <a:off x="6629400" y="3429000"/>
            <a:ext cx="990600" cy="9906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11" name="TextBox 10"/>
          <p:cNvSpPr txBox="1"/>
          <p:nvPr/>
        </p:nvSpPr>
        <p:spPr>
          <a:xfrm>
            <a:off x="1219200" y="5029200"/>
            <a:ext cx="6750566" cy="738664"/>
          </a:xfrm>
          <a:prstGeom prst="rect">
            <a:avLst/>
          </a:prstGeom>
          <a:noFill/>
        </p:spPr>
        <p:txBody>
          <a:bodyPr wrap="none" rtlCol="0">
            <a:spAutoFit/>
          </a:bodyPr>
          <a:lstStyle/>
          <a:p>
            <a:r>
              <a:rPr lang="en-US" sz="1400" dirty="0" smtClean="0"/>
              <a:t>AIP Style Manual: </a:t>
            </a:r>
            <a:r>
              <a:rPr lang="en-US" sz="1400" dirty="0" smtClean="0">
                <a:hlinkClick r:id="rId4"/>
              </a:rPr>
              <a:t>http://www.aip.org/pubservs/style/4thed/toc.html</a:t>
            </a:r>
            <a:endParaRPr lang="en-US" sz="1400" dirty="0" smtClean="0"/>
          </a:p>
          <a:p>
            <a:r>
              <a:rPr lang="en-US" sz="1400" dirty="0" smtClean="0"/>
              <a:t>AIP Journals:  </a:t>
            </a:r>
            <a:r>
              <a:rPr lang="en-US" sz="1400" dirty="0" smtClean="0">
                <a:hlinkClick r:id="rId5"/>
              </a:rPr>
              <a:t>http://www.aip.org/pubservs/compuscript.html</a:t>
            </a:r>
            <a:r>
              <a:rPr lang="en-US" sz="1400" dirty="0" smtClean="0"/>
              <a:t>  </a:t>
            </a:r>
          </a:p>
          <a:p>
            <a:r>
              <a:rPr lang="en-US" sz="1400" dirty="0" smtClean="0"/>
              <a:t>American Journal of Physics: </a:t>
            </a:r>
            <a:r>
              <a:rPr lang="en-US" sz="1400" dirty="0" smtClean="0">
                <a:hlinkClick r:id="rId6"/>
              </a:rPr>
              <a:t>http://ajp.dickinson.edu/Contributors/manFormat.html</a:t>
            </a:r>
            <a:endParaRPr lang="en-US" sz="1400" dirty="0" smtClean="0"/>
          </a:p>
        </p:txBody>
      </p:sp>
      <p:sp>
        <p:nvSpPr>
          <p:cNvPr id="13" name="Rectangle 2"/>
          <p:cNvSpPr txBox="1">
            <a:spLocks noChangeArrowheads="1"/>
          </p:cNvSpPr>
          <p:nvPr/>
        </p:nvSpPr>
        <p:spPr>
          <a:xfrm>
            <a:off x="4724400" y="762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Style Manuals</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rgbClr val="C00000"/>
                </a:solidFill>
              </a:rPr>
              <a:t>Journal </a:t>
            </a:r>
            <a:r>
              <a:rPr lang="en-US" b="1" dirty="0" smtClean="0">
                <a:solidFill>
                  <a:srgbClr val="C00000"/>
                </a:solidFill>
              </a:rPr>
              <a:t>Style Manuals</a:t>
            </a:r>
            <a:endParaRPr lang="en-US" b="1" dirty="0" smtClean="0">
              <a:solidFill>
                <a:srgbClr val="C00000"/>
              </a:solidFill>
            </a:endParaRPr>
          </a:p>
          <a:p>
            <a:pPr eaLnBrk="1" hangingPunct="1"/>
            <a:endParaRPr lang="en-US" b="1" dirty="0" smtClean="0"/>
          </a:p>
          <a:p>
            <a:pPr algn="l" eaLnBrk="1" hangingPunct="1"/>
            <a:r>
              <a:rPr lang="en-US" sz="2000" dirty="0" smtClean="0">
                <a:solidFill>
                  <a:srgbClr val="FF00FF"/>
                </a:solidFill>
                <a:latin typeface="Arial" pitchFamily="34" charset="0"/>
                <a:cs typeface="Arial" pitchFamily="34" charset="0"/>
              </a:rPr>
              <a:t>References:  PHYS 3870 Web Site</a:t>
            </a:r>
          </a:p>
          <a:p>
            <a:pPr algn="l" eaLnBrk="1" hangingPunct="1"/>
            <a:r>
              <a:rPr lang="en-US" sz="2000" dirty="0" smtClean="0">
                <a:solidFill>
                  <a:srgbClr val="FF00FF"/>
                </a:solidFill>
                <a:latin typeface="Arial" pitchFamily="34" charset="0"/>
                <a:cs typeface="Arial" pitchFamily="34" charset="0"/>
              </a:rPr>
              <a:t>	    AJP web site </a:t>
            </a:r>
            <a:r>
              <a:rPr lang="en-US" sz="1400" dirty="0" smtClean="0">
                <a:solidFill>
                  <a:srgbClr val="FF00FF"/>
                </a:solidFill>
                <a:latin typeface="Arial" pitchFamily="34" charset="0"/>
                <a:cs typeface="Arial" pitchFamily="34" charset="0"/>
                <a:hlinkClick r:id="rId3"/>
              </a:rPr>
              <a:t>http://ajp.dickinson.edu/Contributors/contGenInfo.html</a:t>
            </a:r>
            <a:r>
              <a:rPr lang="en-US" sz="1400" dirty="0" smtClean="0">
                <a:solidFill>
                  <a:srgbClr val="FF00FF"/>
                </a:solidFill>
                <a:latin typeface="Arial" pitchFamily="34" charset="0"/>
                <a:cs typeface="Arial" pitchFamily="34" charset="0"/>
              </a:rPr>
              <a:t> </a:t>
            </a:r>
          </a:p>
          <a:p>
            <a:pPr algn="l" eaLnBrk="1" hangingPunct="1"/>
            <a:r>
              <a:rPr lang="en-US" sz="1400" dirty="0" smtClean="0">
                <a:solidFill>
                  <a:srgbClr val="FF00FF"/>
                </a:solidFill>
                <a:latin typeface="Arial" pitchFamily="34" charset="0"/>
                <a:cs typeface="Arial" pitchFamily="34" charset="0"/>
              </a:rPr>
              <a:t>	     </a:t>
            </a:r>
            <a:r>
              <a:rPr lang="en-US" sz="2000" dirty="0" smtClean="0">
                <a:solidFill>
                  <a:srgbClr val="FF33CC"/>
                </a:solidFill>
                <a:latin typeface="Arial" pitchFamily="34" charset="0"/>
                <a:cs typeface="Arial" pitchFamily="34" charset="0"/>
              </a:rPr>
              <a:t>AIP Style Manual: </a:t>
            </a:r>
            <a:r>
              <a:rPr lang="en-US" sz="1400" dirty="0" smtClean="0">
                <a:latin typeface="Arial" pitchFamily="34" charset="0"/>
                <a:cs typeface="Arial" pitchFamily="34" charset="0"/>
                <a:hlinkClick r:id="rId4"/>
              </a:rPr>
              <a:t>http://www.aip.org/pubservs/style/4thed/toc.html</a:t>
            </a:r>
            <a:endParaRPr lang="en-US" sz="2000" dirty="0" smtClean="0">
              <a:latin typeface="Arial" pitchFamily="34" charset="0"/>
              <a:cs typeface="Arial" pitchFamily="34" charset="0"/>
            </a:endParaRPr>
          </a:p>
          <a:p>
            <a:pPr algn="l" eaLnBrk="1" hangingPunct="1"/>
            <a:endParaRPr lang="en-US" sz="2000" dirty="0" smtClean="0">
              <a:solidFill>
                <a:srgbClr val="FF00FF"/>
              </a:solidFill>
              <a:latin typeface="Times New Roman" pitchFamily="18" charset="0"/>
            </a:endParaRPr>
          </a:p>
          <a:p>
            <a:pPr eaLnBrk="1" hangingPunct="1"/>
            <a:endParaRPr lang="en-US" b="1" dirty="0" smtClean="0"/>
          </a:p>
        </p:txBody>
      </p:sp>
      <p:pic>
        <p:nvPicPr>
          <p:cNvPr id="5" name="Picture 2" descr="image of American Journal of Physics"/>
          <p:cNvPicPr>
            <a:picLocks noChangeAspect="1" noChangeArrowheads="1"/>
          </p:cNvPicPr>
          <p:nvPr/>
        </p:nvPicPr>
        <p:blipFill>
          <a:blip r:embed="rId5" cstate="screen"/>
          <a:srcRect/>
          <a:stretch>
            <a:fillRect/>
          </a:stretch>
        </p:blipFill>
        <p:spPr bwMode="auto">
          <a:xfrm>
            <a:off x="7620000" y="4114800"/>
            <a:ext cx="1224644" cy="161745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CONVEYING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Writing Reports</a:t>
            </a: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of American Journal of Physics"/>
          <p:cNvPicPr>
            <a:picLocks noChangeAspect="1" noChangeArrowheads="1"/>
          </p:cNvPicPr>
          <p:nvPr/>
        </p:nvPicPr>
        <p:blipFill>
          <a:blip r:embed="rId3" cstate="screen"/>
          <a:srcRect/>
          <a:stretch>
            <a:fillRect/>
          </a:stretch>
        </p:blipFill>
        <p:spPr bwMode="auto">
          <a:xfrm>
            <a:off x="6282146" y="1905001"/>
            <a:ext cx="2480853" cy="3276600"/>
          </a:xfrm>
          <a:prstGeom prst="rect">
            <a:avLst/>
          </a:prstGeom>
          <a:noFill/>
        </p:spPr>
      </p:pic>
      <p:sp>
        <p:nvSpPr>
          <p:cNvPr id="3" name="Rectangle 2"/>
          <p:cNvSpPr/>
          <p:nvPr/>
        </p:nvSpPr>
        <p:spPr>
          <a:xfrm>
            <a:off x="609600" y="1828800"/>
            <a:ext cx="4572000" cy="2831544"/>
          </a:xfrm>
          <a:prstGeom prst="rect">
            <a:avLst/>
          </a:prstGeom>
        </p:spPr>
        <p:txBody>
          <a:bodyPr>
            <a:spAutoFit/>
          </a:bodyPr>
          <a:lstStyle/>
          <a:p>
            <a:r>
              <a:rPr lang="en-US" b="1" u="sng" dirty="0" smtClean="0"/>
              <a:t>Audience and Mission</a:t>
            </a:r>
          </a:p>
          <a:p>
            <a:pPr algn="just"/>
            <a:r>
              <a:rPr lang="en-US" sz="1600" dirty="0" smtClean="0"/>
              <a:t>The mission of the American Journal of Physics (AJP) is to publish articles on the educational and cultural aspects of physics that are useful, interesting, and accessible to a diverse audience of physics students, educators, and researchers who are generally reading outside their specialties to broaden their understanding of physics and to expand and enhance their pedagogical toolkits at the undergraduate and graduate levels.</a:t>
            </a:r>
            <a:endParaRPr lang="en-US" sz="1600" dirty="0"/>
          </a:p>
        </p:txBody>
      </p:sp>
      <p:sp>
        <p:nvSpPr>
          <p:cNvPr id="4" name="Rectangle 3"/>
          <p:cNvSpPr/>
          <p:nvPr/>
        </p:nvSpPr>
        <p:spPr>
          <a:xfrm>
            <a:off x="609600" y="4953000"/>
            <a:ext cx="5791200" cy="677108"/>
          </a:xfrm>
          <a:prstGeom prst="rect">
            <a:avLst/>
          </a:prstGeom>
        </p:spPr>
        <p:txBody>
          <a:bodyPr wrap="square">
            <a:spAutoFit/>
          </a:bodyPr>
          <a:lstStyle/>
          <a:p>
            <a:r>
              <a:rPr lang="en-US" sz="2000" dirty="0" smtClean="0">
                <a:solidFill>
                  <a:srgbClr val="FF00FF"/>
                </a:solidFill>
                <a:latin typeface="Arial" pitchFamily="34" charset="0"/>
                <a:cs typeface="Arial" pitchFamily="34" charset="0"/>
              </a:rPr>
              <a:t>AJP web site </a:t>
            </a:r>
            <a:r>
              <a:rPr lang="en-US" dirty="0" smtClean="0">
                <a:solidFill>
                  <a:srgbClr val="FF00FF"/>
                </a:solidFill>
                <a:latin typeface="Arial" pitchFamily="34" charset="0"/>
                <a:cs typeface="Arial" pitchFamily="34" charset="0"/>
                <a:hlinkClick r:id="rId4"/>
              </a:rPr>
              <a:t>http://ajp.dickinson.edu/Contributors/contGenInfo.html</a:t>
            </a:r>
            <a:r>
              <a:rPr lang="en-US" dirty="0" smtClean="0">
                <a:solidFill>
                  <a:srgbClr val="FF00FF"/>
                </a:solidFill>
                <a:latin typeface="Arial" pitchFamily="34" charset="0"/>
                <a:cs typeface="Arial" pitchFamily="34" charset="0"/>
              </a:rPr>
              <a:t> </a:t>
            </a:r>
            <a:endParaRPr lang="en-US" dirty="0">
              <a:latin typeface="Arial" pitchFamily="34" charset="0"/>
              <a:cs typeface="Arial" pitchFamily="34" charset="0"/>
            </a:endParaRPr>
          </a:p>
        </p:txBody>
      </p:sp>
      <p:sp>
        <p:nvSpPr>
          <p:cNvPr id="5" name="Rectangle 2"/>
          <p:cNvSpPr txBox="1">
            <a:spLocks noChangeArrowheads="1"/>
          </p:cNvSpPr>
          <p:nvPr/>
        </p:nvSpPr>
        <p:spPr>
          <a:xfrm>
            <a:off x="533400" y="3048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American Journal of Physics Style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304800"/>
            <a:ext cx="77724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AIP Style Manual</a:t>
            </a:r>
          </a:p>
        </p:txBody>
      </p:sp>
      <p:sp>
        <p:nvSpPr>
          <p:cNvPr id="6" name="Rectangle 5"/>
          <p:cNvSpPr/>
          <p:nvPr/>
        </p:nvSpPr>
        <p:spPr>
          <a:xfrm>
            <a:off x="304800" y="990600"/>
            <a:ext cx="2743200" cy="4462760"/>
          </a:xfrm>
          <a:prstGeom prst="rect">
            <a:avLst/>
          </a:prstGeom>
        </p:spPr>
        <p:txBody>
          <a:bodyPr wrap="square">
            <a:spAutoFit/>
          </a:bodyPr>
          <a:lstStyle/>
          <a:p>
            <a:r>
              <a:rPr lang="en-US" sz="1600" b="1" u="sng" dirty="0" smtClean="0">
                <a:solidFill>
                  <a:srgbClr val="FF33CC"/>
                </a:solidFill>
              </a:rPr>
              <a:t>Includes information on:</a:t>
            </a:r>
          </a:p>
          <a:p>
            <a:endParaRPr lang="en-US" sz="1400" b="1" dirty="0" smtClean="0">
              <a:solidFill>
                <a:srgbClr val="0066FF"/>
              </a:solidFill>
            </a:endParaRPr>
          </a:p>
          <a:p>
            <a:pPr>
              <a:buFont typeface="Arial" pitchFamily="34" charset="0"/>
              <a:buChar char="•"/>
            </a:pPr>
            <a:r>
              <a:rPr lang="en-US" sz="1400" b="1" dirty="0" smtClean="0">
                <a:solidFill>
                  <a:srgbClr val="0066FF"/>
                </a:solidFill>
              </a:rPr>
              <a:t> Writing a paper</a:t>
            </a:r>
          </a:p>
          <a:p>
            <a:pPr>
              <a:buFont typeface="Arial" pitchFamily="34" charset="0"/>
              <a:buChar char="•"/>
            </a:pPr>
            <a:r>
              <a:rPr lang="en-US" sz="1400" b="1" dirty="0" smtClean="0">
                <a:solidFill>
                  <a:srgbClr val="0066FF"/>
                </a:solidFill>
              </a:rPr>
              <a:t> Parts of a paper</a:t>
            </a:r>
          </a:p>
          <a:p>
            <a:pPr>
              <a:buFont typeface="Arial" pitchFamily="34" charset="0"/>
              <a:buChar char="•"/>
            </a:pPr>
            <a:r>
              <a:rPr lang="en-US" sz="1400" b="1" dirty="0" smtClean="0">
                <a:solidFill>
                  <a:srgbClr val="0066FF"/>
                </a:solidFill>
              </a:rPr>
              <a:t> Headings</a:t>
            </a:r>
          </a:p>
          <a:p>
            <a:pPr>
              <a:buFont typeface="Arial" pitchFamily="34" charset="0"/>
              <a:buChar char="•"/>
            </a:pPr>
            <a:r>
              <a:rPr lang="en-US" sz="1400" b="1" dirty="0" smtClean="0">
                <a:solidFill>
                  <a:srgbClr val="0066FF"/>
                </a:solidFill>
              </a:rPr>
              <a:t> Reference formats</a:t>
            </a:r>
          </a:p>
          <a:p>
            <a:pPr>
              <a:buFont typeface="Arial" pitchFamily="34" charset="0"/>
              <a:buChar char="•"/>
            </a:pPr>
            <a:r>
              <a:rPr lang="en-US" sz="1400" b="1" dirty="0" smtClean="0">
                <a:solidFill>
                  <a:srgbClr val="0066FF"/>
                </a:solidFill>
              </a:rPr>
              <a:t> Grammar and punctuation</a:t>
            </a:r>
          </a:p>
          <a:p>
            <a:pPr>
              <a:buFont typeface="Arial" pitchFamily="34" charset="0"/>
              <a:buChar char="•"/>
            </a:pPr>
            <a:r>
              <a:rPr lang="en-US" sz="1400" b="1" dirty="0" smtClean="0">
                <a:solidFill>
                  <a:srgbClr val="0066FF"/>
                </a:solidFill>
              </a:rPr>
              <a:t> Spelling and misspelled words</a:t>
            </a:r>
          </a:p>
          <a:p>
            <a:pPr>
              <a:buFont typeface="Arial" pitchFamily="34" charset="0"/>
              <a:buChar char="•"/>
            </a:pPr>
            <a:r>
              <a:rPr lang="en-US" sz="1400" b="1" dirty="0" smtClean="0">
                <a:solidFill>
                  <a:srgbClr val="0066FF"/>
                </a:solidFill>
              </a:rPr>
              <a:t>“I” and “we”</a:t>
            </a:r>
          </a:p>
          <a:p>
            <a:pPr>
              <a:buFont typeface="Arial" pitchFamily="34" charset="0"/>
              <a:buChar char="•"/>
            </a:pPr>
            <a:r>
              <a:rPr lang="en-US" sz="1400" b="1" dirty="0" smtClean="0">
                <a:solidFill>
                  <a:srgbClr val="0066FF"/>
                </a:solidFill>
              </a:rPr>
              <a:t> Capitalizations</a:t>
            </a:r>
          </a:p>
          <a:p>
            <a:pPr>
              <a:buFont typeface="Arial" pitchFamily="34" charset="0"/>
              <a:buChar char="•"/>
            </a:pPr>
            <a:r>
              <a:rPr lang="en-US" sz="1400" b="1" dirty="0" smtClean="0">
                <a:solidFill>
                  <a:srgbClr val="0066FF"/>
                </a:solidFill>
              </a:rPr>
              <a:t> Accepted abbreviations</a:t>
            </a:r>
          </a:p>
          <a:p>
            <a:pPr>
              <a:buFont typeface="Arial" pitchFamily="34" charset="0"/>
              <a:buChar char="•"/>
            </a:pPr>
            <a:r>
              <a:rPr lang="en-US" sz="1400" b="1" dirty="0" smtClean="0">
                <a:solidFill>
                  <a:srgbClr val="0066FF"/>
                </a:solidFill>
              </a:rPr>
              <a:t> Symbols</a:t>
            </a:r>
          </a:p>
          <a:p>
            <a:pPr>
              <a:buFont typeface="Arial" pitchFamily="34" charset="0"/>
              <a:buChar char="•"/>
            </a:pPr>
            <a:r>
              <a:rPr lang="en-US" sz="1400" b="1" dirty="0" smtClean="0">
                <a:solidFill>
                  <a:srgbClr val="0066FF"/>
                </a:solidFill>
              </a:rPr>
              <a:t> Units</a:t>
            </a:r>
          </a:p>
          <a:p>
            <a:pPr>
              <a:buFont typeface="Arial" pitchFamily="34" charset="0"/>
              <a:buChar char="•"/>
            </a:pPr>
            <a:r>
              <a:rPr lang="en-US" sz="1400" b="1" dirty="0" smtClean="0">
                <a:solidFill>
                  <a:srgbClr val="0066FF"/>
                </a:solidFill>
              </a:rPr>
              <a:t> Graph formats</a:t>
            </a:r>
          </a:p>
          <a:p>
            <a:pPr>
              <a:buFont typeface="Arial" pitchFamily="34" charset="0"/>
              <a:buChar char="•"/>
            </a:pPr>
            <a:r>
              <a:rPr lang="en-US" sz="1400" b="1" dirty="0" smtClean="0">
                <a:solidFill>
                  <a:srgbClr val="0066FF"/>
                </a:solidFill>
              </a:rPr>
              <a:t> Figures and figure captions</a:t>
            </a:r>
          </a:p>
          <a:p>
            <a:pPr>
              <a:buFont typeface="Arial" pitchFamily="34" charset="0"/>
              <a:buChar char="•"/>
            </a:pPr>
            <a:r>
              <a:rPr lang="en-US" sz="1400" b="1" dirty="0" smtClean="0">
                <a:solidFill>
                  <a:srgbClr val="0066FF"/>
                </a:solidFill>
              </a:rPr>
              <a:t>Tables and Table captions</a:t>
            </a:r>
          </a:p>
          <a:p>
            <a:pPr>
              <a:buFont typeface="Arial" pitchFamily="34" charset="0"/>
              <a:buChar char="•"/>
            </a:pPr>
            <a:r>
              <a:rPr lang="en-US" sz="1400" b="1" dirty="0" smtClean="0">
                <a:solidFill>
                  <a:srgbClr val="0066FF"/>
                </a:solidFill>
              </a:rPr>
              <a:t> Equations</a:t>
            </a:r>
          </a:p>
          <a:p>
            <a:pPr>
              <a:buFont typeface="Arial" pitchFamily="34" charset="0"/>
              <a:buChar char="•"/>
            </a:pPr>
            <a:r>
              <a:rPr lang="en-US" sz="1400" b="1" dirty="0" smtClean="0">
                <a:solidFill>
                  <a:srgbClr val="0066FF"/>
                </a:solidFill>
              </a:rPr>
              <a:t>Symbols</a:t>
            </a:r>
          </a:p>
          <a:p>
            <a:pPr>
              <a:buFont typeface="Arial" pitchFamily="34" charset="0"/>
              <a:buChar char="•"/>
            </a:pPr>
            <a:r>
              <a:rPr lang="en-US" sz="1600" b="1" dirty="0" smtClean="0">
                <a:solidFill>
                  <a:srgbClr val="FF33CC"/>
                </a:solidFill>
              </a:rPr>
              <a:t> </a:t>
            </a:r>
            <a:endParaRPr lang="en-US" sz="1600" b="1" dirty="0">
              <a:solidFill>
                <a:srgbClr val="FF33CC"/>
              </a:solidFill>
            </a:endParaRPr>
          </a:p>
        </p:txBody>
      </p:sp>
      <p:pic>
        <p:nvPicPr>
          <p:cNvPr id="238594" name="Picture 2"/>
          <p:cNvPicPr>
            <a:picLocks noChangeAspect="1" noChangeArrowheads="1"/>
          </p:cNvPicPr>
          <p:nvPr/>
        </p:nvPicPr>
        <p:blipFill>
          <a:blip r:embed="rId3" cstate="screen"/>
          <a:srcRect/>
          <a:stretch>
            <a:fillRect/>
          </a:stretch>
        </p:blipFill>
        <p:spPr bwMode="auto">
          <a:xfrm>
            <a:off x="2932043" y="1371600"/>
            <a:ext cx="6211957" cy="3810000"/>
          </a:xfrm>
          <a:prstGeom prst="rect">
            <a:avLst/>
          </a:prstGeom>
          <a:noFill/>
          <a:ln w="9525">
            <a:noFill/>
            <a:miter lim="800000"/>
            <a:headEnd/>
            <a:tailEnd/>
          </a:ln>
        </p:spPr>
      </p:pic>
      <p:sp>
        <p:nvSpPr>
          <p:cNvPr id="7" name="Rectangle 6"/>
          <p:cNvSpPr/>
          <p:nvPr/>
        </p:nvSpPr>
        <p:spPr>
          <a:xfrm>
            <a:off x="1981200" y="5638800"/>
            <a:ext cx="5867400" cy="307777"/>
          </a:xfrm>
          <a:prstGeom prst="rect">
            <a:avLst/>
          </a:prstGeom>
        </p:spPr>
        <p:txBody>
          <a:bodyPr wrap="square">
            <a:spAutoFit/>
          </a:bodyPr>
          <a:lstStyle/>
          <a:p>
            <a:r>
              <a:rPr lang="en-US" sz="1400" dirty="0" smtClean="0"/>
              <a:t>AIP Style Manual: </a:t>
            </a:r>
            <a:r>
              <a:rPr lang="en-US" sz="1400" dirty="0" smtClean="0">
                <a:hlinkClick r:id="rId4"/>
              </a:rPr>
              <a:t>http://www.aip.org/pubservs/style/4thed/toc.html</a:t>
            </a:r>
            <a:endParaRPr lang="en-US" sz="1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CONVEYING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Gathering Information</a:t>
            </a: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USU Library</a:t>
            </a:r>
          </a:p>
          <a:p>
            <a:pPr eaLnBrk="1" hangingPunct="1"/>
            <a:endParaRPr lang="en-US" b="1" dirty="0" smtClean="0"/>
          </a:p>
        </p:txBody>
      </p:sp>
      <p:pic>
        <p:nvPicPr>
          <p:cNvPr id="314370" name="Picture 2" descr="http://www.physics.usu.edu/dennison/3870-3880/IntermediateLab_files/image006.jpg"/>
          <p:cNvPicPr>
            <a:picLocks noChangeAspect="1" noChangeArrowheads="1"/>
          </p:cNvPicPr>
          <p:nvPr/>
        </p:nvPicPr>
        <p:blipFill>
          <a:blip r:embed="rId3" cstate="screen"/>
          <a:srcRect/>
          <a:stretch>
            <a:fillRect/>
          </a:stretch>
        </p:blipFill>
        <p:spPr bwMode="auto">
          <a:xfrm>
            <a:off x="5105400" y="4191000"/>
            <a:ext cx="3200400" cy="685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screen"/>
          <a:srcRect/>
          <a:stretch>
            <a:fillRect/>
          </a:stretch>
        </p:blipFill>
        <p:spPr bwMode="auto">
          <a:xfrm>
            <a:off x="304800" y="2057400"/>
            <a:ext cx="5181600" cy="1889165"/>
          </a:xfrm>
          <a:prstGeom prst="rect">
            <a:avLst/>
          </a:prstGeom>
          <a:noFill/>
          <a:ln w="9525">
            <a:noFill/>
            <a:miter lim="800000"/>
            <a:headEnd/>
            <a:tailEnd/>
          </a:ln>
        </p:spPr>
      </p:pic>
      <p:sp>
        <p:nvSpPr>
          <p:cNvPr id="4" name="Rectangle 2"/>
          <p:cNvSpPr txBox="1">
            <a:spLocks noChangeArrowheads="1"/>
          </p:cNvSpPr>
          <p:nvPr/>
        </p:nvSpPr>
        <p:spPr>
          <a:xfrm>
            <a:off x="533400" y="1524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Access the USU Library Home</a:t>
            </a:r>
            <a:r>
              <a:rPr kumimoji="0" lang="en-US" sz="2800" b="1" i="0" u="sng" strike="noStrike" kern="0" cap="none" spc="0" normalizeH="0" noProof="0" dirty="0" smtClean="0">
                <a:ln>
                  <a:noFill/>
                </a:ln>
                <a:solidFill>
                  <a:schemeClr val="accent2"/>
                </a:solidFill>
                <a:effectLst/>
                <a:uLnTx/>
                <a:uFillTx/>
                <a:latin typeface="+mj-lt"/>
                <a:ea typeface="+mj-ea"/>
                <a:cs typeface="+mj-cs"/>
              </a:rPr>
              <a:t> Web Page</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5" name="Left Arrow 4"/>
          <p:cNvSpPr/>
          <p:nvPr/>
        </p:nvSpPr>
        <p:spPr bwMode="auto">
          <a:xfrm rot="2201940">
            <a:off x="2004512" y="3390332"/>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45058" name="Picture 2"/>
          <p:cNvPicPr>
            <a:picLocks noChangeAspect="1" noChangeArrowheads="1"/>
          </p:cNvPicPr>
          <p:nvPr/>
        </p:nvPicPr>
        <p:blipFill>
          <a:blip r:embed="rId4" cstate="screen"/>
          <a:srcRect/>
          <a:stretch>
            <a:fillRect/>
          </a:stretch>
        </p:blipFill>
        <p:spPr bwMode="auto">
          <a:xfrm>
            <a:off x="304800" y="838200"/>
            <a:ext cx="5169186" cy="1219200"/>
          </a:xfrm>
          <a:prstGeom prst="rect">
            <a:avLst/>
          </a:prstGeom>
          <a:noFill/>
          <a:ln w="9525">
            <a:noFill/>
            <a:miter lim="800000"/>
            <a:headEnd/>
            <a:tailEnd/>
          </a:ln>
        </p:spPr>
      </p:pic>
      <p:sp>
        <p:nvSpPr>
          <p:cNvPr id="15" name="Rectangle 14"/>
          <p:cNvSpPr/>
          <p:nvPr/>
        </p:nvSpPr>
        <p:spPr>
          <a:xfrm>
            <a:off x="228600" y="4876800"/>
            <a:ext cx="3211135" cy="369332"/>
          </a:xfrm>
          <a:prstGeom prst="rect">
            <a:avLst/>
          </a:prstGeom>
        </p:spPr>
        <p:txBody>
          <a:bodyPr wrap="none">
            <a:spAutoFit/>
          </a:bodyPr>
          <a:lstStyle/>
          <a:p>
            <a:r>
              <a:rPr lang="en-US" dirty="0" smtClean="0">
                <a:hlinkClick r:id="rId5"/>
              </a:rPr>
              <a:t>http://library2.usu.edu/howto</a:t>
            </a:r>
            <a:r>
              <a:rPr lang="en-US" dirty="0" smtClean="0">
                <a:hlinkClick r:id="rId5"/>
              </a:rPr>
              <a:t>/</a:t>
            </a:r>
            <a:r>
              <a:rPr lang="en-US" dirty="0" smtClean="0"/>
              <a:t> </a:t>
            </a:r>
            <a:endParaRPr lang="en-US" dirty="0"/>
          </a:p>
        </p:txBody>
      </p:sp>
      <p:pic>
        <p:nvPicPr>
          <p:cNvPr id="45061" name="Picture 5"/>
          <p:cNvPicPr>
            <a:picLocks noChangeAspect="1" noChangeArrowheads="1"/>
          </p:cNvPicPr>
          <p:nvPr/>
        </p:nvPicPr>
        <p:blipFill>
          <a:blip r:embed="rId6" cstate="screen"/>
          <a:srcRect/>
          <a:stretch>
            <a:fillRect/>
          </a:stretch>
        </p:blipFill>
        <p:spPr bwMode="auto">
          <a:xfrm>
            <a:off x="3474357" y="1905000"/>
            <a:ext cx="5669643" cy="4286250"/>
          </a:xfrm>
          <a:prstGeom prst="rect">
            <a:avLst/>
          </a:prstGeom>
          <a:noFill/>
          <a:ln w="9525">
            <a:noFill/>
            <a:miter lim="800000"/>
            <a:headEnd/>
            <a:tailEnd/>
          </a:ln>
        </p:spPr>
      </p:pic>
      <p:cxnSp>
        <p:nvCxnSpPr>
          <p:cNvPr id="10" name="Curved Connector 9"/>
          <p:cNvCxnSpPr/>
          <p:nvPr/>
        </p:nvCxnSpPr>
        <p:spPr bwMode="auto">
          <a:xfrm>
            <a:off x="2286000" y="3352800"/>
            <a:ext cx="3200400" cy="7620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20" name="Oval 19"/>
          <p:cNvSpPr/>
          <p:nvPr/>
        </p:nvSpPr>
        <p:spPr bwMode="auto">
          <a:xfrm>
            <a:off x="6553200" y="5257800"/>
            <a:ext cx="1066800" cy="9144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2" name="Curved Connector 11"/>
          <p:cNvCxnSpPr/>
          <p:nvPr/>
        </p:nvCxnSpPr>
        <p:spPr bwMode="auto">
          <a:xfrm rot="10800000">
            <a:off x="3352800" y="5105400"/>
            <a:ext cx="3200400" cy="5334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7" name="Left Arrow 6"/>
          <p:cNvSpPr/>
          <p:nvPr/>
        </p:nvSpPr>
        <p:spPr bwMode="auto">
          <a:xfrm rot="2201940">
            <a:off x="7567111" y="5828732"/>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Left Arrow 7"/>
          <p:cNvSpPr/>
          <p:nvPr/>
        </p:nvSpPr>
        <p:spPr bwMode="auto">
          <a:xfrm rot="2201940">
            <a:off x="6500311" y="4228532"/>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524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Access the USU Library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How-</a:t>
            </a: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Tos</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13" name="Rectangle 12"/>
          <p:cNvSpPr/>
          <p:nvPr/>
        </p:nvSpPr>
        <p:spPr>
          <a:xfrm>
            <a:off x="1981200" y="5791200"/>
            <a:ext cx="4467890" cy="369332"/>
          </a:xfrm>
          <a:prstGeom prst="rect">
            <a:avLst/>
          </a:prstGeom>
        </p:spPr>
        <p:txBody>
          <a:bodyPr wrap="none">
            <a:spAutoFit/>
          </a:bodyPr>
          <a:lstStyle/>
          <a:p>
            <a:r>
              <a:rPr lang="en-US" dirty="0" smtClean="0">
                <a:hlinkClick r:id="rId3"/>
              </a:rPr>
              <a:t>http://</a:t>
            </a:r>
            <a:r>
              <a:rPr lang="en-US" dirty="0" smtClean="0">
                <a:hlinkClick r:id="rId3"/>
              </a:rPr>
              <a:t>library2.usu.edu/howto/sitemap.php</a:t>
            </a:r>
            <a:r>
              <a:rPr lang="en-US" dirty="0" smtClean="0"/>
              <a:t> </a:t>
            </a:r>
            <a:endParaRPr lang="en-US" dirty="0"/>
          </a:p>
        </p:txBody>
      </p:sp>
      <p:pic>
        <p:nvPicPr>
          <p:cNvPr id="45059" name="Picture 3"/>
          <p:cNvPicPr>
            <a:picLocks noChangeAspect="1" noChangeArrowheads="1"/>
          </p:cNvPicPr>
          <p:nvPr/>
        </p:nvPicPr>
        <p:blipFill>
          <a:blip r:embed="rId4" cstate="screen"/>
          <a:srcRect/>
          <a:stretch>
            <a:fillRect/>
          </a:stretch>
        </p:blipFill>
        <p:spPr bwMode="auto">
          <a:xfrm>
            <a:off x="6360844" y="685800"/>
            <a:ext cx="2783156" cy="5396230"/>
          </a:xfrm>
          <a:prstGeom prst="rect">
            <a:avLst/>
          </a:prstGeom>
          <a:noFill/>
          <a:ln w="9525">
            <a:noFill/>
            <a:miter lim="800000"/>
            <a:headEnd/>
            <a:tailEnd/>
          </a:ln>
        </p:spPr>
      </p:pic>
      <p:sp>
        <p:nvSpPr>
          <p:cNvPr id="15" name="Rectangle 14"/>
          <p:cNvSpPr/>
          <p:nvPr/>
        </p:nvSpPr>
        <p:spPr>
          <a:xfrm>
            <a:off x="1447800" y="914400"/>
            <a:ext cx="3211135" cy="369332"/>
          </a:xfrm>
          <a:prstGeom prst="rect">
            <a:avLst/>
          </a:prstGeom>
        </p:spPr>
        <p:txBody>
          <a:bodyPr wrap="none">
            <a:spAutoFit/>
          </a:bodyPr>
          <a:lstStyle/>
          <a:p>
            <a:r>
              <a:rPr lang="en-US" dirty="0" smtClean="0">
                <a:hlinkClick r:id="rId5"/>
              </a:rPr>
              <a:t>http://library2.usu.edu/howto</a:t>
            </a:r>
            <a:r>
              <a:rPr lang="en-US" dirty="0" smtClean="0">
                <a:hlinkClick r:id="rId5"/>
              </a:rPr>
              <a:t>/</a:t>
            </a:r>
            <a:r>
              <a:rPr lang="en-US" dirty="0" smtClean="0"/>
              <a:t> </a:t>
            </a:r>
            <a:endParaRPr lang="en-US" dirty="0"/>
          </a:p>
        </p:txBody>
      </p:sp>
      <p:pic>
        <p:nvPicPr>
          <p:cNvPr id="45060" name="Picture 4"/>
          <p:cNvPicPr>
            <a:picLocks noChangeAspect="1" noChangeArrowheads="1"/>
          </p:cNvPicPr>
          <p:nvPr/>
        </p:nvPicPr>
        <p:blipFill>
          <a:blip r:embed="rId6" cstate="screen"/>
          <a:srcRect/>
          <a:stretch>
            <a:fillRect/>
          </a:stretch>
        </p:blipFill>
        <p:spPr bwMode="auto">
          <a:xfrm>
            <a:off x="304800" y="1600200"/>
            <a:ext cx="5596661" cy="4067174"/>
          </a:xfrm>
          <a:prstGeom prst="rect">
            <a:avLst/>
          </a:prstGeom>
          <a:noFill/>
          <a:ln w="9525">
            <a:noFill/>
            <a:miter lim="800000"/>
            <a:headEnd/>
            <a:tailEnd/>
          </a:ln>
        </p:spPr>
      </p:pic>
      <p:pic>
        <p:nvPicPr>
          <p:cNvPr id="45061" name="Picture 5"/>
          <p:cNvPicPr>
            <a:picLocks noChangeAspect="1" noChangeArrowheads="1"/>
          </p:cNvPicPr>
          <p:nvPr/>
        </p:nvPicPr>
        <p:blipFill>
          <a:blip r:embed="rId7" cstate="screen"/>
          <a:srcRect/>
          <a:stretch>
            <a:fillRect/>
          </a:stretch>
        </p:blipFill>
        <p:spPr bwMode="auto">
          <a:xfrm>
            <a:off x="0" y="609600"/>
            <a:ext cx="1447800" cy="890954"/>
          </a:xfrm>
          <a:prstGeom prst="rect">
            <a:avLst/>
          </a:prstGeom>
          <a:noFill/>
          <a:ln w="9525">
            <a:noFill/>
            <a:miter lim="800000"/>
            <a:headEnd/>
            <a:tailEnd/>
          </a:ln>
        </p:spPr>
      </p:pic>
      <p:sp>
        <p:nvSpPr>
          <p:cNvPr id="5" name="Left Arrow 4"/>
          <p:cNvSpPr/>
          <p:nvPr/>
        </p:nvSpPr>
        <p:spPr bwMode="auto">
          <a:xfrm rot="8321809">
            <a:off x="476130" y="3779788"/>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2" name="Curved Connector 11"/>
          <p:cNvCxnSpPr/>
          <p:nvPr/>
        </p:nvCxnSpPr>
        <p:spPr bwMode="auto">
          <a:xfrm>
            <a:off x="1981200" y="3810000"/>
            <a:ext cx="4343400" cy="12954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7" name="Left Arrow 6"/>
          <p:cNvSpPr/>
          <p:nvPr/>
        </p:nvSpPr>
        <p:spPr bwMode="auto">
          <a:xfrm rot="15111307">
            <a:off x="637596" y="1433399"/>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152400"/>
            <a:ext cx="8763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Access the USU Library Home</a:t>
            </a:r>
            <a:r>
              <a:rPr kumimoji="0" lang="en-US" sz="2800" b="1" i="0" u="sng" strike="noStrike" kern="0" cap="none" spc="0" normalizeH="0" noProof="0" dirty="0" smtClean="0">
                <a:ln>
                  <a:noFill/>
                </a:ln>
                <a:solidFill>
                  <a:schemeClr val="accent2"/>
                </a:solidFill>
                <a:effectLst/>
                <a:uLnTx/>
                <a:uFillTx/>
                <a:latin typeface="+mj-lt"/>
                <a:ea typeface="+mj-ea"/>
                <a:cs typeface="+mj-cs"/>
              </a:rPr>
              <a:t> Web Page</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13" name="Rectangle 12"/>
          <p:cNvSpPr/>
          <p:nvPr/>
        </p:nvSpPr>
        <p:spPr>
          <a:xfrm>
            <a:off x="4343400" y="609600"/>
            <a:ext cx="4800600" cy="276999"/>
          </a:xfrm>
          <a:prstGeom prst="rect">
            <a:avLst/>
          </a:prstGeom>
        </p:spPr>
        <p:txBody>
          <a:bodyPr wrap="square">
            <a:spAutoFit/>
          </a:bodyPr>
          <a:lstStyle/>
          <a:p>
            <a:r>
              <a:rPr lang="en-US" sz="1200" dirty="0" smtClean="0">
                <a:hlinkClick r:id="rId3"/>
              </a:rPr>
              <a:t>http://libguides.usu.edu/content.php?pid=246165</a:t>
            </a:r>
            <a:r>
              <a:rPr lang="en-US" sz="1200" dirty="0" smtClean="0"/>
              <a:t> </a:t>
            </a:r>
            <a:endParaRPr lang="en-US" sz="1200" dirty="0"/>
          </a:p>
        </p:txBody>
      </p:sp>
      <p:pic>
        <p:nvPicPr>
          <p:cNvPr id="8195" name="Picture 3"/>
          <p:cNvPicPr>
            <a:picLocks noChangeAspect="1" noChangeArrowheads="1"/>
          </p:cNvPicPr>
          <p:nvPr/>
        </p:nvPicPr>
        <p:blipFill>
          <a:blip r:embed="rId4" cstate="screen"/>
          <a:srcRect/>
          <a:stretch>
            <a:fillRect/>
          </a:stretch>
        </p:blipFill>
        <p:spPr bwMode="auto">
          <a:xfrm>
            <a:off x="533400" y="838200"/>
            <a:ext cx="7609925" cy="5334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2400"/>
            <a:ext cx="5334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Setting Up Google </a:t>
            </a:r>
            <a:r>
              <a:rPr kumimoji="0" lang="en-US" sz="2400" b="1" i="0" u="sng" strike="noStrike" kern="0" cap="none" spc="0" normalizeH="0" baseline="0" noProof="0" dirty="0" smtClean="0">
                <a:ln>
                  <a:noFill/>
                </a:ln>
                <a:solidFill>
                  <a:schemeClr val="accent2"/>
                </a:solidFill>
                <a:effectLst/>
                <a:uLnTx/>
                <a:uFillTx/>
                <a:latin typeface="+mj-lt"/>
                <a:ea typeface="+mj-ea"/>
                <a:cs typeface="+mj-cs"/>
              </a:rPr>
              <a:t>Search at USU</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12" name="Rectangle 11"/>
          <p:cNvSpPr/>
          <p:nvPr/>
        </p:nvSpPr>
        <p:spPr>
          <a:xfrm>
            <a:off x="457200" y="5486400"/>
            <a:ext cx="3288080" cy="646331"/>
          </a:xfrm>
          <a:prstGeom prst="rect">
            <a:avLst/>
          </a:prstGeom>
        </p:spPr>
        <p:txBody>
          <a:bodyPr wrap="none">
            <a:spAutoFit/>
          </a:bodyPr>
          <a:lstStyle/>
          <a:p>
            <a:r>
              <a:rPr lang="en-US" b="1" dirty="0" smtClean="0">
                <a:solidFill>
                  <a:srgbClr val="FF33CC"/>
                </a:solidFill>
              </a:rPr>
              <a:t>Google Scholar Home Page:</a:t>
            </a:r>
          </a:p>
          <a:p>
            <a:r>
              <a:rPr lang="en-US" dirty="0" smtClean="0">
                <a:hlinkClick r:id="rId3"/>
              </a:rPr>
              <a:t>http://scholar.google.com</a:t>
            </a:r>
            <a:r>
              <a:rPr lang="en-US" dirty="0" smtClean="0"/>
              <a:t> </a:t>
            </a:r>
            <a:r>
              <a:rPr lang="en-US" b="1" dirty="0" smtClean="0">
                <a:solidFill>
                  <a:srgbClr val="FF33CC"/>
                </a:solidFill>
              </a:rPr>
              <a:t> </a:t>
            </a:r>
          </a:p>
        </p:txBody>
      </p:sp>
      <p:sp>
        <p:nvSpPr>
          <p:cNvPr id="13" name="Rectangle 12"/>
          <p:cNvSpPr/>
          <p:nvPr/>
        </p:nvSpPr>
        <p:spPr>
          <a:xfrm>
            <a:off x="304800" y="762000"/>
            <a:ext cx="3733800" cy="923330"/>
          </a:xfrm>
          <a:prstGeom prst="rect">
            <a:avLst/>
          </a:prstGeom>
        </p:spPr>
        <p:txBody>
          <a:bodyPr wrap="square">
            <a:spAutoFit/>
          </a:bodyPr>
          <a:lstStyle/>
          <a:p>
            <a:r>
              <a:rPr lang="en-US" b="1" dirty="0" smtClean="0">
                <a:solidFill>
                  <a:srgbClr val="FF33CC"/>
                </a:solidFill>
              </a:rPr>
              <a:t>Good information on electronic journals, Endnote and Google Scholar</a:t>
            </a:r>
            <a:endParaRPr lang="en-US" b="1" dirty="0">
              <a:solidFill>
                <a:srgbClr val="FF33CC"/>
              </a:solidFill>
            </a:endParaRPr>
          </a:p>
        </p:txBody>
      </p:sp>
      <p:sp>
        <p:nvSpPr>
          <p:cNvPr id="14" name="Rectangle 13"/>
          <p:cNvSpPr/>
          <p:nvPr/>
        </p:nvSpPr>
        <p:spPr>
          <a:xfrm>
            <a:off x="457200" y="4840069"/>
            <a:ext cx="4281941" cy="584775"/>
          </a:xfrm>
          <a:prstGeom prst="rect">
            <a:avLst/>
          </a:prstGeom>
        </p:spPr>
        <p:txBody>
          <a:bodyPr wrap="none">
            <a:spAutoFit/>
          </a:bodyPr>
          <a:lstStyle/>
          <a:p>
            <a:r>
              <a:rPr lang="en-US" b="1" dirty="0" smtClean="0">
                <a:solidFill>
                  <a:srgbClr val="FF33CC"/>
                </a:solidFill>
              </a:rPr>
              <a:t>USU set up instructions:</a:t>
            </a:r>
          </a:p>
          <a:p>
            <a:r>
              <a:rPr lang="en-US" sz="1400" dirty="0" smtClean="0">
                <a:hlinkClick r:id="rId4"/>
              </a:rPr>
              <a:t>http://libguides.usu.edu/c.php?g=52461&amp;p=338450</a:t>
            </a:r>
            <a:r>
              <a:rPr lang="en-US" sz="1400" dirty="0" smtClean="0"/>
              <a:t> </a:t>
            </a:r>
            <a:endParaRPr lang="en-US" sz="1400" dirty="0"/>
          </a:p>
        </p:txBody>
      </p:sp>
      <p:sp>
        <p:nvSpPr>
          <p:cNvPr id="15" name="Rectangle 14"/>
          <p:cNvSpPr/>
          <p:nvPr/>
        </p:nvSpPr>
        <p:spPr>
          <a:xfrm>
            <a:off x="1295400" y="1371600"/>
            <a:ext cx="3733800" cy="276999"/>
          </a:xfrm>
          <a:prstGeom prst="rect">
            <a:avLst/>
          </a:prstGeom>
        </p:spPr>
        <p:txBody>
          <a:bodyPr wrap="square">
            <a:spAutoFit/>
          </a:bodyPr>
          <a:lstStyle/>
          <a:p>
            <a:r>
              <a:rPr lang="en-US" sz="1200" dirty="0" smtClean="0">
                <a:hlinkClick r:id="rId4"/>
              </a:rPr>
              <a:t>http://</a:t>
            </a:r>
            <a:r>
              <a:rPr lang="en-US" sz="1200" dirty="0" smtClean="0">
                <a:hlinkClick r:id="rId4"/>
              </a:rPr>
              <a:t>libguides.usu.edu/c.php?g=52461&amp;p=338450</a:t>
            </a:r>
            <a:r>
              <a:rPr lang="en-US" sz="1200" dirty="0" smtClean="0"/>
              <a:t> </a:t>
            </a:r>
            <a:endParaRPr lang="en-US" sz="1200" dirty="0"/>
          </a:p>
        </p:txBody>
      </p:sp>
      <p:pic>
        <p:nvPicPr>
          <p:cNvPr id="63490" name="Picture 2"/>
          <p:cNvPicPr>
            <a:picLocks noChangeAspect="1" noChangeArrowheads="1"/>
          </p:cNvPicPr>
          <p:nvPr/>
        </p:nvPicPr>
        <p:blipFill>
          <a:blip r:embed="rId5" cstate="screen"/>
          <a:srcRect/>
          <a:stretch>
            <a:fillRect/>
          </a:stretch>
        </p:blipFill>
        <p:spPr bwMode="auto">
          <a:xfrm>
            <a:off x="5067108" y="533400"/>
            <a:ext cx="4076892" cy="5562600"/>
          </a:xfrm>
          <a:prstGeom prst="rect">
            <a:avLst/>
          </a:prstGeom>
          <a:noFill/>
          <a:ln w="9525">
            <a:noFill/>
            <a:miter lim="800000"/>
            <a:headEnd/>
            <a:tailEnd/>
          </a:ln>
        </p:spPr>
      </p:pic>
      <p:pic>
        <p:nvPicPr>
          <p:cNvPr id="63491" name="Picture 3"/>
          <p:cNvPicPr>
            <a:picLocks noChangeAspect="1" noChangeArrowheads="1"/>
          </p:cNvPicPr>
          <p:nvPr/>
        </p:nvPicPr>
        <p:blipFill>
          <a:blip r:embed="rId6" cstate="screen"/>
          <a:srcRect/>
          <a:stretch>
            <a:fillRect/>
          </a:stretch>
        </p:blipFill>
        <p:spPr bwMode="auto">
          <a:xfrm>
            <a:off x="304800" y="1752600"/>
            <a:ext cx="4541264" cy="2743200"/>
          </a:xfrm>
          <a:prstGeom prst="rect">
            <a:avLst/>
          </a:prstGeom>
          <a:noFill/>
          <a:ln w="9525">
            <a:noFill/>
            <a:miter lim="800000"/>
            <a:headEnd/>
            <a:tailEnd/>
          </a:ln>
        </p:spPr>
      </p:pic>
      <p:cxnSp>
        <p:nvCxnSpPr>
          <p:cNvPr id="8" name="Curved Connector 7"/>
          <p:cNvCxnSpPr/>
          <p:nvPr/>
        </p:nvCxnSpPr>
        <p:spPr bwMode="auto">
          <a:xfrm rot="5400000" flipH="1" flipV="1">
            <a:off x="2705100" y="2781300"/>
            <a:ext cx="4419600" cy="5334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9" name="Left Arrow 8"/>
          <p:cNvSpPr/>
          <p:nvPr/>
        </p:nvSpPr>
        <p:spPr bwMode="auto">
          <a:xfrm flipH="1">
            <a:off x="0" y="2362200"/>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Left Arrow 9"/>
          <p:cNvSpPr/>
          <p:nvPr/>
        </p:nvSpPr>
        <p:spPr bwMode="auto">
          <a:xfrm flipH="1">
            <a:off x="0" y="3200400"/>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p:cNvPicPr>
            <a:picLocks noChangeAspect="1" noChangeArrowheads="1"/>
          </p:cNvPicPr>
          <p:nvPr/>
        </p:nvPicPr>
        <p:blipFill>
          <a:blip r:embed="rId3" cstate="screen"/>
          <a:srcRect/>
          <a:stretch>
            <a:fillRect/>
          </a:stretch>
        </p:blipFill>
        <p:spPr bwMode="auto">
          <a:xfrm>
            <a:off x="1371600" y="1143001"/>
            <a:ext cx="4648200" cy="3351230"/>
          </a:xfrm>
          <a:prstGeom prst="rect">
            <a:avLst/>
          </a:prstGeom>
          <a:noFill/>
          <a:ln w="9525">
            <a:noFill/>
            <a:miter lim="800000"/>
            <a:headEnd/>
            <a:tailEnd/>
          </a:ln>
        </p:spPr>
      </p:pic>
      <p:pic>
        <p:nvPicPr>
          <p:cNvPr id="160769" name="Picture 1"/>
          <p:cNvPicPr>
            <a:picLocks noChangeAspect="1" noChangeArrowheads="1"/>
          </p:cNvPicPr>
          <p:nvPr/>
        </p:nvPicPr>
        <p:blipFill>
          <a:blip r:embed="rId4" cstate="screen"/>
          <a:srcRect/>
          <a:stretch>
            <a:fillRect/>
          </a:stretch>
        </p:blipFill>
        <p:spPr bwMode="auto">
          <a:xfrm>
            <a:off x="1219200" y="914400"/>
            <a:ext cx="5372100" cy="228600"/>
          </a:xfrm>
          <a:prstGeom prst="rect">
            <a:avLst/>
          </a:prstGeom>
          <a:noFill/>
          <a:ln w="9525">
            <a:noFill/>
            <a:miter lim="800000"/>
            <a:headEnd/>
            <a:tailEnd/>
          </a:ln>
        </p:spPr>
      </p:pic>
      <p:sp>
        <p:nvSpPr>
          <p:cNvPr id="4" name="Rectangle 2"/>
          <p:cNvSpPr txBox="1">
            <a:spLocks noChangeArrowheads="1"/>
          </p:cNvSpPr>
          <p:nvPr/>
        </p:nvSpPr>
        <p:spPr>
          <a:xfrm>
            <a:off x="533400" y="1524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Searching with Google Scholar</a:t>
            </a:r>
          </a:p>
        </p:txBody>
      </p:sp>
      <p:sp>
        <p:nvSpPr>
          <p:cNvPr id="5" name="Left Arrow 4"/>
          <p:cNvSpPr/>
          <p:nvPr/>
        </p:nvSpPr>
        <p:spPr bwMode="auto">
          <a:xfrm>
            <a:off x="6553200" y="1371600"/>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a:xfrm>
            <a:off x="6705600" y="2438400"/>
            <a:ext cx="2209800" cy="1600438"/>
          </a:xfrm>
          <a:prstGeom prst="rect">
            <a:avLst/>
          </a:prstGeom>
        </p:spPr>
        <p:txBody>
          <a:bodyPr wrap="square">
            <a:spAutoFit/>
          </a:bodyPr>
          <a:lstStyle/>
          <a:p>
            <a:pPr marL="342900" indent="-342900"/>
            <a:r>
              <a:rPr lang="en-US" sz="1400" b="1" u="sng" dirty="0" smtClean="0">
                <a:solidFill>
                  <a:schemeClr val="accent1">
                    <a:lumMod val="50000"/>
                  </a:schemeClr>
                </a:solidFill>
              </a:rPr>
              <a:t>Search Criteria</a:t>
            </a:r>
          </a:p>
          <a:p>
            <a:pPr marL="342900" indent="-342900"/>
            <a:endParaRPr lang="en-US" sz="1400" b="1" dirty="0" smtClean="0">
              <a:solidFill>
                <a:srgbClr val="FF33CC"/>
              </a:solidFill>
            </a:endParaRPr>
          </a:p>
          <a:p>
            <a:pPr marL="342900" indent="-342900">
              <a:buAutoNum type="arabicPeriod"/>
            </a:pPr>
            <a:r>
              <a:rPr lang="en-US" sz="1400" b="1" dirty="0" smtClean="0">
                <a:solidFill>
                  <a:srgbClr val="FF33CC"/>
                </a:solidFill>
              </a:rPr>
              <a:t>Select words</a:t>
            </a:r>
          </a:p>
          <a:p>
            <a:pPr marL="342900" indent="-342900">
              <a:buAutoNum type="arabicPeriod"/>
            </a:pPr>
            <a:r>
              <a:rPr lang="en-US" sz="1400" b="1" dirty="0" smtClean="0">
                <a:solidFill>
                  <a:srgbClr val="FF33CC"/>
                </a:solidFill>
              </a:rPr>
              <a:t>Select authors</a:t>
            </a:r>
          </a:p>
          <a:p>
            <a:pPr marL="342900" indent="-342900">
              <a:buAutoNum type="arabicPeriod"/>
            </a:pPr>
            <a:r>
              <a:rPr lang="en-US" sz="1400" b="1" dirty="0" smtClean="0">
                <a:solidFill>
                  <a:srgbClr val="FF33CC"/>
                </a:solidFill>
              </a:rPr>
              <a:t>Select journal</a:t>
            </a:r>
          </a:p>
          <a:p>
            <a:pPr marL="342900" indent="-342900">
              <a:buFontTx/>
              <a:buAutoNum type="arabicPeriod"/>
            </a:pPr>
            <a:r>
              <a:rPr lang="en-US" sz="1400" b="1" dirty="0" smtClean="0">
                <a:solidFill>
                  <a:srgbClr val="FF33CC"/>
                </a:solidFill>
              </a:rPr>
              <a:t>Select date</a:t>
            </a:r>
          </a:p>
          <a:p>
            <a:pPr marL="342900" indent="-342900">
              <a:buFontTx/>
              <a:buAutoNum type="arabicPeriod"/>
            </a:pPr>
            <a:r>
              <a:rPr lang="en-US" sz="1400" b="1" dirty="0" smtClean="0">
                <a:solidFill>
                  <a:srgbClr val="FF33CC"/>
                </a:solidFill>
              </a:rPr>
              <a:t>Select fields</a:t>
            </a:r>
          </a:p>
        </p:txBody>
      </p:sp>
      <p:sp>
        <p:nvSpPr>
          <p:cNvPr id="7" name="Rectangle 6"/>
          <p:cNvSpPr/>
          <p:nvPr/>
        </p:nvSpPr>
        <p:spPr>
          <a:xfrm>
            <a:off x="6551624" y="1752600"/>
            <a:ext cx="2592376" cy="523220"/>
          </a:xfrm>
          <a:prstGeom prst="rect">
            <a:avLst/>
          </a:prstGeom>
        </p:spPr>
        <p:txBody>
          <a:bodyPr wrap="none">
            <a:spAutoFit/>
          </a:bodyPr>
          <a:lstStyle/>
          <a:p>
            <a:r>
              <a:rPr lang="en-US" sz="1400" b="1" dirty="0" smtClean="0">
                <a:solidFill>
                  <a:srgbClr val="FF33CC"/>
                </a:solidFill>
              </a:rPr>
              <a:t>Google Scholar Home Page:</a:t>
            </a:r>
          </a:p>
          <a:p>
            <a:r>
              <a:rPr lang="en-US" sz="1400" b="1" dirty="0" smtClean="0">
                <a:hlinkClick r:id="rId5"/>
              </a:rPr>
              <a:t>http://scholar.google.com</a:t>
            </a:r>
            <a:r>
              <a:rPr lang="en-US" sz="1400" b="1" dirty="0" smtClean="0"/>
              <a:t> </a:t>
            </a:r>
            <a:r>
              <a:rPr lang="en-US" sz="1400" b="1" dirty="0" smtClean="0">
                <a:solidFill>
                  <a:srgbClr val="FF33CC"/>
                </a:solidFill>
              </a:rPr>
              <a:t> </a:t>
            </a:r>
          </a:p>
        </p:txBody>
      </p:sp>
      <p:sp>
        <p:nvSpPr>
          <p:cNvPr id="8" name="TextBox 7"/>
          <p:cNvSpPr txBox="1"/>
          <p:nvPr/>
        </p:nvSpPr>
        <p:spPr>
          <a:xfrm>
            <a:off x="6019800" y="2819400"/>
            <a:ext cx="312906" cy="369332"/>
          </a:xfrm>
          <a:prstGeom prst="rect">
            <a:avLst/>
          </a:prstGeom>
          <a:solidFill>
            <a:srgbClr val="FFCC99"/>
          </a:solidFill>
        </p:spPr>
        <p:txBody>
          <a:bodyPr wrap="none" rtlCol="0">
            <a:spAutoFit/>
          </a:bodyPr>
          <a:lstStyle/>
          <a:p>
            <a:r>
              <a:rPr lang="en-US" b="1" dirty="0" smtClean="0">
                <a:solidFill>
                  <a:srgbClr val="FF33CC"/>
                </a:solidFill>
              </a:rPr>
              <a:t>2</a:t>
            </a:r>
            <a:endParaRPr lang="en-US" b="1" dirty="0">
              <a:solidFill>
                <a:srgbClr val="FF33CC"/>
              </a:solidFill>
            </a:endParaRPr>
          </a:p>
        </p:txBody>
      </p:sp>
      <p:sp>
        <p:nvSpPr>
          <p:cNvPr id="9" name="TextBox 8"/>
          <p:cNvSpPr txBox="1"/>
          <p:nvPr/>
        </p:nvSpPr>
        <p:spPr>
          <a:xfrm>
            <a:off x="6019800" y="3581400"/>
            <a:ext cx="312906" cy="369332"/>
          </a:xfrm>
          <a:prstGeom prst="rect">
            <a:avLst/>
          </a:prstGeom>
          <a:solidFill>
            <a:srgbClr val="FFCC99"/>
          </a:solidFill>
        </p:spPr>
        <p:txBody>
          <a:bodyPr wrap="none" rtlCol="0">
            <a:spAutoFit/>
          </a:bodyPr>
          <a:lstStyle/>
          <a:p>
            <a:r>
              <a:rPr lang="en-US" b="1" dirty="0" smtClean="0">
                <a:solidFill>
                  <a:srgbClr val="FF33CC"/>
                </a:solidFill>
              </a:rPr>
              <a:t>4</a:t>
            </a:r>
            <a:endParaRPr lang="en-US" b="1" dirty="0">
              <a:solidFill>
                <a:srgbClr val="FF33CC"/>
              </a:solidFill>
            </a:endParaRPr>
          </a:p>
        </p:txBody>
      </p:sp>
      <p:sp>
        <p:nvSpPr>
          <p:cNvPr id="10" name="TextBox 9"/>
          <p:cNvSpPr txBox="1"/>
          <p:nvPr/>
        </p:nvSpPr>
        <p:spPr>
          <a:xfrm>
            <a:off x="6019800" y="2438400"/>
            <a:ext cx="312906" cy="369332"/>
          </a:xfrm>
          <a:prstGeom prst="rect">
            <a:avLst/>
          </a:prstGeom>
          <a:solidFill>
            <a:srgbClr val="FFCC99"/>
          </a:solidFill>
        </p:spPr>
        <p:txBody>
          <a:bodyPr wrap="none" rtlCol="0">
            <a:spAutoFit/>
          </a:bodyPr>
          <a:lstStyle/>
          <a:p>
            <a:r>
              <a:rPr lang="en-US" b="1" dirty="0" smtClean="0">
                <a:solidFill>
                  <a:srgbClr val="FF33CC"/>
                </a:solidFill>
              </a:rPr>
              <a:t>5</a:t>
            </a:r>
            <a:endParaRPr lang="en-US" b="1" dirty="0">
              <a:solidFill>
                <a:srgbClr val="FF33CC"/>
              </a:solidFill>
            </a:endParaRPr>
          </a:p>
        </p:txBody>
      </p:sp>
      <p:sp>
        <p:nvSpPr>
          <p:cNvPr id="11" name="TextBox 10"/>
          <p:cNvSpPr txBox="1"/>
          <p:nvPr/>
        </p:nvSpPr>
        <p:spPr>
          <a:xfrm>
            <a:off x="6019800" y="3200400"/>
            <a:ext cx="312906" cy="369332"/>
          </a:xfrm>
          <a:prstGeom prst="rect">
            <a:avLst/>
          </a:prstGeom>
          <a:solidFill>
            <a:srgbClr val="FFCC99"/>
          </a:solidFill>
        </p:spPr>
        <p:txBody>
          <a:bodyPr wrap="none" rtlCol="0">
            <a:spAutoFit/>
          </a:bodyPr>
          <a:lstStyle/>
          <a:p>
            <a:r>
              <a:rPr lang="en-US" b="1" dirty="0" smtClean="0">
                <a:solidFill>
                  <a:srgbClr val="FF33CC"/>
                </a:solidFill>
              </a:rPr>
              <a:t>3</a:t>
            </a:r>
            <a:endParaRPr lang="en-US" b="1" dirty="0">
              <a:solidFill>
                <a:srgbClr val="FF33CC"/>
              </a:solidFill>
            </a:endParaRPr>
          </a:p>
        </p:txBody>
      </p:sp>
      <p:sp>
        <p:nvSpPr>
          <p:cNvPr id="12" name="TextBox 11"/>
          <p:cNvSpPr txBox="1"/>
          <p:nvPr/>
        </p:nvSpPr>
        <p:spPr>
          <a:xfrm>
            <a:off x="6019800" y="1676400"/>
            <a:ext cx="312906" cy="369332"/>
          </a:xfrm>
          <a:prstGeom prst="rect">
            <a:avLst/>
          </a:prstGeom>
          <a:solidFill>
            <a:srgbClr val="FFCC99"/>
          </a:solidFill>
        </p:spPr>
        <p:txBody>
          <a:bodyPr wrap="none" rtlCol="0">
            <a:spAutoFit/>
          </a:bodyPr>
          <a:lstStyle/>
          <a:p>
            <a:r>
              <a:rPr lang="en-US" b="1" dirty="0" smtClean="0">
                <a:solidFill>
                  <a:srgbClr val="FF33CC"/>
                </a:solidFill>
              </a:rPr>
              <a:t>1</a:t>
            </a:r>
            <a:endParaRPr lang="en-US" b="1" dirty="0">
              <a:solidFill>
                <a:srgbClr val="FF33CC"/>
              </a:solidFill>
            </a:endParaRPr>
          </a:p>
        </p:txBody>
      </p:sp>
      <p:pic>
        <p:nvPicPr>
          <p:cNvPr id="160770" name="Picture 2"/>
          <p:cNvPicPr>
            <a:picLocks noChangeAspect="1" noChangeArrowheads="1"/>
          </p:cNvPicPr>
          <p:nvPr/>
        </p:nvPicPr>
        <p:blipFill>
          <a:blip r:embed="rId6" cstate="screen"/>
          <a:srcRect/>
          <a:stretch>
            <a:fillRect/>
          </a:stretch>
        </p:blipFill>
        <p:spPr bwMode="auto">
          <a:xfrm>
            <a:off x="1371600" y="4515096"/>
            <a:ext cx="5181600" cy="1695274"/>
          </a:xfrm>
          <a:prstGeom prst="rect">
            <a:avLst/>
          </a:prstGeom>
          <a:noFill/>
          <a:ln w="9525">
            <a:noFill/>
            <a:miter lim="800000"/>
            <a:headEnd/>
            <a:tailEnd/>
          </a:ln>
        </p:spPr>
      </p:pic>
      <p:cxnSp>
        <p:nvCxnSpPr>
          <p:cNvPr id="15" name="Curved Connector 14"/>
          <p:cNvCxnSpPr/>
          <p:nvPr/>
        </p:nvCxnSpPr>
        <p:spPr bwMode="auto">
          <a:xfrm rot="5400000">
            <a:off x="1565275" y="4378325"/>
            <a:ext cx="304800" cy="8255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1"/>
          <p:cNvPicPr>
            <a:picLocks noChangeAspect="1" noChangeArrowheads="1"/>
          </p:cNvPicPr>
          <p:nvPr/>
        </p:nvPicPr>
        <p:blipFill>
          <a:blip r:embed="rId3" cstate="screen"/>
          <a:srcRect/>
          <a:stretch>
            <a:fillRect/>
          </a:stretch>
        </p:blipFill>
        <p:spPr bwMode="auto">
          <a:xfrm>
            <a:off x="457200" y="1066800"/>
            <a:ext cx="8519195" cy="3976687"/>
          </a:xfrm>
          <a:prstGeom prst="rect">
            <a:avLst/>
          </a:prstGeom>
          <a:noFill/>
          <a:ln w="9525">
            <a:noFill/>
            <a:miter lim="800000"/>
            <a:headEnd/>
            <a:tailEnd/>
          </a:ln>
        </p:spPr>
      </p:pic>
      <p:sp>
        <p:nvSpPr>
          <p:cNvPr id="4" name="Rectangle 2"/>
          <p:cNvSpPr txBox="1">
            <a:spLocks noChangeArrowheads="1"/>
          </p:cNvSpPr>
          <p:nvPr/>
        </p:nvSpPr>
        <p:spPr>
          <a:xfrm>
            <a:off x="533400" y="3048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Articles</a:t>
            </a:r>
            <a:r>
              <a:rPr kumimoji="0" lang="en-US" sz="2800" b="1" i="0" u="sng" strike="noStrike" kern="0" cap="none" spc="0" normalizeH="0" noProof="0" dirty="0" smtClean="0">
                <a:ln>
                  <a:noFill/>
                </a:ln>
                <a:solidFill>
                  <a:schemeClr val="accent2"/>
                </a:solidFill>
                <a:effectLst/>
                <a:uLnTx/>
                <a:uFillTx/>
                <a:latin typeface="+mj-lt"/>
                <a:ea typeface="+mj-ea"/>
                <a:cs typeface="+mj-cs"/>
              </a:rPr>
              <a:t> from Google Scholar</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7" name="Rectangle 6"/>
          <p:cNvSpPr/>
          <p:nvPr/>
        </p:nvSpPr>
        <p:spPr>
          <a:xfrm>
            <a:off x="6858000" y="5486400"/>
            <a:ext cx="1981200" cy="369332"/>
          </a:xfrm>
          <a:prstGeom prst="rect">
            <a:avLst/>
          </a:prstGeom>
        </p:spPr>
        <p:txBody>
          <a:bodyPr wrap="square">
            <a:spAutoFit/>
          </a:bodyPr>
          <a:lstStyle/>
          <a:p>
            <a:r>
              <a:rPr lang="en-US" b="1" dirty="0" smtClean="0">
                <a:solidFill>
                  <a:srgbClr val="FF33CC"/>
                </a:solidFill>
              </a:rPr>
              <a:t>Get Text in PDF</a:t>
            </a:r>
            <a:endParaRPr lang="en-US" b="1" dirty="0">
              <a:solidFill>
                <a:srgbClr val="FF33CC"/>
              </a:solidFill>
            </a:endParaRPr>
          </a:p>
        </p:txBody>
      </p:sp>
      <p:cxnSp>
        <p:nvCxnSpPr>
          <p:cNvPr id="11" name="Straight Arrow Connector 10"/>
          <p:cNvCxnSpPr>
            <a:stCxn id="23" idx="0"/>
          </p:cNvCxnSpPr>
          <p:nvPr/>
        </p:nvCxnSpPr>
        <p:spPr bwMode="auto">
          <a:xfrm flipH="1" flipV="1">
            <a:off x="5257800" y="3886200"/>
            <a:ext cx="533400" cy="1600200"/>
          </a:xfrm>
          <a:prstGeom prst="straightConnector1">
            <a:avLst/>
          </a:prstGeom>
          <a:solidFill>
            <a:schemeClr val="accent1"/>
          </a:solidFill>
          <a:ln w="38100" cap="flat" cmpd="sng" algn="ctr">
            <a:solidFill>
              <a:srgbClr val="FF33CC"/>
            </a:solidFill>
            <a:prstDash val="solid"/>
            <a:round/>
            <a:headEnd type="none" w="med" len="med"/>
            <a:tailEnd type="triangle" w="med" len="med"/>
          </a:ln>
          <a:effectLst/>
        </p:spPr>
      </p:cxnSp>
      <p:cxnSp>
        <p:nvCxnSpPr>
          <p:cNvPr id="14" name="Straight Arrow Connector 13"/>
          <p:cNvCxnSpPr/>
          <p:nvPr/>
        </p:nvCxnSpPr>
        <p:spPr bwMode="auto">
          <a:xfrm flipV="1">
            <a:off x="1142206" y="3810000"/>
            <a:ext cx="686594" cy="1677194"/>
          </a:xfrm>
          <a:prstGeom prst="straightConnector1">
            <a:avLst/>
          </a:prstGeom>
          <a:solidFill>
            <a:schemeClr val="accent1"/>
          </a:solidFill>
          <a:ln w="38100" cap="flat" cmpd="sng" algn="ctr">
            <a:solidFill>
              <a:srgbClr val="FF33CC"/>
            </a:solidFill>
            <a:prstDash val="solid"/>
            <a:round/>
            <a:headEnd type="none" w="med" len="med"/>
            <a:tailEnd type="triangle" w="med" len="med"/>
          </a:ln>
          <a:effectLst/>
        </p:spPr>
      </p:cxnSp>
      <p:cxnSp>
        <p:nvCxnSpPr>
          <p:cNvPr id="16" name="Straight Arrow Connector 15"/>
          <p:cNvCxnSpPr/>
          <p:nvPr/>
        </p:nvCxnSpPr>
        <p:spPr bwMode="auto">
          <a:xfrm flipH="1" flipV="1">
            <a:off x="2590800" y="3810000"/>
            <a:ext cx="381000" cy="1676400"/>
          </a:xfrm>
          <a:prstGeom prst="straightConnector1">
            <a:avLst/>
          </a:prstGeom>
          <a:solidFill>
            <a:schemeClr val="accent1"/>
          </a:solidFill>
          <a:ln w="38100" cap="flat" cmpd="sng" algn="ctr">
            <a:solidFill>
              <a:srgbClr val="FF33CC"/>
            </a:solidFill>
            <a:prstDash val="solid"/>
            <a:round/>
            <a:headEnd type="none" w="med" len="med"/>
            <a:tailEnd type="triangle" w="med" len="med"/>
          </a:ln>
          <a:effectLst/>
        </p:spPr>
      </p:cxnSp>
      <p:sp>
        <p:nvSpPr>
          <p:cNvPr id="18" name="Rectangle 17"/>
          <p:cNvSpPr/>
          <p:nvPr/>
        </p:nvSpPr>
        <p:spPr>
          <a:xfrm>
            <a:off x="914400" y="5486400"/>
            <a:ext cx="1295400" cy="369332"/>
          </a:xfrm>
          <a:prstGeom prst="rect">
            <a:avLst/>
          </a:prstGeom>
        </p:spPr>
        <p:txBody>
          <a:bodyPr wrap="square">
            <a:spAutoFit/>
          </a:bodyPr>
          <a:lstStyle/>
          <a:p>
            <a:r>
              <a:rPr lang="en-US" b="1" dirty="0" smtClean="0">
                <a:solidFill>
                  <a:srgbClr val="FF33CC"/>
                </a:solidFill>
              </a:rPr>
              <a:t>Cited by</a:t>
            </a:r>
            <a:endParaRPr lang="en-US" b="1" dirty="0">
              <a:solidFill>
                <a:srgbClr val="FF33CC"/>
              </a:solidFill>
            </a:endParaRPr>
          </a:p>
        </p:txBody>
      </p:sp>
      <p:sp>
        <p:nvSpPr>
          <p:cNvPr id="19" name="Rectangle 18"/>
          <p:cNvSpPr/>
          <p:nvPr/>
        </p:nvSpPr>
        <p:spPr>
          <a:xfrm>
            <a:off x="2362200" y="5486400"/>
            <a:ext cx="2209800" cy="369332"/>
          </a:xfrm>
          <a:prstGeom prst="rect">
            <a:avLst/>
          </a:prstGeom>
        </p:spPr>
        <p:txBody>
          <a:bodyPr wrap="square">
            <a:spAutoFit/>
          </a:bodyPr>
          <a:lstStyle/>
          <a:p>
            <a:r>
              <a:rPr lang="en-US" b="1" dirty="0" smtClean="0">
                <a:solidFill>
                  <a:srgbClr val="FF33CC"/>
                </a:solidFill>
              </a:rPr>
              <a:t>Related articles</a:t>
            </a:r>
            <a:endParaRPr lang="en-US" b="1" dirty="0">
              <a:solidFill>
                <a:srgbClr val="FF33CC"/>
              </a:solidFill>
            </a:endParaRPr>
          </a:p>
        </p:txBody>
      </p:sp>
      <p:cxnSp>
        <p:nvCxnSpPr>
          <p:cNvPr id="20" name="Straight Arrow Connector 19"/>
          <p:cNvCxnSpPr>
            <a:stCxn id="7" idx="0"/>
          </p:cNvCxnSpPr>
          <p:nvPr/>
        </p:nvCxnSpPr>
        <p:spPr bwMode="auto">
          <a:xfrm flipH="1" flipV="1">
            <a:off x="7772400" y="3352800"/>
            <a:ext cx="76200" cy="2133600"/>
          </a:xfrm>
          <a:prstGeom prst="straightConnector1">
            <a:avLst/>
          </a:prstGeom>
          <a:solidFill>
            <a:schemeClr val="accent1"/>
          </a:solidFill>
          <a:ln w="38100" cap="flat" cmpd="sng" algn="ctr">
            <a:solidFill>
              <a:srgbClr val="FF33CC"/>
            </a:solidFill>
            <a:prstDash val="solid"/>
            <a:round/>
            <a:headEnd type="none" w="med" len="med"/>
            <a:tailEnd type="triangle" w="med" len="med"/>
          </a:ln>
          <a:effectLst/>
        </p:spPr>
      </p:cxnSp>
      <p:sp>
        <p:nvSpPr>
          <p:cNvPr id="23" name="Rectangle 22"/>
          <p:cNvSpPr/>
          <p:nvPr/>
        </p:nvSpPr>
        <p:spPr>
          <a:xfrm>
            <a:off x="4343400" y="5486400"/>
            <a:ext cx="2895600" cy="369332"/>
          </a:xfrm>
          <a:prstGeom prst="rect">
            <a:avLst/>
          </a:prstGeom>
        </p:spPr>
        <p:txBody>
          <a:bodyPr wrap="square">
            <a:spAutoFit/>
          </a:bodyPr>
          <a:lstStyle/>
          <a:p>
            <a:r>
              <a:rPr lang="en-US" b="1" dirty="0" smtClean="0">
                <a:solidFill>
                  <a:srgbClr val="FF33CC"/>
                </a:solidFill>
              </a:rPr>
              <a:t>Import into Endnote</a:t>
            </a:r>
            <a:endParaRPr lang="en-US" b="1" dirty="0">
              <a:solidFill>
                <a:srgbClr val="FF33C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screen"/>
          <a:srcRect l="13235" r="23529"/>
          <a:stretch>
            <a:fillRect/>
          </a:stretch>
        </p:blipFill>
        <p:spPr bwMode="auto">
          <a:xfrm>
            <a:off x="152399" y="685800"/>
            <a:ext cx="3976511" cy="2057400"/>
          </a:xfrm>
          <a:prstGeom prst="rect">
            <a:avLst/>
          </a:prstGeom>
          <a:noFill/>
          <a:ln w="9525">
            <a:noFill/>
            <a:miter lim="800000"/>
            <a:headEnd/>
            <a:tailEnd/>
          </a:ln>
        </p:spPr>
      </p:pic>
      <p:pic>
        <p:nvPicPr>
          <p:cNvPr id="156673" name="Picture 1"/>
          <p:cNvPicPr>
            <a:picLocks noChangeAspect="1" noChangeArrowheads="1"/>
          </p:cNvPicPr>
          <p:nvPr/>
        </p:nvPicPr>
        <p:blipFill>
          <a:blip r:embed="rId4" cstate="screen"/>
          <a:srcRect/>
          <a:stretch>
            <a:fillRect/>
          </a:stretch>
        </p:blipFill>
        <p:spPr bwMode="auto">
          <a:xfrm>
            <a:off x="4428678" y="2514600"/>
            <a:ext cx="4639122" cy="3657600"/>
          </a:xfrm>
          <a:prstGeom prst="rect">
            <a:avLst/>
          </a:prstGeom>
          <a:noFill/>
          <a:ln w="9525">
            <a:noFill/>
            <a:miter lim="800000"/>
            <a:headEnd/>
            <a:tailEnd/>
          </a:ln>
        </p:spPr>
      </p:pic>
      <p:sp>
        <p:nvSpPr>
          <p:cNvPr id="4" name="Rectangle 2"/>
          <p:cNvSpPr txBox="1">
            <a:spLocks noChangeArrowheads="1"/>
          </p:cNvSpPr>
          <p:nvPr/>
        </p:nvSpPr>
        <p:spPr>
          <a:xfrm>
            <a:off x="228600" y="0"/>
            <a:ext cx="44196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Getting the Article</a:t>
            </a:r>
          </a:p>
        </p:txBody>
      </p:sp>
      <p:sp>
        <p:nvSpPr>
          <p:cNvPr id="7" name="Rectangle 6"/>
          <p:cNvSpPr/>
          <p:nvPr/>
        </p:nvSpPr>
        <p:spPr>
          <a:xfrm>
            <a:off x="1143000" y="2895600"/>
            <a:ext cx="1890261" cy="369332"/>
          </a:xfrm>
          <a:prstGeom prst="rect">
            <a:avLst/>
          </a:prstGeom>
        </p:spPr>
        <p:txBody>
          <a:bodyPr wrap="none">
            <a:spAutoFit/>
          </a:bodyPr>
          <a:lstStyle/>
          <a:p>
            <a:r>
              <a:rPr lang="en-US" b="1" dirty="0" smtClean="0">
                <a:solidFill>
                  <a:srgbClr val="FF33CC"/>
                </a:solidFill>
              </a:rPr>
              <a:t>Access Journal</a:t>
            </a:r>
            <a:endParaRPr lang="en-US" b="1" dirty="0">
              <a:solidFill>
                <a:srgbClr val="FF33CC"/>
              </a:solidFill>
            </a:endParaRPr>
          </a:p>
        </p:txBody>
      </p:sp>
      <p:sp>
        <p:nvSpPr>
          <p:cNvPr id="11" name="Rectangle 10"/>
          <p:cNvSpPr/>
          <p:nvPr/>
        </p:nvSpPr>
        <p:spPr>
          <a:xfrm>
            <a:off x="8153400" y="3886200"/>
            <a:ext cx="990600" cy="646331"/>
          </a:xfrm>
          <a:prstGeom prst="rect">
            <a:avLst/>
          </a:prstGeom>
        </p:spPr>
        <p:txBody>
          <a:bodyPr wrap="square">
            <a:spAutoFit/>
          </a:bodyPr>
          <a:lstStyle/>
          <a:p>
            <a:r>
              <a:rPr lang="en-US" b="1" dirty="0" smtClean="0">
                <a:solidFill>
                  <a:srgbClr val="FF33CC"/>
                </a:solidFill>
              </a:rPr>
              <a:t>Article as PDF</a:t>
            </a:r>
            <a:endParaRPr lang="en-US" b="1" dirty="0">
              <a:solidFill>
                <a:srgbClr val="FF33CC"/>
              </a:solidFill>
            </a:endParaRPr>
          </a:p>
        </p:txBody>
      </p:sp>
      <p:sp>
        <p:nvSpPr>
          <p:cNvPr id="12" name="Rectangle 11"/>
          <p:cNvSpPr/>
          <p:nvPr/>
        </p:nvSpPr>
        <p:spPr>
          <a:xfrm>
            <a:off x="3048000" y="2057400"/>
            <a:ext cx="1736373" cy="369332"/>
          </a:xfrm>
          <a:prstGeom prst="rect">
            <a:avLst/>
          </a:prstGeom>
        </p:spPr>
        <p:txBody>
          <a:bodyPr wrap="none">
            <a:spAutoFit/>
          </a:bodyPr>
          <a:lstStyle/>
          <a:p>
            <a:r>
              <a:rPr lang="en-US" b="1" dirty="0" smtClean="0">
                <a:solidFill>
                  <a:srgbClr val="FF33CC"/>
                </a:solidFill>
              </a:rPr>
              <a:t>Access article</a:t>
            </a:r>
            <a:endParaRPr lang="en-US" b="1" dirty="0">
              <a:solidFill>
                <a:srgbClr val="FF33CC"/>
              </a:solidFill>
            </a:endParaRPr>
          </a:p>
        </p:txBody>
      </p:sp>
      <p:cxnSp>
        <p:nvCxnSpPr>
          <p:cNvPr id="17" name="Straight Arrow Connector 16"/>
          <p:cNvCxnSpPr/>
          <p:nvPr/>
        </p:nvCxnSpPr>
        <p:spPr bwMode="auto">
          <a:xfrm flipV="1">
            <a:off x="3810000" y="1752600"/>
            <a:ext cx="0" cy="381000"/>
          </a:xfrm>
          <a:prstGeom prst="straightConnector1">
            <a:avLst/>
          </a:prstGeom>
          <a:solidFill>
            <a:schemeClr val="accent1"/>
          </a:solidFill>
          <a:ln w="38100" cap="flat" cmpd="sng" algn="ctr">
            <a:solidFill>
              <a:srgbClr val="FF33CC"/>
            </a:solidFill>
            <a:prstDash val="solid"/>
            <a:round/>
            <a:headEnd type="none" w="med" len="med"/>
            <a:tailEnd type="arrow"/>
          </a:ln>
          <a:effectLst/>
        </p:spPr>
      </p:cxnSp>
      <p:pic>
        <p:nvPicPr>
          <p:cNvPr id="156674" name="Picture 2"/>
          <p:cNvPicPr>
            <a:picLocks noChangeAspect="1" noChangeArrowheads="1"/>
          </p:cNvPicPr>
          <p:nvPr/>
        </p:nvPicPr>
        <p:blipFill>
          <a:blip r:embed="rId5" cstate="screen"/>
          <a:srcRect/>
          <a:stretch>
            <a:fillRect/>
          </a:stretch>
        </p:blipFill>
        <p:spPr bwMode="auto">
          <a:xfrm>
            <a:off x="4691063" y="381000"/>
            <a:ext cx="4452937" cy="1924326"/>
          </a:xfrm>
          <a:prstGeom prst="rect">
            <a:avLst/>
          </a:prstGeom>
          <a:noFill/>
          <a:ln w="9525">
            <a:noFill/>
            <a:miter lim="800000"/>
            <a:headEnd/>
            <a:tailEnd/>
          </a:ln>
        </p:spPr>
      </p:pic>
      <p:pic>
        <p:nvPicPr>
          <p:cNvPr id="15" name="Picture 2"/>
          <p:cNvPicPr>
            <a:picLocks noChangeAspect="1" noChangeArrowheads="1"/>
          </p:cNvPicPr>
          <p:nvPr/>
        </p:nvPicPr>
        <p:blipFill>
          <a:blip r:embed="rId6" cstate="screen"/>
          <a:srcRect/>
          <a:stretch>
            <a:fillRect/>
          </a:stretch>
        </p:blipFill>
        <p:spPr bwMode="auto">
          <a:xfrm>
            <a:off x="3581400" y="1371600"/>
            <a:ext cx="1219200" cy="406400"/>
          </a:xfrm>
          <a:prstGeom prst="rect">
            <a:avLst/>
          </a:prstGeom>
          <a:noFill/>
          <a:ln w="9525">
            <a:noFill/>
            <a:miter lim="800000"/>
            <a:headEnd/>
            <a:tailEnd/>
          </a:ln>
        </p:spPr>
      </p:pic>
      <p:cxnSp>
        <p:nvCxnSpPr>
          <p:cNvPr id="10" name="Curved Connector 9"/>
          <p:cNvCxnSpPr/>
          <p:nvPr/>
        </p:nvCxnSpPr>
        <p:spPr bwMode="auto">
          <a:xfrm rot="16200000" flipV="1">
            <a:off x="5562600" y="1905000"/>
            <a:ext cx="2667000" cy="1600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cxnSp>
        <p:nvCxnSpPr>
          <p:cNvPr id="6" name="Curved Connector 5"/>
          <p:cNvCxnSpPr/>
          <p:nvPr/>
        </p:nvCxnSpPr>
        <p:spPr bwMode="auto">
          <a:xfrm>
            <a:off x="1371600" y="1600200"/>
            <a:ext cx="3048000" cy="1371600"/>
          </a:xfrm>
          <a:prstGeom prst="curvedConnector3">
            <a:avLst>
              <a:gd name="adj1" fmla="val -26296"/>
            </a:avLst>
          </a:prstGeom>
          <a:solidFill>
            <a:schemeClr val="accent1"/>
          </a:solidFill>
          <a:ln w="38100" cap="flat" cmpd="sng" algn="ctr">
            <a:solidFill>
              <a:srgbClr val="FF33CC"/>
            </a:solidFill>
            <a:prstDash val="solid"/>
            <a:round/>
            <a:headEnd type="none" w="med" len="med"/>
            <a:tailEnd type="arrow"/>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screen"/>
          <a:srcRect/>
          <a:stretch>
            <a:fillRect/>
          </a:stretch>
        </p:blipFill>
        <p:spPr bwMode="auto">
          <a:xfrm>
            <a:off x="1833245" y="1371600"/>
            <a:ext cx="7310755" cy="3657600"/>
          </a:xfrm>
          <a:prstGeom prst="rect">
            <a:avLst/>
          </a:prstGeom>
          <a:noFill/>
          <a:ln w="9525">
            <a:noFill/>
            <a:miter lim="800000"/>
            <a:headEnd/>
            <a:tailEnd/>
          </a:ln>
        </p:spPr>
      </p:pic>
      <p:sp>
        <p:nvSpPr>
          <p:cNvPr id="4" name="Rectangle 2"/>
          <p:cNvSpPr txBox="1">
            <a:spLocks noChangeArrowheads="1"/>
          </p:cNvSpPr>
          <p:nvPr/>
        </p:nvSpPr>
        <p:spPr>
          <a:xfrm>
            <a:off x="533400" y="304800"/>
            <a:ext cx="77724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Site</a:t>
            </a:r>
          </a:p>
        </p:txBody>
      </p:sp>
      <p:cxnSp>
        <p:nvCxnSpPr>
          <p:cNvPr id="5" name="Curved Connector 4"/>
          <p:cNvCxnSpPr/>
          <p:nvPr/>
        </p:nvCxnSpPr>
        <p:spPr bwMode="auto">
          <a:xfrm>
            <a:off x="990600" y="2548467"/>
            <a:ext cx="914400" cy="457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152400" y="2091267"/>
            <a:ext cx="1219200" cy="584775"/>
          </a:xfrm>
          <a:prstGeom prst="rect">
            <a:avLst/>
          </a:prstGeom>
        </p:spPr>
        <p:txBody>
          <a:bodyPr wrap="square">
            <a:spAutoFit/>
          </a:bodyPr>
          <a:lstStyle/>
          <a:p>
            <a:r>
              <a:rPr lang="en-US" sz="1600" b="1" dirty="0" smtClean="0">
                <a:solidFill>
                  <a:srgbClr val="FF33CC"/>
                </a:solidFill>
              </a:rPr>
              <a:t>Writing page</a:t>
            </a:r>
            <a:endParaRPr lang="en-US" sz="1600" b="1" dirty="0">
              <a:solidFill>
                <a:srgbClr val="FF33CC"/>
              </a:solidFill>
            </a:endParaRPr>
          </a:p>
        </p:txBody>
      </p:sp>
      <p:cxnSp>
        <p:nvCxnSpPr>
          <p:cNvPr id="7" name="Curved Connector 6"/>
          <p:cNvCxnSpPr/>
          <p:nvPr/>
        </p:nvCxnSpPr>
        <p:spPr bwMode="auto">
          <a:xfrm>
            <a:off x="762000" y="3005667"/>
            <a:ext cx="990600" cy="2286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8" name="Rectangle 7"/>
          <p:cNvSpPr/>
          <p:nvPr/>
        </p:nvSpPr>
        <p:spPr>
          <a:xfrm>
            <a:off x="0" y="2700867"/>
            <a:ext cx="1219200" cy="584775"/>
          </a:xfrm>
          <a:prstGeom prst="rect">
            <a:avLst/>
          </a:prstGeom>
        </p:spPr>
        <p:txBody>
          <a:bodyPr wrap="square">
            <a:spAutoFit/>
          </a:bodyPr>
          <a:lstStyle/>
          <a:p>
            <a:r>
              <a:rPr lang="en-US" sz="1600" b="1" dirty="0" smtClean="0">
                <a:solidFill>
                  <a:srgbClr val="FF33CC"/>
                </a:solidFill>
              </a:rPr>
              <a:t>Poster page</a:t>
            </a:r>
            <a:endParaRPr lang="en-US" sz="1600" b="1" dirty="0">
              <a:solidFill>
                <a:srgbClr val="FF33CC"/>
              </a:solidFill>
            </a:endParaRPr>
          </a:p>
        </p:txBody>
      </p:sp>
      <p:sp>
        <p:nvSpPr>
          <p:cNvPr id="10" name="Rectangle 9"/>
          <p:cNvSpPr/>
          <p:nvPr/>
        </p:nvSpPr>
        <p:spPr>
          <a:xfrm>
            <a:off x="2133600" y="5029200"/>
            <a:ext cx="2133600" cy="584775"/>
          </a:xfrm>
          <a:prstGeom prst="rect">
            <a:avLst/>
          </a:prstGeom>
        </p:spPr>
        <p:txBody>
          <a:bodyPr wrap="square">
            <a:spAutoFit/>
          </a:bodyPr>
          <a:lstStyle/>
          <a:p>
            <a:r>
              <a:rPr lang="en-US" sz="1600" b="1" dirty="0" smtClean="0">
                <a:solidFill>
                  <a:srgbClr val="FF33CC"/>
                </a:solidFill>
              </a:rPr>
              <a:t>But first…the most important page</a:t>
            </a:r>
            <a:endParaRPr lang="en-US" sz="1600" b="1" dirty="0">
              <a:solidFill>
                <a:srgbClr val="FF33CC"/>
              </a:solidFill>
            </a:endParaRPr>
          </a:p>
        </p:txBody>
      </p:sp>
      <p:cxnSp>
        <p:nvCxnSpPr>
          <p:cNvPr id="11" name="Curved Connector 10"/>
          <p:cNvCxnSpPr>
            <a:stCxn id="10" idx="3"/>
          </p:cNvCxnSpPr>
          <p:nvPr/>
        </p:nvCxnSpPr>
        <p:spPr bwMode="auto">
          <a:xfrm flipV="1">
            <a:off x="4267200" y="4267200"/>
            <a:ext cx="1066800" cy="1054388"/>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228600" y="1524000"/>
            <a:ext cx="8305800" cy="1752600"/>
          </a:xfrm>
        </p:spPr>
        <p:txBody>
          <a:bodyPr/>
          <a:lstStyle/>
          <a:p>
            <a:pPr eaLnBrk="1" hangingPunct="1"/>
            <a:r>
              <a:rPr lang="en-US" sz="2800" b="1" dirty="0" smtClean="0">
                <a:solidFill>
                  <a:srgbClr val="C00000"/>
                </a:solidFill>
              </a:rPr>
              <a:t>An Exercise in Reference Management and Use</a:t>
            </a:r>
          </a:p>
          <a:p>
            <a:pPr eaLnBrk="1" hangingPunct="1"/>
            <a:endParaRPr lang="en-US" b="1" dirty="0" smtClean="0"/>
          </a:p>
          <a:p>
            <a:pPr eaLnBrk="1" hangingPunct="1"/>
            <a:endParaRPr lang="en-US" b="1" dirty="0" smtClean="0"/>
          </a:p>
          <a:p>
            <a:pPr algn="l" eaLnBrk="1" hangingPunct="1"/>
            <a:r>
              <a:rPr lang="en-US" sz="2400" dirty="0" smtClean="0">
                <a:solidFill>
                  <a:srgbClr val="FF00FF"/>
                </a:solidFill>
              </a:rPr>
              <a:t>Use Google Scholar to find:</a:t>
            </a:r>
          </a:p>
          <a:p>
            <a:pPr algn="l" eaLnBrk="1" hangingPunct="1">
              <a:buFont typeface="Arial" pitchFamily="34" charset="0"/>
              <a:buChar char="•"/>
            </a:pPr>
            <a:r>
              <a:rPr lang="en-US" sz="1800" dirty="0" smtClean="0">
                <a:solidFill>
                  <a:srgbClr val="FF00FF"/>
                </a:solidFill>
              </a:rPr>
              <a:t>  A physics related article by an author with your last name</a:t>
            </a:r>
          </a:p>
          <a:p>
            <a:pPr algn="l" eaLnBrk="1" hangingPunct="1">
              <a:buFont typeface="Arial" pitchFamily="34" charset="0"/>
              <a:buChar char="•"/>
            </a:pPr>
            <a:r>
              <a:rPr lang="en-US" sz="1800" dirty="0" smtClean="0">
                <a:solidFill>
                  <a:srgbClr val="FF00FF"/>
                </a:solidFill>
              </a:rPr>
              <a:t>  An article in American Journal of Physics related to this topic</a:t>
            </a:r>
          </a:p>
          <a:p>
            <a:pPr algn="l" eaLnBrk="1" hangingPunct="1">
              <a:buFont typeface="Arial" pitchFamily="34" charset="0"/>
              <a:buChar char="•"/>
            </a:pPr>
            <a:r>
              <a:rPr lang="en-US" sz="1800" dirty="0" smtClean="0">
                <a:solidFill>
                  <a:srgbClr val="FF00FF"/>
                </a:solidFill>
              </a:rPr>
              <a:t>  An article from within the last 2 years related to this topic</a:t>
            </a:r>
          </a:p>
          <a:p>
            <a:pPr algn="l" eaLnBrk="1" hangingPunct="1">
              <a:buFont typeface="Arial" pitchFamily="34" charset="0"/>
              <a:buChar char="•"/>
            </a:pPr>
            <a:r>
              <a:rPr lang="en-US" sz="1800" dirty="0" smtClean="0">
                <a:solidFill>
                  <a:srgbClr val="FF00FF"/>
                </a:solidFill>
              </a:rPr>
              <a:t>  An article from before you were born related to this </a:t>
            </a:r>
            <a:r>
              <a:rPr lang="en-US" sz="1800" dirty="0" smtClean="0">
                <a:solidFill>
                  <a:srgbClr val="FF00FF"/>
                </a:solidFill>
              </a:rPr>
              <a:t>topic</a:t>
            </a:r>
          </a:p>
          <a:p>
            <a:pPr algn="l" eaLnBrk="1" hangingPunct="1">
              <a:buFont typeface="Arial" pitchFamily="34" charset="0"/>
              <a:buChar char="•"/>
            </a:pPr>
            <a:endParaRPr lang="en-US" sz="1800" dirty="0" smtClean="0">
              <a:solidFill>
                <a:srgbClr val="FF00FF"/>
              </a:solidFill>
            </a:endParaRPr>
          </a:p>
          <a:p>
            <a:pPr algn="l" eaLnBrk="1" hangingPunct="1"/>
            <a:r>
              <a:rPr lang="en-US" sz="1800" dirty="0" smtClean="0">
                <a:solidFill>
                  <a:srgbClr val="C00000"/>
                </a:solidFill>
              </a:rPr>
              <a:t>(See additional parts to this Exercise related to </a:t>
            </a:r>
            <a:r>
              <a:rPr lang="en-US" sz="1800" dirty="0" err="1" smtClean="0">
                <a:solidFill>
                  <a:srgbClr val="C00000"/>
                </a:solidFill>
              </a:rPr>
              <a:t>EndNote</a:t>
            </a:r>
            <a:r>
              <a:rPr lang="en-US" sz="1800" dirty="0" smtClean="0">
                <a:solidFill>
                  <a:srgbClr val="C00000"/>
                </a:solidFill>
              </a:rPr>
              <a:t> Web below)</a:t>
            </a:r>
            <a:endParaRPr lang="en-US" sz="1800" dirty="0" smtClean="0">
              <a:solidFill>
                <a:srgbClr val="C00000"/>
              </a:solidFill>
            </a:endParaRPr>
          </a:p>
          <a:p>
            <a:pPr eaLnBrk="1" hangingPunct="1"/>
            <a:endParaRPr lang="en-US"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CONVEYING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Gathering Information</a:t>
            </a: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USU Library</a:t>
            </a:r>
          </a:p>
          <a:p>
            <a:pPr eaLnBrk="1" hangingPunct="1"/>
            <a:endParaRPr lang="en-US" b="1" dirty="0" smtClean="0"/>
          </a:p>
        </p:txBody>
      </p:sp>
      <p:pic>
        <p:nvPicPr>
          <p:cNvPr id="5" name="Picture 4" descr="endnote web icon"/>
          <p:cNvPicPr>
            <a:picLocks noChangeAspect="1" noChangeArrowheads="1"/>
          </p:cNvPicPr>
          <p:nvPr/>
        </p:nvPicPr>
        <p:blipFill>
          <a:blip r:embed="rId3" cstate="screen"/>
          <a:srcRect/>
          <a:stretch>
            <a:fillRect/>
          </a:stretch>
        </p:blipFill>
        <p:spPr bwMode="auto">
          <a:xfrm>
            <a:off x="4800600" y="4343400"/>
            <a:ext cx="2682234" cy="838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609600" y="5715000"/>
            <a:ext cx="7924800" cy="338554"/>
          </a:xfrm>
          <a:prstGeom prst="rect">
            <a:avLst/>
          </a:prstGeom>
        </p:spPr>
        <p:txBody>
          <a:bodyPr wrap="square">
            <a:spAutoFit/>
          </a:bodyPr>
          <a:lstStyle/>
          <a:p>
            <a:r>
              <a:rPr lang="en-US" sz="1600" b="1" dirty="0" smtClean="0">
                <a:hlinkClick r:id="rId3"/>
              </a:rPr>
              <a:t>http://endnote.com/training/WMVs/ENX2/enx2tutorial_download.asp</a:t>
            </a:r>
            <a:r>
              <a:rPr lang="en-US" sz="1600" b="1" dirty="0" smtClean="0"/>
              <a:t> </a:t>
            </a:r>
            <a:endParaRPr lang="en-US" sz="1600" b="1" dirty="0"/>
          </a:p>
        </p:txBody>
      </p:sp>
      <p:pic>
        <p:nvPicPr>
          <p:cNvPr id="8" name="Picture 6" descr="http://lgimages.s3.amazonaws.com/data/imagemanager/389/endnote.gif"/>
          <p:cNvPicPr>
            <a:picLocks noChangeAspect="1" noChangeArrowheads="1"/>
          </p:cNvPicPr>
          <p:nvPr/>
        </p:nvPicPr>
        <p:blipFill>
          <a:blip r:embed="rId4" cstate="screen"/>
          <a:srcRect/>
          <a:stretch>
            <a:fillRect/>
          </a:stretch>
        </p:blipFill>
        <p:spPr bwMode="auto">
          <a:xfrm>
            <a:off x="6172200" y="990600"/>
            <a:ext cx="2549525" cy="838200"/>
          </a:xfrm>
          <a:prstGeom prst="rect">
            <a:avLst/>
          </a:prstGeom>
          <a:noFill/>
        </p:spPr>
      </p:pic>
      <p:sp>
        <p:nvSpPr>
          <p:cNvPr id="10" name="TextBox 9"/>
          <p:cNvSpPr txBox="1"/>
          <p:nvPr/>
        </p:nvSpPr>
        <p:spPr>
          <a:xfrm>
            <a:off x="381000" y="914400"/>
            <a:ext cx="5791200" cy="2031325"/>
          </a:xfrm>
          <a:prstGeom prst="rect">
            <a:avLst/>
          </a:prstGeom>
          <a:noFill/>
        </p:spPr>
        <p:txBody>
          <a:bodyPr wrap="square" rtlCol="0">
            <a:spAutoFit/>
          </a:bodyPr>
          <a:lstStyle/>
          <a:p>
            <a:r>
              <a:rPr lang="en-US" b="1" dirty="0" err="1" smtClean="0">
                <a:solidFill>
                  <a:srgbClr val="C00000"/>
                </a:solidFill>
              </a:rPr>
              <a:t>EndNote</a:t>
            </a:r>
            <a:r>
              <a:rPr lang="en-US" dirty="0" smtClean="0"/>
              <a:t> is a software program that program that stores and organizes citations, and enables you to import citations directly into a Word document.</a:t>
            </a:r>
          </a:p>
          <a:p>
            <a:endParaRPr lang="en-US" dirty="0" smtClean="0"/>
          </a:p>
          <a:p>
            <a:r>
              <a:rPr lang="en-US" b="1" dirty="0" smtClean="0">
                <a:solidFill>
                  <a:srgbClr val="C00000"/>
                </a:solidFill>
              </a:rPr>
              <a:t>Endnote </a:t>
            </a:r>
            <a:r>
              <a:rPr lang="en-US" b="1" dirty="0" smtClean="0">
                <a:solidFill>
                  <a:srgbClr val="C00000"/>
                </a:solidFill>
              </a:rPr>
              <a:t>Basic </a:t>
            </a:r>
            <a:r>
              <a:rPr lang="en-US" dirty="0" smtClean="0"/>
              <a:t>is a version of this freely accessible to USU students, with almost all of the functionality of the main program.</a:t>
            </a:r>
            <a:endParaRPr lang="en-US" dirty="0"/>
          </a:p>
        </p:txBody>
      </p:sp>
      <p:sp>
        <p:nvSpPr>
          <p:cNvPr id="11" name="TextBox 10"/>
          <p:cNvSpPr txBox="1"/>
          <p:nvPr/>
        </p:nvSpPr>
        <p:spPr>
          <a:xfrm>
            <a:off x="533400" y="3163669"/>
            <a:ext cx="2334165" cy="369332"/>
          </a:xfrm>
          <a:prstGeom prst="rect">
            <a:avLst/>
          </a:prstGeom>
          <a:noFill/>
        </p:spPr>
        <p:txBody>
          <a:bodyPr wrap="none" rtlCol="0">
            <a:spAutoFit/>
          </a:bodyPr>
          <a:lstStyle/>
          <a:p>
            <a:r>
              <a:rPr lang="en-US" dirty="0" smtClean="0"/>
              <a:t>Create Citation Library </a:t>
            </a:r>
            <a:endParaRPr lang="en-US" dirty="0"/>
          </a:p>
        </p:txBody>
      </p:sp>
      <p:sp>
        <p:nvSpPr>
          <p:cNvPr id="12" name="TextBox 11"/>
          <p:cNvSpPr txBox="1"/>
          <p:nvPr/>
        </p:nvSpPr>
        <p:spPr>
          <a:xfrm>
            <a:off x="609600" y="5105400"/>
            <a:ext cx="3428696" cy="646331"/>
          </a:xfrm>
          <a:prstGeom prst="rect">
            <a:avLst/>
          </a:prstGeom>
          <a:noFill/>
        </p:spPr>
        <p:txBody>
          <a:bodyPr wrap="none" rtlCol="0">
            <a:spAutoFit/>
          </a:bodyPr>
          <a:lstStyle/>
          <a:p>
            <a:r>
              <a:rPr lang="en-US" sz="3600" dirty="0" smtClean="0">
                <a:solidFill>
                  <a:srgbClr val="FF0000"/>
                </a:solidFill>
              </a:rPr>
              <a:t>Easy bibliography</a:t>
            </a:r>
            <a:endParaRPr lang="en-US" sz="3600" dirty="0">
              <a:solidFill>
                <a:srgbClr val="FF0000"/>
              </a:solidFill>
            </a:endParaRPr>
          </a:p>
        </p:txBody>
      </p:sp>
      <p:sp>
        <p:nvSpPr>
          <p:cNvPr id="13" name="TextBox 12"/>
          <p:cNvSpPr txBox="1"/>
          <p:nvPr/>
        </p:nvSpPr>
        <p:spPr>
          <a:xfrm>
            <a:off x="533400" y="3601819"/>
            <a:ext cx="4353499" cy="369332"/>
          </a:xfrm>
          <a:prstGeom prst="rect">
            <a:avLst/>
          </a:prstGeom>
          <a:noFill/>
        </p:spPr>
        <p:txBody>
          <a:bodyPr wrap="none" rtlCol="0">
            <a:spAutoFit/>
          </a:bodyPr>
          <a:lstStyle/>
          <a:p>
            <a:r>
              <a:rPr lang="en-US" dirty="0" smtClean="0"/>
              <a:t>Stores and organizes figures and  equations</a:t>
            </a:r>
            <a:endParaRPr lang="en-US" dirty="0"/>
          </a:p>
        </p:txBody>
      </p:sp>
      <p:sp>
        <p:nvSpPr>
          <p:cNvPr id="14" name="TextBox 13"/>
          <p:cNvSpPr txBox="1"/>
          <p:nvPr/>
        </p:nvSpPr>
        <p:spPr>
          <a:xfrm>
            <a:off x="533400" y="4039969"/>
            <a:ext cx="2986780" cy="369332"/>
          </a:xfrm>
          <a:prstGeom prst="rect">
            <a:avLst/>
          </a:prstGeom>
          <a:noFill/>
        </p:spPr>
        <p:txBody>
          <a:bodyPr wrap="none" rtlCol="0">
            <a:spAutoFit/>
          </a:bodyPr>
          <a:lstStyle/>
          <a:p>
            <a:r>
              <a:rPr lang="en-US" dirty="0" smtClean="0"/>
              <a:t>Can link  papers to citations. </a:t>
            </a:r>
            <a:endParaRPr lang="en-US" dirty="0"/>
          </a:p>
        </p:txBody>
      </p:sp>
      <p:sp>
        <p:nvSpPr>
          <p:cNvPr id="15" name="TextBox 14"/>
          <p:cNvSpPr txBox="1"/>
          <p:nvPr/>
        </p:nvSpPr>
        <p:spPr>
          <a:xfrm>
            <a:off x="533400" y="4478119"/>
            <a:ext cx="3520259" cy="369332"/>
          </a:xfrm>
          <a:prstGeom prst="rect">
            <a:avLst/>
          </a:prstGeom>
          <a:noFill/>
        </p:spPr>
        <p:txBody>
          <a:bodyPr wrap="none" rtlCol="0">
            <a:spAutoFit/>
          </a:bodyPr>
          <a:lstStyle/>
          <a:p>
            <a:r>
              <a:rPr lang="en-US" dirty="0" smtClean="0"/>
              <a:t>Can search bibliographic databases </a:t>
            </a:r>
            <a:endParaRPr lang="en-US" dirty="0"/>
          </a:p>
        </p:txBody>
      </p:sp>
      <p:sp>
        <p:nvSpPr>
          <p:cNvPr id="17" name="Rectangle 16"/>
          <p:cNvSpPr/>
          <p:nvPr/>
        </p:nvSpPr>
        <p:spPr>
          <a:xfrm>
            <a:off x="1752600" y="304800"/>
            <a:ext cx="6590266" cy="461665"/>
          </a:xfrm>
          <a:prstGeom prst="rect">
            <a:avLst/>
          </a:prstGeom>
        </p:spPr>
        <p:txBody>
          <a:bodyPr wrap="none">
            <a:spAutoFit/>
          </a:bodyPr>
          <a:lstStyle/>
          <a:p>
            <a:r>
              <a:rPr lang="en-US" sz="2400" b="1" u="sng" dirty="0" smtClean="0">
                <a:solidFill>
                  <a:srgbClr val="0033CC"/>
                </a:solidFill>
              </a:rPr>
              <a:t>Introduction to </a:t>
            </a:r>
            <a:r>
              <a:rPr lang="en-US" sz="2400" b="1" u="sng" dirty="0" err="1" smtClean="0">
                <a:solidFill>
                  <a:srgbClr val="0033CC"/>
                </a:solidFill>
              </a:rPr>
              <a:t>EndNote</a:t>
            </a:r>
            <a:r>
              <a:rPr lang="en-US" sz="2400" b="1" u="sng" dirty="0" smtClean="0">
                <a:solidFill>
                  <a:srgbClr val="0033CC"/>
                </a:solidFill>
              </a:rPr>
              <a:t> and </a:t>
            </a:r>
            <a:r>
              <a:rPr lang="en-US" sz="2400" b="1" u="sng" dirty="0" err="1" smtClean="0">
                <a:solidFill>
                  <a:srgbClr val="0033CC"/>
                </a:solidFill>
              </a:rPr>
              <a:t>EndNote</a:t>
            </a:r>
            <a:r>
              <a:rPr lang="en-US" sz="2400" b="1" u="sng" dirty="0" smtClean="0">
                <a:solidFill>
                  <a:srgbClr val="0033CC"/>
                </a:solidFill>
              </a:rPr>
              <a:t> </a:t>
            </a:r>
            <a:r>
              <a:rPr lang="en-US" sz="2400" b="1" u="sng" dirty="0" smtClean="0">
                <a:solidFill>
                  <a:srgbClr val="0033CC"/>
                </a:solidFill>
              </a:rPr>
              <a:t>Basic</a:t>
            </a:r>
            <a:endParaRPr lang="en-US" sz="2400" b="1" u="sng" dirty="0">
              <a:solidFill>
                <a:srgbClr val="0033CC"/>
              </a:solidFill>
            </a:endParaRPr>
          </a:p>
        </p:txBody>
      </p:sp>
      <p:pic>
        <p:nvPicPr>
          <p:cNvPr id="18" name="Picture 4" descr="endnote web icon"/>
          <p:cNvPicPr>
            <a:picLocks noChangeAspect="1" noChangeArrowheads="1"/>
          </p:cNvPicPr>
          <p:nvPr/>
        </p:nvPicPr>
        <p:blipFill>
          <a:blip r:embed="rId5" cstate="screen"/>
          <a:srcRect/>
          <a:stretch>
            <a:fillRect/>
          </a:stretch>
        </p:blipFill>
        <p:spPr bwMode="auto">
          <a:xfrm>
            <a:off x="6172200" y="1981200"/>
            <a:ext cx="2682234" cy="838200"/>
          </a:xfrm>
          <a:prstGeom prst="rect">
            <a:avLst/>
          </a:prstGeom>
          <a:noFill/>
        </p:spPr>
      </p:pic>
      <p:sp>
        <p:nvSpPr>
          <p:cNvPr id="19" name="Rectangle 18"/>
          <p:cNvSpPr/>
          <p:nvPr/>
        </p:nvSpPr>
        <p:spPr>
          <a:xfrm>
            <a:off x="5378226" y="3959423"/>
            <a:ext cx="3008901" cy="307777"/>
          </a:xfrm>
          <a:prstGeom prst="rect">
            <a:avLst/>
          </a:prstGeom>
        </p:spPr>
        <p:txBody>
          <a:bodyPr wrap="none">
            <a:spAutoFit/>
          </a:bodyPr>
          <a:lstStyle/>
          <a:p>
            <a:r>
              <a:rPr lang="en-US" sz="1400" b="1" dirty="0" smtClean="0">
                <a:hlinkClick r:id="rId6"/>
              </a:rPr>
              <a:t>http://www.endnote.com/training/</a:t>
            </a:r>
            <a:endParaRPr lang="en-US" sz="1400" b="1" dirty="0" smtClean="0"/>
          </a:p>
        </p:txBody>
      </p:sp>
      <p:sp>
        <p:nvSpPr>
          <p:cNvPr id="20" name="Rectangle 19"/>
          <p:cNvSpPr/>
          <p:nvPr/>
        </p:nvSpPr>
        <p:spPr>
          <a:xfrm>
            <a:off x="5378226" y="4416623"/>
            <a:ext cx="3765774" cy="307777"/>
          </a:xfrm>
          <a:prstGeom prst="rect">
            <a:avLst/>
          </a:prstGeom>
        </p:spPr>
        <p:txBody>
          <a:bodyPr wrap="none">
            <a:spAutoFit/>
          </a:bodyPr>
          <a:lstStyle/>
          <a:p>
            <a:r>
              <a:rPr lang="en-US" sz="1400" b="1" dirty="0" smtClean="0">
                <a:hlinkClick r:id="rId7"/>
              </a:rPr>
              <a:t>http://libguides.usu.edu/usingendnoteweb</a:t>
            </a:r>
            <a:endParaRPr lang="en-US" sz="1400" b="1" dirty="0" smtClean="0"/>
          </a:p>
        </p:txBody>
      </p:sp>
      <p:sp>
        <p:nvSpPr>
          <p:cNvPr id="21" name="Rectangle 20"/>
          <p:cNvSpPr/>
          <p:nvPr/>
        </p:nvSpPr>
        <p:spPr>
          <a:xfrm>
            <a:off x="5530626" y="5178623"/>
            <a:ext cx="2651431" cy="307777"/>
          </a:xfrm>
          <a:prstGeom prst="rect">
            <a:avLst/>
          </a:prstGeom>
        </p:spPr>
        <p:txBody>
          <a:bodyPr wrap="none">
            <a:spAutoFit/>
          </a:bodyPr>
          <a:lstStyle/>
          <a:p>
            <a:r>
              <a:rPr lang="en-US" sz="1400" b="1" dirty="0" smtClean="0">
                <a:hlinkClick r:id="rId8"/>
              </a:rPr>
              <a:t>http://www.endnoteweb.com/</a:t>
            </a:r>
            <a:endParaRPr lang="en-US" sz="1400" b="1" dirty="0" smtClean="0"/>
          </a:p>
        </p:txBody>
      </p:sp>
      <p:sp>
        <p:nvSpPr>
          <p:cNvPr id="22" name="Rectangle 21"/>
          <p:cNvSpPr/>
          <p:nvPr/>
        </p:nvSpPr>
        <p:spPr>
          <a:xfrm>
            <a:off x="6749826" y="3654623"/>
            <a:ext cx="1524000" cy="400110"/>
          </a:xfrm>
          <a:prstGeom prst="rect">
            <a:avLst/>
          </a:prstGeom>
        </p:spPr>
        <p:txBody>
          <a:bodyPr wrap="square">
            <a:spAutoFit/>
          </a:bodyPr>
          <a:lstStyle/>
          <a:p>
            <a:r>
              <a:rPr lang="en-US" sz="2000" b="1" u="sng" dirty="0" smtClean="0">
                <a:solidFill>
                  <a:srgbClr val="C00000"/>
                </a:solidFill>
              </a:rPr>
              <a:t>Tutorials</a:t>
            </a:r>
            <a:endParaRPr lang="en-US" sz="2000" b="1" u="sng" dirty="0">
              <a:solidFill>
                <a:srgbClr val="C00000"/>
              </a:solidFill>
            </a:endParaRPr>
          </a:p>
        </p:txBody>
      </p:sp>
      <p:sp>
        <p:nvSpPr>
          <p:cNvPr id="23" name="Rectangle 22"/>
          <p:cNvSpPr/>
          <p:nvPr/>
        </p:nvSpPr>
        <p:spPr>
          <a:xfrm>
            <a:off x="6826026" y="4797623"/>
            <a:ext cx="1524000" cy="400110"/>
          </a:xfrm>
          <a:prstGeom prst="rect">
            <a:avLst/>
          </a:prstGeom>
        </p:spPr>
        <p:txBody>
          <a:bodyPr wrap="square">
            <a:spAutoFit/>
          </a:bodyPr>
          <a:lstStyle/>
          <a:p>
            <a:r>
              <a:rPr lang="en-US" sz="2000" b="1" u="sng" dirty="0" smtClean="0">
                <a:solidFill>
                  <a:srgbClr val="C00000"/>
                </a:solidFill>
              </a:rPr>
              <a:t>Log On</a:t>
            </a:r>
            <a:endParaRPr lang="en-US" sz="2000" b="1" u="sng"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bwMode="auto">
          <a:xfrm>
            <a:off x="5638800" y="5257800"/>
            <a:ext cx="2895600" cy="914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Rectangle 2"/>
          <p:cNvSpPr txBox="1">
            <a:spLocks noChangeArrowheads="1"/>
          </p:cNvSpPr>
          <p:nvPr/>
        </p:nvSpPr>
        <p:spPr>
          <a:xfrm>
            <a:off x="0" y="152400"/>
            <a:ext cx="9296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Importing Articles</a:t>
            </a:r>
            <a:r>
              <a:rPr kumimoji="0" lang="en-US" sz="2400" b="1" i="0" u="sng" strike="noStrike" kern="0" cap="none" spc="0" normalizeH="0" noProof="0" dirty="0" smtClean="0">
                <a:ln>
                  <a:noFill/>
                </a:ln>
                <a:solidFill>
                  <a:schemeClr val="accent2"/>
                </a:solidFill>
                <a:effectLst/>
                <a:uLnTx/>
                <a:uFillTx/>
                <a:latin typeface="+mj-lt"/>
                <a:ea typeface="+mj-ea"/>
                <a:cs typeface="+mj-cs"/>
              </a:rPr>
              <a:t> from Google </a:t>
            </a:r>
            <a:r>
              <a:rPr kumimoji="0" lang="en-US" sz="2400" b="1" i="0" u="sng" strike="noStrike" kern="0" cap="none" spc="0" normalizeH="0" noProof="0" dirty="0" smtClean="0">
                <a:ln>
                  <a:noFill/>
                </a:ln>
                <a:solidFill>
                  <a:schemeClr val="accent2"/>
                </a:solidFill>
                <a:effectLst/>
                <a:uLnTx/>
                <a:uFillTx/>
                <a:latin typeface="+mj-lt"/>
                <a:ea typeface="+mj-ea"/>
                <a:cs typeface="+mj-cs"/>
              </a:rPr>
              <a:t>Scholar to </a:t>
            </a:r>
            <a:r>
              <a:rPr kumimoji="0" lang="en-US" sz="2400" b="1" i="0" u="sng" strike="noStrike" kern="0" cap="none" spc="0" normalizeH="0" noProof="0" dirty="0" err="1" smtClean="0">
                <a:ln>
                  <a:noFill/>
                </a:ln>
                <a:solidFill>
                  <a:schemeClr val="accent2"/>
                </a:solidFill>
                <a:effectLst/>
                <a:uLnTx/>
                <a:uFillTx/>
                <a:latin typeface="+mj-lt"/>
                <a:ea typeface="+mj-ea"/>
                <a:cs typeface="+mj-cs"/>
              </a:rPr>
              <a:t>EndNote</a:t>
            </a:r>
            <a:r>
              <a:rPr kumimoji="0" lang="en-US" sz="2400" b="1" i="0" u="sng" strike="noStrike" kern="0" cap="none" spc="0" normalizeH="0" noProof="0" dirty="0" smtClean="0">
                <a:ln>
                  <a:noFill/>
                </a:ln>
                <a:solidFill>
                  <a:schemeClr val="accent2"/>
                </a:solidFill>
                <a:effectLst/>
                <a:uLnTx/>
                <a:uFillTx/>
                <a:latin typeface="+mj-lt"/>
                <a:ea typeface="+mj-ea"/>
                <a:cs typeface="+mj-cs"/>
              </a:rPr>
              <a:t> Basic</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pic>
        <p:nvPicPr>
          <p:cNvPr id="230402" name="Picture 2"/>
          <p:cNvPicPr>
            <a:picLocks noChangeAspect="1" noChangeArrowheads="1"/>
          </p:cNvPicPr>
          <p:nvPr/>
        </p:nvPicPr>
        <p:blipFill>
          <a:blip r:embed="rId3" cstate="screen"/>
          <a:srcRect/>
          <a:stretch>
            <a:fillRect/>
          </a:stretch>
        </p:blipFill>
        <p:spPr bwMode="auto">
          <a:xfrm>
            <a:off x="838200" y="990600"/>
            <a:ext cx="6868583" cy="4191000"/>
          </a:xfrm>
          <a:prstGeom prst="rect">
            <a:avLst/>
          </a:prstGeom>
          <a:noFill/>
          <a:ln w="9525">
            <a:noFill/>
            <a:miter lim="800000"/>
            <a:headEnd/>
            <a:tailEnd/>
          </a:ln>
        </p:spPr>
      </p:pic>
      <p:cxnSp>
        <p:nvCxnSpPr>
          <p:cNvPr id="11" name="Straight Arrow Connector 10"/>
          <p:cNvCxnSpPr/>
          <p:nvPr/>
        </p:nvCxnSpPr>
        <p:spPr bwMode="auto">
          <a:xfrm rot="10800000">
            <a:off x="4419600" y="3581400"/>
            <a:ext cx="3124200" cy="1828800"/>
          </a:xfrm>
          <a:prstGeom prst="straightConnector1">
            <a:avLst/>
          </a:prstGeom>
          <a:solidFill>
            <a:schemeClr val="accent1"/>
          </a:solidFill>
          <a:ln w="38100" cap="flat" cmpd="sng" algn="ctr">
            <a:solidFill>
              <a:srgbClr val="FF33CC"/>
            </a:solidFill>
            <a:prstDash val="solid"/>
            <a:round/>
            <a:headEnd type="none" w="med" len="med"/>
            <a:tailEnd type="arrow"/>
          </a:ln>
          <a:effectLst/>
        </p:spPr>
      </p:cxnSp>
      <p:sp>
        <p:nvSpPr>
          <p:cNvPr id="23" name="Rectangle 22"/>
          <p:cNvSpPr/>
          <p:nvPr/>
        </p:nvSpPr>
        <p:spPr>
          <a:xfrm>
            <a:off x="5867400" y="5410200"/>
            <a:ext cx="2895600" cy="646331"/>
          </a:xfrm>
          <a:prstGeom prst="rect">
            <a:avLst/>
          </a:prstGeom>
        </p:spPr>
        <p:txBody>
          <a:bodyPr wrap="square">
            <a:spAutoFit/>
          </a:bodyPr>
          <a:lstStyle/>
          <a:p>
            <a:r>
              <a:rPr lang="en-US" b="1" dirty="0" smtClean="0">
                <a:solidFill>
                  <a:srgbClr val="FF33CC"/>
                </a:solidFill>
              </a:rPr>
              <a:t>Import into Endnote</a:t>
            </a:r>
          </a:p>
          <a:p>
            <a:r>
              <a:rPr lang="en-US" b="1" dirty="0" smtClean="0">
                <a:solidFill>
                  <a:srgbClr val="FF33CC"/>
                </a:solidFill>
              </a:rPr>
              <a:t>Import to </a:t>
            </a:r>
            <a:r>
              <a:rPr lang="en-US" b="1" dirty="0" err="1" smtClean="0">
                <a:solidFill>
                  <a:srgbClr val="FF33CC"/>
                </a:solidFill>
              </a:rPr>
              <a:t>RefMan</a:t>
            </a:r>
            <a:endParaRPr lang="en-US" b="1" dirty="0">
              <a:solidFill>
                <a:srgbClr val="FF33CC"/>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screen"/>
          <a:srcRect/>
          <a:stretch>
            <a:fillRect/>
          </a:stretch>
        </p:blipFill>
        <p:spPr bwMode="auto">
          <a:xfrm>
            <a:off x="914400" y="1219200"/>
            <a:ext cx="6871758" cy="4505325"/>
          </a:xfrm>
          <a:prstGeom prst="rect">
            <a:avLst/>
          </a:prstGeom>
          <a:noFill/>
          <a:ln w="9525">
            <a:noFill/>
            <a:miter lim="800000"/>
            <a:headEnd/>
            <a:tailEnd/>
          </a:ln>
        </p:spPr>
      </p:pic>
      <p:sp>
        <p:nvSpPr>
          <p:cNvPr id="12" name="Oval 11"/>
          <p:cNvSpPr/>
          <p:nvPr/>
        </p:nvSpPr>
        <p:spPr bwMode="auto">
          <a:xfrm>
            <a:off x="5638800" y="5257800"/>
            <a:ext cx="2895600" cy="914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Rectangle 2"/>
          <p:cNvSpPr txBox="1">
            <a:spLocks noChangeArrowheads="1"/>
          </p:cNvSpPr>
          <p:nvPr/>
        </p:nvSpPr>
        <p:spPr>
          <a:xfrm>
            <a:off x="0" y="152400"/>
            <a:ext cx="9144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Importing Articles</a:t>
            </a:r>
            <a:r>
              <a:rPr kumimoji="0" lang="en-US" sz="2400" b="1" i="0" u="sng" strike="noStrike" kern="0" cap="none" spc="0" normalizeH="0" noProof="0" dirty="0" smtClean="0">
                <a:ln>
                  <a:noFill/>
                </a:ln>
                <a:solidFill>
                  <a:schemeClr val="accent2"/>
                </a:solidFill>
                <a:effectLst/>
                <a:uLnTx/>
                <a:uFillTx/>
                <a:latin typeface="+mj-lt"/>
                <a:ea typeface="+mj-ea"/>
                <a:cs typeface="+mj-cs"/>
              </a:rPr>
              <a:t> from Google </a:t>
            </a:r>
            <a:r>
              <a:rPr kumimoji="0" lang="en-US" sz="2400" b="1" i="0" u="sng" strike="noStrike" kern="0" cap="none" spc="0" normalizeH="0" noProof="0" dirty="0" smtClean="0">
                <a:ln>
                  <a:noFill/>
                </a:ln>
                <a:solidFill>
                  <a:schemeClr val="accent2"/>
                </a:solidFill>
                <a:effectLst/>
                <a:uLnTx/>
                <a:uFillTx/>
                <a:latin typeface="+mj-lt"/>
                <a:ea typeface="+mj-ea"/>
                <a:cs typeface="+mj-cs"/>
              </a:rPr>
              <a:t>Scholar to </a:t>
            </a:r>
            <a:r>
              <a:rPr kumimoji="0" lang="en-US" sz="2400" b="1" i="0" u="sng" strike="noStrike" kern="0" cap="none" spc="0" normalizeH="0" noProof="0" dirty="0" err="1" smtClean="0">
                <a:ln>
                  <a:noFill/>
                </a:ln>
                <a:solidFill>
                  <a:schemeClr val="accent2"/>
                </a:solidFill>
                <a:effectLst/>
                <a:uLnTx/>
                <a:uFillTx/>
                <a:latin typeface="+mj-lt"/>
                <a:ea typeface="+mj-ea"/>
                <a:cs typeface="+mj-cs"/>
              </a:rPr>
              <a:t>EndNote</a:t>
            </a:r>
            <a:r>
              <a:rPr kumimoji="0" lang="en-US" sz="2400" b="1" i="0" u="sng" strike="noStrike" kern="0" cap="none" spc="0" normalizeH="0" noProof="0" dirty="0" smtClean="0">
                <a:ln>
                  <a:noFill/>
                </a:ln>
                <a:solidFill>
                  <a:schemeClr val="accent2"/>
                </a:solidFill>
                <a:effectLst/>
                <a:uLnTx/>
                <a:uFillTx/>
                <a:latin typeface="+mj-lt"/>
                <a:ea typeface="+mj-ea"/>
                <a:cs typeface="+mj-cs"/>
              </a:rPr>
              <a:t> Web</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cxnSp>
        <p:nvCxnSpPr>
          <p:cNvPr id="11" name="Straight Arrow Connector 10"/>
          <p:cNvCxnSpPr/>
          <p:nvPr/>
        </p:nvCxnSpPr>
        <p:spPr bwMode="auto">
          <a:xfrm flipH="1" flipV="1">
            <a:off x="5105400" y="4953000"/>
            <a:ext cx="1676400" cy="304800"/>
          </a:xfrm>
          <a:prstGeom prst="straightConnector1">
            <a:avLst/>
          </a:prstGeom>
          <a:solidFill>
            <a:schemeClr val="accent1"/>
          </a:solidFill>
          <a:ln w="38100" cap="flat" cmpd="sng" algn="ctr">
            <a:solidFill>
              <a:srgbClr val="FF33CC"/>
            </a:solidFill>
            <a:prstDash val="solid"/>
            <a:round/>
            <a:headEnd type="none" w="med" len="med"/>
            <a:tailEnd type="arrow"/>
          </a:ln>
          <a:effectLst/>
        </p:spPr>
      </p:cxnSp>
      <p:sp>
        <p:nvSpPr>
          <p:cNvPr id="19" name="Rectangle 18"/>
          <p:cNvSpPr/>
          <p:nvPr/>
        </p:nvSpPr>
        <p:spPr>
          <a:xfrm>
            <a:off x="990600" y="762000"/>
            <a:ext cx="7315200" cy="369332"/>
          </a:xfrm>
          <a:prstGeom prst="rect">
            <a:avLst/>
          </a:prstGeom>
        </p:spPr>
        <p:txBody>
          <a:bodyPr wrap="square">
            <a:spAutoFit/>
          </a:bodyPr>
          <a:lstStyle/>
          <a:p>
            <a:r>
              <a:rPr lang="en-US" b="1" dirty="0" smtClean="0">
                <a:solidFill>
                  <a:srgbClr val="FF33CC"/>
                </a:solidFill>
              </a:rPr>
              <a:t>Set up Goggle Scholar to Work with </a:t>
            </a:r>
            <a:r>
              <a:rPr lang="en-US" b="1" dirty="0" err="1" smtClean="0">
                <a:solidFill>
                  <a:srgbClr val="FF33CC"/>
                </a:solidFill>
              </a:rPr>
              <a:t>EndNote</a:t>
            </a:r>
            <a:r>
              <a:rPr lang="en-US" b="1" dirty="0" smtClean="0">
                <a:solidFill>
                  <a:srgbClr val="FF33CC"/>
                </a:solidFill>
              </a:rPr>
              <a:t> Web.</a:t>
            </a:r>
            <a:endParaRPr lang="en-US" b="1" dirty="0">
              <a:solidFill>
                <a:srgbClr val="FF33CC"/>
              </a:solidFill>
            </a:endParaRPr>
          </a:p>
        </p:txBody>
      </p:sp>
      <p:sp>
        <p:nvSpPr>
          <p:cNvPr id="23" name="Rectangle 22"/>
          <p:cNvSpPr/>
          <p:nvPr/>
        </p:nvSpPr>
        <p:spPr>
          <a:xfrm>
            <a:off x="5867400" y="5410200"/>
            <a:ext cx="2895600" cy="646331"/>
          </a:xfrm>
          <a:prstGeom prst="rect">
            <a:avLst/>
          </a:prstGeom>
        </p:spPr>
        <p:txBody>
          <a:bodyPr wrap="square">
            <a:spAutoFit/>
          </a:bodyPr>
          <a:lstStyle/>
          <a:p>
            <a:r>
              <a:rPr lang="en-US" b="1" dirty="0" smtClean="0">
                <a:solidFill>
                  <a:srgbClr val="FF33CC"/>
                </a:solidFill>
              </a:rPr>
              <a:t>Import into Endnote</a:t>
            </a:r>
          </a:p>
          <a:p>
            <a:r>
              <a:rPr lang="en-US" b="1" dirty="0" smtClean="0">
                <a:solidFill>
                  <a:srgbClr val="FF33CC"/>
                </a:solidFill>
              </a:rPr>
              <a:t>Import to </a:t>
            </a:r>
            <a:r>
              <a:rPr lang="en-US" b="1" dirty="0" err="1" smtClean="0">
                <a:solidFill>
                  <a:srgbClr val="FF33CC"/>
                </a:solidFill>
              </a:rPr>
              <a:t>RefMan</a:t>
            </a:r>
            <a:endParaRPr lang="en-US" b="1" dirty="0">
              <a:solidFill>
                <a:srgbClr val="FF33CC"/>
              </a:solidFill>
            </a:endParaRPr>
          </a:p>
        </p:txBody>
      </p:sp>
      <p:sp>
        <p:nvSpPr>
          <p:cNvPr id="14" name="Rectangle 13"/>
          <p:cNvSpPr/>
          <p:nvPr/>
        </p:nvSpPr>
        <p:spPr bwMode="auto">
          <a:xfrm>
            <a:off x="990600" y="2362200"/>
            <a:ext cx="4419600" cy="3505200"/>
          </a:xfrm>
          <a:prstGeom prst="rect">
            <a:avLst/>
          </a:prstGeom>
          <a:no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2400"/>
            <a:ext cx="35052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Importing Articles</a:t>
            </a:r>
            <a:r>
              <a:rPr kumimoji="0" lang="en-US" sz="2400" b="1" i="0" u="sng" strike="noStrike" kern="0" cap="none" spc="0" normalizeH="0" noProof="0" dirty="0" smtClean="0">
                <a:ln>
                  <a:noFill/>
                </a:ln>
                <a:solidFill>
                  <a:schemeClr val="accent2"/>
                </a:solidFill>
                <a:effectLst/>
                <a:uLnTx/>
                <a:uFillTx/>
                <a:latin typeface="+mj-lt"/>
                <a:ea typeface="+mj-ea"/>
                <a:cs typeface="+mj-cs"/>
              </a:rPr>
              <a:t> from Google </a:t>
            </a:r>
            <a:r>
              <a:rPr kumimoji="0" lang="en-US" sz="2400" b="1" i="0" u="sng" strike="noStrike" kern="0" cap="none" spc="0" normalizeH="0" noProof="0" dirty="0" smtClean="0">
                <a:ln>
                  <a:noFill/>
                </a:ln>
                <a:solidFill>
                  <a:schemeClr val="accent2"/>
                </a:solidFill>
                <a:effectLst/>
                <a:uLnTx/>
                <a:uFillTx/>
                <a:latin typeface="+mj-lt"/>
                <a:ea typeface="+mj-ea"/>
                <a:cs typeface="+mj-cs"/>
              </a:rPr>
              <a:t>Scholar to </a:t>
            </a:r>
            <a:r>
              <a:rPr kumimoji="0" lang="en-US" sz="2400" b="1" i="0" u="sng" strike="noStrike" kern="0" cap="none" spc="0" normalizeH="0" noProof="0" dirty="0" err="1" smtClean="0">
                <a:ln>
                  <a:noFill/>
                </a:ln>
                <a:solidFill>
                  <a:schemeClr val="accent2"/>
                </a:solidFill>
                <a:effectLst/>
                <a:uLnTx/>
                <a:uFillTx/>
                <a:latin typeface="+mj-lt"/>
                <a:ea typeface="+mj-ea"/>
                <a:cs typeface="+mj-cs"/>
              </a:rPr>
              <a:t>EndNote</a:t>
            </a:r>
            <a:r>
              <a:rPr kumimoji="0" lang="en-US" sz="2400" b="1" i="0" u="sng" strike="noStrike" kern="0" cap="none" spc="0" normalizeH="0" noProof="0" dirty="0" smtClean="0">
                <a:ln>
                  <a:noFill/>
                </a:ln>
                <a:solidFill>
                  <a:schemeClr val="accent2"/>
                </a:solidFill>
                <a:effectLst/>
                <a:uLnTx/>
                <a:uFillTx/>
                <a:latin typeface="+mj-lt"/>
                <a:ea typeface="+mj-ea"/>
                <a:cs typeface="+mj-cs"/>
              </a:rPr>
              <a:t> Web</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19" name="Rectangle 18"/>
          <p:cNvSpPr/>
          <p:nvPr/>
        </p:nvSpPr>
        <p:spPr>
          <a:xfrm>
            <a:off x="304800" y="1676400"/>
            <a:ext cx="2667000" cy="646331"/>
          </a:xfrm>
          <a:prstGeom prst="rect">
            <a:avLst/>
          </a:prstGeom>
        </p:spPr>
        <p:txBody>
          <a:bodyPr wrap="square">
            <a:spAutoFit/>
          </a:bodyPr>
          <a:lstStyle/>
          <a:p>
            <a:pPr algn="ctr"/>
            <a:r>
              <a:rPr lang="en-US" b="1" dirty="0" smtClean="0">
                <a:solidFill>
                  <a:srgbClr val="FF33CC"/>
                </a:solidFill>
              </a:rPr>
              <a:t>Saving with </a:t>
            </a:r>
          </a:p>
          <a:p>
            <a:pPr algn="ctr"/>
            <a:r>
              <a:rPr lang="en-US" b="1" dirty="0" smtClean="0">
                <a:solidFill>
                  <a:srgbClr val="FF33CC"/>
                </a:solidFill>
              </a:rPr>
              <a:t>Goggle Scholar</a:t>
            </a:r>
            <a:endParaRPr lang="en-US" b="1" dirty="0">
              <a:solidFill>
                <a:srgbClr val="FF33CC"/>
              </a:solidFill>
            </a:endParaRPr>
          </a:p>
        </p:txBody>
      </p:sp>
      <p:sp>
        <p:nvSpPr>
          <p:cNvPr id="14" name="Rectangle 13"/>
          <p:cNvSpPr/>
          <p:nvPr/>
        </p:nvSpPr>
        <p:spPr bwMode="auto">
          <a:xfrm>
            <a:off x="3352800" y="304800"/>
            <a:ext cx="5715000" cy="4572000"/>
          </a:xfrm>
          <a:prstGeom prst="rect">
            <a:avLst/>
          </a:prstGeom>
          <a:no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104449" name="Picture 1"/>
          <p:cNvPicPr>
            <a:picLocks noChangeAspect="1" noChangeArrowheads="1"/>
          </p:cNvPicPr>
          <p:nvPr/>
        </p:nvPicPr>
        <p:blipFill>
          <a:blip r:embed="rId3" cstate="screen"/>
          <a:srcRect/>
          <a:stretch>
            <a:fillRect/>
          </a:stretch>
        </p:blipFill>
        <p:spPr bwMode="auto">
          <a:xfrm>
            <a:off x="3429000" y="457200"/>
            <a:ext cx="5534527" cy="4572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2400"/>
            <a:ext cx="40386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Importing Articles</a:t>
            </a:r>
            <a:r>
              <a:rPr kumimoji="0" lang="en-US" sz="2400" b="1" i="0" u="sng" strike="noStrike" kern="0" cap="none" spc="0" normalizeH="0" noProof="0" dirty="0" smtClean="0">
                <a:ln>
                  <a:noFill/>
                </a:ln>
                <a:solidFill>
                  <a:schemeClr val="accent2"/>
                </a:solidFill>
                <a:effectLst/>
                <a:uLnTx/>
                <a:uFillTx/>
                <a:latin typeface="+mj-lt"/>
                <a:ea typeface="+mj-ea"/>
                <a:cs typeface="+mj-cs"/>
              </a:rPr>
              <a:t> from Google </a:t>
            </a:r>
            <a:r>
              <a:rPr kumimoji="0" lang="en-US" sz="2400" b="1" i="0" u="sng" strike="noStrike" kern="0" cap="none" spc="0" normalizeH="0" noProof="0" dirty="0" smtClean="0">
                <a:ln>
                  <a:noFill/>
                </a:ln>
                <a:solidFill>
                  <a:schemeClr val="accent2"/>
                </a:solidFill>
                <a:effectLst/>
                <a:uLnTx/>
                <a:uFillTx/>
                <a:latin typeface="+mj-lt"/>
                <a:ea typeface="+mj-ea"/>
                <a:cs typeface="+mj-cs"/>
              </a:rPr>
              <a:t>Scholar to </a:t>
            </a:r>
            <a:r>
              <a:rPr kumimoji="0" lang="en-US" sz="2400" b="1" i="0" u="sng" strike="noStrike" kern="0" cap="none" spc="0" normalizeH="0" noProof="0" dirty="0" err="1" smtClean="0">
                <a:ln>
                  <a:noFill/>
                </a:ln>
                <a:solidFill>
                  <a:schemeClr val="accent2"/>
                </a:solidFill>
                <a:effectLst/>
                <a:uLnTx/>
                <a:uFillTx/>
                <a:latin typeface="+mj-lt"/>
                <a:ea typeface="+mj-ea"/>
                <a:cs typeface="+mj-cs"/>
              </a:rPr>
              <a:t>EndNote</a:t>
            </a:r>
            <a:r>
              <a:rPr kumimoji="0" lang="en-US" sz="2400" b="1" i="0" u="sng" strike="noStrike" kern="0" cap="none" spc="0" normalizeH="0" noProof="0" dirty="0" smtClean="0">
                <a:ln>
                  <a:noFill/>
                </a:ln>
                <a:solidFill>
                  <a:schemeClr val="accent2"/>
                </a:solidFill>
                <a:effectLst/>
                <a:uLnTx/>
                <a:uFillTx/>
                <a:latin typeface="+mj-lt"/>
                <a:ea typeface="+mj-ea"/>
                <a:cs typeface="+mj-cs"/>
              </a:rPr>
              <a:t> Web</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19" name="Rectangle 18"/>
          <p:cNvSpPr/>
          <p:nvPr/>
        </p:nvSpPr>
        <p:spPr>
          <a:xfrm>
            <a:off x="457200" y="1676400"/>
            <a:ext cx="3581400" cy="369332"/>
          </a:xfrm>
          <a:prstGeom prst="rect">
            <a:avLst/>
          </a:prstGeom>
        </p:spPr>
        <p:txBody>
          <a:bodyPr wrap="square">
            <a:spAutoFit/>
          </a:bodyPr>
          <a:lstStyle/>
          <a:p>
            <a:r>
              <a:rPr lang="en-US" b="1" dirty="0" smtClean="0">
                <a:solidFill>
                  <a:srgbClr val="FF33CC"/>
                </a:solidFill>
              </a:rPr>
              <a:t>Saving into </a:t>
            </a:r>
            <a:r>
              <a:rPr lang="en-US" b="1" dirty="0" err="1" smtClean="0">
                <a:solidFill>
                  <a:srgbClr val="FF33CC"/>
                </a:solidFill>
              </a:rPr>
              <a:t>EndNote</a:t>
            </a:r>
            <a:r>
              <a:rPr lang="en-US" b="1" dirty="0" err="1" smtClean="0">
                <a:solidFill>
                  <a:srgbClr val="FF33CC"/>
                </a:solidFill>
              </a:rPr>
              <a:t>Web</a:t>
            </a:r>
            <a:r>
              <a:rPr lang="en-US" b="1" dirty="0" smtClean="0">
                <a:solidFill>
                  <a:srgbClr val="FF33CC"/>
                </a:solidFill>
              </a:rPr>
              <a:t> </a:t>
            </a:r>
            <a:endParaRPr lang="en-US" b="1" dirty="0">
              <a:solidFill>
                <a:srgbClr val="FF33CC"/>
              </a:solidFill>
            </a:endParaRPr>
          </a:p>
        </p:txBody>
      </p:sp>
      <p:pic>
        <p:nvPicPr>
          <p:cNvPr id="65539" name="Picture 3"/>
          <p:cNvPicPr>
            <a:picLocks noChangeAspect="1" noChangeArrowheads="1"/>
          </p:cNvPicPr>
          <p:nvPr/>
        </p:nvPicPr>
        <p:blipFill>
          <a:blip r:embed="rId3" cstate="screen"/>
          <a:srcRect/>
          <a:stretch>
            <a:fillRect/>
          </a:stretch>
        </p:blipFill>
        <p:spPr bwMode="auto">
          <a:xfrm>
            <a:off x="4191000" y="304800"/>
            <a:ext cx="4343400" cy="5759726"/>
          </a:xfrm>
          <a:prstGeom prst="rect">
            <a:avLst/>
          </a:prstGeom>
          <a:noFill/>
          <a:ln w="9525">
            <a:noFill/>
            <a:miter lim="800000"/>
            <a:headEnd/>
            <a:tailEnd/>
          </a:ln>
        </p:spPr>
      </p:pic>
      <p:sp>
        <p:nvSpPr>
          <p:cNvPr id="14" name="Rectangle 13"/>
          <p:cNvSpPr/>
          <p:nvPr/>
        </p:nvSpPr>
        <p:spPr bwMode="auto">
          <a:xfrm>
            <a:off x="4038600" y="228600"/>
            <a:ext cx="4572000" cy="5943600"/>
          </a:xfrm>
          <a:prstGeom prst="rect">
            <a:avLst/>
          </a:prstGeom>
          <a:no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65540" name="Picture 4"/>
          <p:cNvPicPr>
            <a:picLocks noChangeAspect="1" noChangeArrowheads="1"/>
          </p:cNvPicPr>
          <p:nvPr/>
        </p:nvPicPr>
        <p:blipFill>
          <a:blip r:embed="rId4" cstate="screen"/>
          <a:srcRect/>
          <a:stretch>
            <a:fillRect/>
          </a:stretch>
        </p:blipFill>
        <p:spPr bwMode="auto">
          <a:xfrm>
            <a:off x="228600" y="2514600"/>
            <a:ext cx="3738744" cy="938213"/>
          </a:xfrm>
          <a:prstGeom prst="rect">
            <a:avLst/>
          </a:prstGeom>
          <a:noFill/>
          <a:ln w="9525">
            <a:noFill/>
            <a:miter lim="800000"/>
            <a:headEnd/>
            <a:tailEnd/>
          </a:ln>
        </p:spPr>
      </p:pic>
      <p:sp>
        <p:nvSpPr>
          <p:cNvPr id="13" name="Rectangle 12"/>
          <p:cNvSpPr/>
          <p:nvPr/>
        </p:nvSpPr>
        <p:spPr>
          <a:xfrm>
            <a:off x="457200" y="3733800"/>
            <a:ext cx="3518912" cy="369332"/>
          </a:xfrm>
          <a:prstGeom prst="rect">
            <a:avLst/>
          </a:prstGeom>
        </p:spPr>
        <p:txBody>
          <a:bodyPr wrap="none">
            <a:spAutoFit/>
          </a:bodyPr>
          <a:lstStyle/>
          <a:p>
            <a:r>
              <a:rPr lang="en-US" dirty="0" smtClean="0">
                <a:hlinkClick r:id="rId5"/>
              </a:rPr>
              <a:t>http://</a:t>
            </a:r>
            <a:r>
              <a:rPr lang="en-US" dirty="0" smtClean="0">
                <a:hlinkClick r:id="rId5"/>
              </a:rPr>
              <a:t>libguides.usu.edu/endnote</a:t>
            </a:r>
            <a:r>
              <a:rPr lang="en-US" dirty="0" smtClean="0"/>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2400"/>
            <a:ext cx="89916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Importing Articles</a:t>
            </a:r>
            <a:r>
              <a:rPr kumimoji="0" lang="en-US" sz="2400" b="1" i="0" u="sng" strike="noStrike" kern="0" cap="none" spc="0" normalizeH="0" noProof="0" dirty="0" smtClean="0">
                <a:ln>
                  <a:noFill/>
                </a:ln>
                <a:solidFill>
                  <a:schemeClr val="accent2"/>
                </a:solidFill>
                <a:effectLst/>
                <a:uLnTx/>
                <a:uFillTx/>
                <a:latin typeface="+mj-lt"/>
                <a:ea typeface="+mj-ea"/>
                <a:cs typeface="+mj-cs"/>
              </a:rPr>
              <a:t> from Google </a:t>
            </a:r>
            <a:r>
              <a:rPr kumimoji="0" lang="en-US" sz="2400" b="1" i="0" u="sng" strike="noStrike" kern="0" cap="none" spc="0" normalizeH="0" noProof="0" dirty="0" smtClean="0">
                <a:ln>
                  <a:noFill/>
                </a:ln>
                <a:solidFill>
                  <a:schemeClr val="accent2"/>
                </a:solidFill>
                <a:effectLst/>
                <a:uLnTx/>
                <a:uFillTx/>
                <a:latin typeface="+mj-lt"/>
                <a:ea typeface="+mj-ea"/>
                <a:cs typeface="+mj-cs"/>
              </a:rPr>
              <a:t>Scholar to </a:t>
            </a:r>
            <a:r>
              <a:rPr kumimoji="0" lang="en-US" sz="2400" b="1" i="0" u="sng" strike="noStrike" kern="0" cap="none" spc="0" normalizeH="0" noProof="0" dirty="0" err="1" smtClean="0">
                <a:ln>
                  <a:noFill/>
                </a:ln>
                <a:solidFill>
                  <a:schemeClr val="accent2"/>
                </a:solidFill>
                <a:effectLst/>
                <a:uLnTx/>
                <a:uFillTx/>
                <a:latin typeface="+mj-lt"/>
                <a:ea typeface="+mj-ea"/>
                <a:cs typeface="+mj-cs"/>
              </a:rPr>
              <a:t>EndNote</a:t>
            </a:r>
            <a:r>
              <a:rPr kumimoji="0" lang="en-US" sz="2400" b="1" i="0" u="sng" strike="noStrike" kern="0" cap="none" spc="0" normalizeH="0" noProof="0" dirty="0" smtClean="0">
                <a:ln>
                  <a:noFill/>
                </a:ln>
                <a:solidFill>
                  <a:schemeClr val="accent2"/>
                </a:solidFill>
                <a:effectLst/>
                <a:uLnTx/>
                <a:uFillTx/>
                <a:latin typeface="+mj-lt"/>
                <a:ea typeface="+mj-ea"/>
                <a:cs typeface="+mj-cs"/>
              </a:rPr>
              <a:t> Web</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19" name="Rectangle 18"/>
          <p:cNvSpPr/>
          <p:nvPr/>
        </p:nvSpPr>
        <p:spPr>
          <a:xfrm>
            <a:off x="2743200" y="609600"/>
            <a:ext cx="3581400" cy="369332"/>
          </a:xfrm>
          <a:prstGeom prst="rect">
            <a:avLst/>
          </a:prstGeom>
        </p:spPr>
        <p:txBody>
          <a:bodyPr wrap="square">
            <a:spAutoFit/>
          </a:bodyPr>
          <a:lstStyle/>
          <a:p>
            <a:r>
              <a:rPr lang="en-US" b="1" dirty="0" smtClean="0">
                <a:solidFill>
                  <a:srgbClr val="FF33CC"/>
                </a:solidFill>
              </a:rPr>
              <a:t>Citations on </a:t>
            </a:r>
            <a:r>
              <a:rPr lang="en-US" b="1" dirty="0" err="1" smtClean="0">
                <a:solidFill>
                  <a:srgbClr val="FF33CC"/>
                </a:solidFill>
              </a:rPr>
              <a:t>EndNote</a:t>
            </a:r>
            <a:r>
              <a:rPr lang="en-US" b="1" dirty="0" err="1" smtClean="0">
                <a:solidFill>
                  <a:srgbClr val="FF33CC"/>
                </a:solidFill>
              </a:rPr>
              <a:t>Web</a:t>
            </a:r>
            <a:r>
              <a:rPr lang="en-US" b="1" dirty="0" smtClean="0">
                <a:solidFill>
                  <a:srgbClr val="FF33CC"/>
                </a:solidFill>
              </a:rPr>
              <a:t> </a:t>
            </a:r>
            <a:endParaRPr lang="en-US" b="1" dirty="0">
              <a:solidFill>
                <a:srgbClr val="FF33CC"/>
              </a:solidFill>
            </a:endParaRPr>
          </a:p>
        </p:txBody>
      </p:sp>
      <p:pic>
        <p:nvPicPr>
          <p:cNvPr id="65540" name="Picture 4"/>
          <p:cNvPicPr>
            <a:picLocks noChangeAspect="1" noChangeArrowheads="1"/>
          </p:cNvPicPr>
          <p:nvPr/>
        </p:nvPicPr>
        <p:blipFill>
          <a:blip r:embed="rId3" cstate="screen"/>
          <a:srcRect/>
          <a:stretch>
            <a:fillRect/>
          </a:stretch>
        </p:blipFill>
        <p:spPr bwMode="auto">
          <a:xfrm>
            <a:off x="228600" y="4876800"/>
            <a:ext cx="4649707" cy="1166813"/>
          </a:xfrm>
          <a:prstGeom prst="rect">
            <a:avLst/>
          </a:prstGeom>
          <a:noFill/>
          <a:ln w="9525">
            <a:noFill/>
            <a:miter lim="800000"/>
            <a:headEnd/>
            <a:tailEnd/>
          </a:ln>
        </p:spPr>
      </p:pic>
      <p:sp>
        <p:nvSpPr>
          <p:cNvPr id="13" name="Rectangle 12"/>
          <p:cNvSpPr/>
          <p:nvPr/>
        </p:nvSpPr>
        <p:spPr>
          <a:xfrm>
            <a:off x="4953000" y="4800600"/>
            <a:ext cx="3518912" cy="369332"/>
          </a:xfrm>
          <a:prstGeom prst="rect">
            <a:avLst/>
          </a:prstGeom>
        </p:spPr>
        <p:txBody>
          <a:bodyPr wrap="none">
            <a:spAutoFit/>
          </a:bodyPr>
          <a:lstStyle/>
          <a:p>
            <a:r>
              <a:rPr lang="en-US" dirty="0" smtClean="0">
                <a:hlinkClick r:id="rId4"/>
              </a:rPr>
              <a:t>http://</a:t>
            </a:r>
            <a:r>
              <a:rPr lang="en-US" dirty="0" smtClean="0">
                <a:hlinkClick r:id="rId4"/>
              </a:rPr>
              <a:t>libguides.usu.edu/endnote</a:t>
            </a:r>
            <a:r>
              <a:rPr lang="en-US" dirty="0" smtClean="0"/>
              <a:t> </a:t>
            </a:r>
            <a:endParaRPr lang="en-US" dirty="0"/>
          </a:p>
        </p:txBody>
      </p:sp>
      <p:pic>
        <p:nvPicPr>
          <p:cNvPr id="66562" name="Picture 2"/>
          <p:cNvPicPr>
            <a:picLocks noChangeAspect="1" noChangeArrowheads="1"/>
          </p:cNvPicPr>
          <p:nvPr/>
        </p:nvPicPr>
        <p:blipFill>
          <a:blip r:embed="rId5" cstate="screen"/>
          <a:srcRect/>
          <a:stretch>
            <a:fillRect/>
          </a:stretch>
        </p:blipFill>
        <p:spPr bwMode="auto">
          <a:xfrm>
            <a:off x="1524000" y="1432192"/>
            <a:ext cx="6019800" cy="2615934"/>
          </a:xfrm>
          <a:prstGeom prst="rect">
            <a:avLst/>
          </a:prstGeom>
          <a:noFill/>
          <a:ln w="9525">
            <a:noFill/>
            <a:miter lim="800000"/>
            <a:headEnd/>
            <a:tailEnd/>
          </a:ln>
        </p:spPr>
      </p:pic>
      <p:sp>
        <p:nvSpPr>
          <p:cNvPr id="9" name="Rectangle 8"/>
          <p:cNvSpPr/>
          <p:nvPr/>
        </p:nvSpPr>
        <p:spPr>
          <a:xfrm>
            <a:off x="4953000" y="5334000"/>
            <a:ext cx="3954993" cy="369332"/>
          </a:xfrm>
          <a:prstGeom prst="rect">
            <a:avLst/>
          </a:prstGeom>
        </p:spPr>
        <p:txBody>
          <a:bodyPr wrap="none">
            <a:spAutoFit/>
          </a:bodyPr>
          <a:lstStyle/>
          <a:p>
            <a:r>
              <a:rPr lang="en-US" dirty="0" smtClean="0">
                <a:hlinkClick r:id="rId6"/>
              </a:rPr>
              <a:t>http://</a:t>
            </a:r>
            <a:r>
              <a:rPr lang="en-US" dirty="0" smtClean="0">
                <a:hlinkClick r:id="rId6"/>
              </a:rPr>
              <a:t>www.endnoteweb.com/training</a:t>
            </a:r>
            <a:r>
              <a:rPr lang="en-US" dirty="0" smtClean="0"/>
              <a:t> </a:t>
            </a:r>
            <a:endParaRPr lang="en-US" dirty="0"/>
          </a:p>
        </p:txBody>
      </p:sp>
      <p:pic>
        <p:nvPicPr>
          <p:cNvPr id="10" name="Picture 2"/>
          <p:cNvPicPr>
            <a:picLocks noChangeAspect="1" noChangeArrowheads="1"/>
          </p:cNvPicPr>
          <p:nvPr/>
        </p:nvPicPr>
        <p:blipFill>
          <a:blip r:embed="rId7" cstate="screen"/>
          <a:srcRect/>
          <a:stretch>
            <a:fillRect/>
          </a:stretch>
        </p:blipFill>
        <p:spPr bwMode="auto">
          <a:xfrm>
            <a:off x="6400800" y="762000"/>
            <a:ext cx="1447800" cy="533400"/>
          </a:xfrm>
          <a:prstGeom prst="rect">
            <a:avLst/>
          </a:prstGeom>
          <a:noFill/>
          <a:ln w="9525">
            <a:noFill/>
            <a:miter lim="800000"/>
            <a:headEnd/>
            <a:tailEnd/>
          </a:ln>
        </p:spPr>
      </p:pic>
      <p:sp>
        <p:nvSpPr>
          <p:cNvPr id="66563" name="Rectangle 3"/>
          <p:cNvSpPr>
            <a:spLocks noChangeArrowheads="1"/>
          </p:cNvSpPr>
          <p:nvPr/>
        </p:nvSpPr>
        <p:spPr bwMode="auto">
          <a:xfrm>
            <a:off x="4876800" y="4157990"/>
            <a:ext cx="4267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hlinkClick r:id="rId8"/>
              </a:rPr>
              <a:t>http://libguides.usu.edu/EndNoteBasic</a:t>
            </a:r>
            <a:endParaRPr kumimoji="0" lang="en-US" sz="28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5562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Help for </a:t>
            </a:r>
            <a:r>
              <a:rPr kumimoji="0" lang="en-US" sz="2400" b="1" i="0" u="sng" strike="noStrike" kern="0" cap="none" spc="0" normalizeH="0" noProof="0" dirty="0" err="1" smtClean="0">
                <a:ln>
                  <a:noFill/>
                </a:ln>
                <a:solidFill>
                  <a:schemeClr val="accent2"/>
                </a:solidFill>
                <a:effectLst/>
                <a:uLnTx/>
                <a:uFillTx/>
                <a:latin typeface="+mj-lt"/>
                <a:ea typeface="+mj-ea"/>
                <a:cs typeface="+mj-cs"/>
              </a:rPr>
              <a:t>EndNote</a:t>
            </a:r>
            <a:r>
              <a:rPr kumimoji="0" lang="en-US" sz="2400" b="1" i="0" u="sng" strike="noStrike" kern="0" cap="none" spc="0" normalizeH="0" noProof="0" dirty="0" smtClean="0">
                <a:ln>
                  <a:noFill/>
                </a:ln>
                <a:solidFill>
                  <a:schemeClr val="accent2"/>
                </a:solidFill>
                <a:effectLst/>
                <a:uLnTx/>
                <a:uFillTx/>
                <a:latin typeface="+mj-lt"/>
                <a:ea typeface="+mj-ea"/>
                <a:cs typeface="+mj-cs"/>
              </a:rPr>
              <a:t> Online</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pic>
        <p:nvPicPr>
          <p:cNvPr id="163842" name="Picture 2"/>
          <p:cNvPicPr>
            <a:picLocks noChangeAspect="1" noChangeArrowheads="1"/>
          </p:cNvPicPr>
          <p:nvPr/>
        </p:nvPicPr>
        <p:blipFill>
          <a:blip r:embed="rId3" cstate="screen"/>
          <a:srcRect/>
          <a:stretch>
            <a:fillRect/>
          </a:stretch>
        </p:blipFill>
        <p:spPr bwMode="auto">
          <a:xfrm>
            <a:off x="527788" y="823912"/>
            <a:ext cx="8616212" cy="3671888"/>
          </a:xfrm>
          <a:prstGeom prst="rect">
            <a:avLst/>
          </a:prstGeom>
          <a:noFill/>
          <a:ln w="9525">
            <a:noFill/>
            <a:miter lim="800000"/>
            <a:headEnd/>
            <a:tailEnd/>
          </a:ln>
        </p:spPr>
      </p:pic>
      <p:sp>
        <p:nvSpPr>
          <p:cNvPr id="12" name="Rectangle 11"/>
          <p:cNvSpPr/>
          <p:nvPr/>
        </p:nvSpPr>
        <p:spPr>
          <a:xfrm>
            <a:off x="1295400" y="595312"/>
            <a:ext cx="6858000" cy="307777"/>
          </a:xfrm>
          <a:prstGeom prst="rect">
            <a:avLst/>
          </a:prstGeom>
        </p:spPr>
        <p:txBody>
          <a:bodyPr wrap="square">
            <a:spAutoFit/>
          </a:bodyPr>
          <a:lstStyle/>
          <a:p>
            <a:r>
              <a:rPr lang="en-US" sz="1400" b="1" dirty="0" smtClean="0">
                <a:hlinkClick r:id="rId4"/>
              </a:rPr>
              <a:t>http://</a:t>
            </a:r>
            <a:r>
              <a:rPr lang="en-US" sz="1400" b="1" dirty="0" smtClean="0">
                <a:hlinkClick r:id="rId4"/>
              </a:rPr>
              <a:t>www.myendnoteweb.com/help/en_us/ENW/help.htm</a:t>
            </a:r>
            <a:r>
              <a:rPr lang="en-US" sz="1400" b="1" dirty="0" smtClean="0"/>
              <a:t> </a:t>
            </a:r>
            <a:endParaRPr lang="en-US" sz="1400" b="1" dirty="0"/>
          </a:p>
        </p:txBody>
      </p:sp>
      <p:sp>
        <p:nvSpPr>
          <p:cNvPr id="13" name="Rectangle 12"/>
          <p:cNvSpPr/>
          <p:nvPr/>
        </p:nvSpPr>
        <p:spPr>
          <a:xfrm>
            <a:off x="1981200" y="4572000"/>
            <a:ext cx="5105400" cy="307777"/>
          </a:xfrm>
          <a:prstGeom prst="rect">
            <a:avLst/>
          </a:prstGeom>
        </p:spPr>
        <p:txBody>
          <a:bodyPr wrap="square">
            <a:spAutoFit/>
          </a:bodyPr>
          <a:lstStyle/>
          <a:p>
            <a:r>
              <a:rPr lang="en-US" sz="1400" b="1" dirty="0" smtClean="0">
                <a:hlinkClick r:id="rId5"/>
              </a:rPr>
              <a:t>http://</a:t>
            </a:r>
            <a:r>
              <a:rPr lang="en-US" sz="1400" b="1" dirty="0" smtClean="0">
                <a:hlinkClick r:id="rId5"/>
              </a:rPr>
              <a:t>endnote.com/sites/en/files/m/pdf/en-online-qrc.pdf</a:t>
            </a:r>
            <a:r>
              <a:rPr lang="en-US" sz="1400" b="1" dirty="0" smtClean="0"/>
              <a:t> </a:t>
            </a:r>
            <a:endParaRPr lang="en-US" sz="1400" b="1" dirty="0"/>
          </a:p>
        </p:txBody>
      </p:sp>
      <p:pic>
        <p:nvPicPr>
          <p:cNvPr id="163843" name="Picture 3"/>
          <p:cNvPicPr>
            <a:picLocks noChangeAspect="1" noChangeArrowheads="1"/>
          </p:cNvPicPr>
          <p:nvPr/>
        </p:nvPicPr>
        <p:blipFill>
          <a:blip r:embed="rId6" cstate="screen"/>
          <a:srcRect/>
          <a:stretch>
            <a:fillRect/>
          </a:stretch>
        </p:blipFill>
        <p:spPr bwMode="auto">
          <a:xfrm>
            <a:off x="1752600" y="4876800"/>
            <a:ext cx="5791200" cy="1219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2400"/>
            <a:ext cx="89916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chemeClr val="accent2"/>
                </a:solidFill>
                <a:effectLst/>
                <a:uLnTx/>
                <a:uFillTx/>
                <a:latin typeface="+mj-lt"/>
                <a:ea typeface="+mj-ea"/>
                <a:cs typeface="+mj-cs"/>
              </a:rPr>
              <a:t>Importing Articles</a:t>
            </a:r>
            <a:r>
              <a:rPr kumimoji="0" lang="en-US" sz="2400" b="1" i="0" u="sng" strike="noStrike" kern="0" cap="none" spc="0" normalizeH="0" noProof="0" dirty="0" smtClean="0">
                <a:ln>
                  <a:noFill/>
                </a:ln>
                <a:solidFill>
                  <a:schemeClr val="accent2"/>
                </a:solidFill>
                <a:effectLst/>
                <a:uLnTx/>
                <a:uFillTx/>
                <a:latin typeface="+mj-lt"/>
                <a:ea typeface="+mj-ea"/>
                <a:cs typeface="+mj-cs"/>
              </a:rPr>
              <a:t> from Google </a:t>
            </a:r>
            <a:r>
              <a:rPr kumimoji="0" lang="en-US" sz="2400" b="1" i="0" u="sng" strike="noStrike" kern="0" cap="none" spc="0" normalizeH="0" noProof="0" dirty="0" smtClean="0">
                <a:ln>
                  <a:noFill/>
                </a:ln>
                <a:solidFill>
                  <a:schemeClr val="accent2"/>
                </a:solidFill>
                <a:effectLst/>
                <a:uLnTx/>
                <a:uFillTx/>
                <a:latin typeface="+mj-lt"/>
                <a:ea typeface="+mj-ea"/>
                <a:cs typeface="+mj-cs"/>
              </a:rPr>
              <a:t>Scholar to </a:t>
            </a:r>
            <a:r>
              <a:rPr kumimoji="0" lang="en-US" sz="2400" b="1" i="0" u="sng" strike="noStrike" kern="0" cap="none" spc="0" normalizeH="0" noProof="0" dirty="0" err="1" smtClean="0">
                <a:ln>
                  <a:noFill/>
                </a:ln>
                <a:solidFill>
                  <a:schemeClr val="accent2"/>
                </a:solidFill>
                <a:effectLst/>
                <a:uLnTx/>
                <a:uFillTx/>
                <a:latin typeface="+mj-lt"/>
                <a:ea typeface="+mj-ea"/>
                <a:cs typeface="+mj-cs"/>
              </a:rPr>
              <a:t>EndNote</a:t>
            </a:r>
            <a:r>
              <a:rPr kumimoji="0" lang="en-US" sz="2400" b="1" i="0" u="sng" strike="noStrike" kern="0" cap="none" spc="0" normalizeH="0" noProof="0" dirty="0" smtClean="0">
                <a:ln>
                  <a:noFill/>
                </a:ln>
                <a:solidFill>
                  <a:schemeClr val="accent2"/>
                </a:solidFill>
                <a:effectLst/>
                <a:uLnTx/>
                <a:uFillTx/>
                <a:latin typeface="+mj-lt"/>
                <a:ea typeface="+mj-ea"/>
                <a:cs typeface="+mj-cs"/>
              </a:rPr>
              <a:t> Web</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sp>
        <p:nvSpPr>
          <p:cNvPr id="19" name="Rectangle 18"/>
          <p:cNvSpPr/>
          <p:nvPr/>
        </p:nvSpPr>
        <p:spPr>
          <a:xfrm>
            <a:off x="2743200" y="609600"/>
            <a:ext cx="3581400" cy="369332"/>
          </a:xfrm>
          <a:prstGeom prst="rect">
            <a:avLst/>
          </a:prstGeom>
        </p:spPr>
        <p:txBody>
          <a:bodyPr wrap="square">
            <a:spAutoFit/>
          </a:bodyPr>
          <a:lstStyle/>
          <a:p>
            <a:r>
              <a:rPr lang="en-US" b="1" dirty="0" smtClean="0">
                <a:solidFill>
                  <a:srgbClr val="FF33CC"/>
                </a:solidFill>
              </a:rPr>
              <a:t>Citations on </a:t>
            </a:r>
            <a:r>
              <a:rPr lang="en-US" b="1" dirty="0" err="1" smtClean="0">
                <a:solidFill>
                  <a:srgbClr val="FF33CC"/>
                </a:solidFill>
              </a:rPr>
              <a:t>EndNote</a:t>
            </a:r>
            <a:r>
              <a:rPr lang="en-US" b="1" dirty="0" smtClean="0">
                <a:solidFill>
                  <a:srgbClr val="FF33CC"/>
                </a:solidFill>
              </a:rPr>
              <a:t> </a:t>
            </a:r>
            <a:r>
              <a:rPr lang="en-US" b="1" dirty="0" smtClean="0">
                <a:solidFill>
                  <a:srgbClr val="FF33CC"/>
                </a:solidFill>
              </a:rPr>
              <a:t>Basic</a:t>
            </a:r>
            <a:endParaRPr lang="en-US" b="1" dirty="0">
              <a:solidFill>
                <a:srgbClr val="FF33CC"/>
              </a:solidFill>
            </a:endParaRPr>
          </a:p>
        </p:txBody>
      </p:sp>
      <p:sp>
        <p:nvSpPr>
          <p:cNvPr id="9" name="Rectangle 8"/>
          <p:cNvSpPr/>
          <p:nvPr/>
        </p:nvSpPr>
        <p:spPr>
          <a:xfrm>
            <a:off x="5189007" y="5791200"/>
            <a:ext cx="3954993" cy="369332"/>
          </a:xfrm>
          <a:prstGeom prst="rect">
            <a:avLst/>
          </a:prstGeom>
        </p:spPr>
        <p:txBody>
          <a:bodyPr wrap="none">
            <a:spAutoFit/>
          </a:bodyPr>
          <a:lstStyle/>
          <a:p>
            <a:r>
              <a:rPr lang="en-US" dirty="0" smtClean="0">
                <a:hlinkClick r:id="rId3"/>
              </a:rPr>
              <a:t>http://</a:t>
            </a:r>
            <a:r>
              <a:rPr lang="en-US" dirty="0" smtClean="0">
                <a:hlinkClick r:id="rId3"/>
              </a:rPr>
              <a:t>www.endnoteweb.com/training</a:t>
            </a:r>
            <a:endParaRPr lang="en-US" dirty="0"/>
          </a:p>
        </p:txBody>
      </p:sp>
      <p:pic>
        <p:nvPicPr>
          <p:cNvPr id="10" name="Picture 2"/>
          <p:cNvPicPr>
            <a:picLocks noChangeAspect="1" noChangeArrowheads="1"/>
          </p:cNvPicPr>
          <p:nvPr/>
        </p:nvPicPr>
        <p:blipFill>
          <a:blip r:embed="rId4" cstate="screen"/>
          <a:srcRect/>
          <a:stretch>
            <a:fillRect/>
          </a:stretch>
        </p:blipFill>
        <p:spPr bwMode="auto">
          <a:xfrm>
            <a:off x="6096000" y="685800"/>
            <a:ext cx="1447800" cy="533400"/>
          </a:xfrm>
          <a:prstGeom prst="rect">
            <a:avLst/>
          </a:prstGeom>
          <a:noFill/>
          <a:ln w="9525">
            <a:noFill/>
            <a:miter lim="800000"/>
            <a:headEnd/>
            <a:tailEnd/>
          </a:ln>
        </p:spPr>
      </p:pic>
      <p:sp>
        <p:nvSpPr>
          <p:cNvPr id="11" name="Rectangle 3"/>
          <p:cNvSpPr>
            <a:spLocks noChangeArrowheads="1"/>
          </p:cNvSpPr>
          <p:nvPr/>
        </p:nvSpPr>
        <p:spPr bwMode="auto">
          <a:xfrm>
            <a:off x="381000" y="5638800"/>
            <a:ext cx="4267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hlinkClick r:id="rId5"/>
              </a:rPr>
              <a:t>http://libguides.usu.edu/EndNoteBasic</a:t>
            </a:r>
            <a:endParaRPr kumimoji="0" lang="en-US" sz="2800" b="0" i="0" u="none" strike="noStrike" cap="none" normalizeH="0" baseline="0" dirty="0" smtClean="0">
              <a:ln>
                <a:noFill/>
              </a:ln>
              <a:solidFill>
                <a:schemeClr val="tx1"/>
              </a:solidFill>
              <a:effectLst/>
              <a:latin typeface="+mn-lt"/>
              <a:cs typeface="Arial" pitchFamily="34" charset="0"/>
            </a:endParaRPr>
          </a:p>
        </p:txBody>
      </p:sp>
      <p:pic>
        <p:nvPicPr>
          <p:cNvPr id="67587" name="Picture 3"/>
          <p:cNvPicPr>
            <a:picLocks noChangeAspect="1" noChangeArrowheads="1"/>
          </p:cNvPicPr>
          <p:nvPr/>
        </p:nvPicPr>
        <p:blipFill>
          <a:blip r:embed="rId6" cstate="screen"/>
          <a:srcRect/>
          <a:stretch>
            <a:fillRect/>
          </a:stretch>
        </p:blipFill>
        <p:spPr bwMode="auto">
          <a:xfrm>
            <a:off x="158733" y="1066800"/>
            <a:ext cx="8299467" cy="472452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724400" y="3048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Site</a:t>
            </a:r>
          </a:p>
        </p:txBody>
      </p:sp>
      <p:cxnSp>
        <p:nvCxnSpPr>
          <p:cNvPr id="5" name="Curved Connector 4"/>
          <p:cNvCxnSpPr/>
          <p:nvPr/>
        </p:nvCxnSpPr>
        <p:spPr bwMode="auto">
          <a:xfrm rot="10800000" flipV="1">
            <a:off x="5029200" y="1676400"/>
            <a:ext cx="1447800" cy="838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6553200" y="1371600"/>
            <a:ext cx="1219200" cy="584775"/>
          </a:xfrm>
          <a:prstGeom prst="rect">
            <a:avLst/>
          </a:prstGeom>
        </p:spPr>
        <p:txBody>
          <a:bodyPr wrap="square">
            <a:spAutoFit/>
          </a:bodyPr>
          <a:lstStyle/>
          <a:p>
            <a:r>
              <a:rPr lang="en-US" sz="1600" b="1" dirty="0" smtClean="0">
                <a:solidFill>
                  <a:srgbClr val="FF33CC"/>
                </a:solidFill>
              </a:rPr>
              <a:t>The Real Story</a:t>
            </a:r>
            <a:endParaRPr lang="en-US" sz="1600" b="1" dirty="0">
              <a:solidFill>
                <a:srgbClr val="FF33CC"/>
              </a:solidFill>
            </a:endParaRPr>
          </a:p>
        </p:txBody>
      </p:sp>
      <p:sp>
        <p:nvSpPr>
          <p:cNvPr id="17" name="Rectangle 16"/>
          <p:cNvSpPr/>
          <p:nvPr/>
        </p:nvSpPr>
        <p:spPr>
          <a:xfrm>
            <a:off x="5181600" y="2667000"/>
            <a:ext cx="3733800" cy="461665"/>
          </a:xfrm>
          <a:prstGeom prst="rect">
            <a:avLst/>
          </a:prstGeom>
        </p:spPr>
        <p:txBody>
          <a:bodyPr wrap="square">
            <a:spAutoFit/>
          </a:bodyPr>
          <a:lstStyle/>
          <a:p>
            <a:r>
              <a:rPr lang="en-US" sz="1200" dirty="0" smtClean="0">
                <a:hlinkClick r:id="rId3"/>
              </a:rPr>
              <a:t>http://www.physics.usu.edu/dennison/3870-3880/Humor/science%20terminology%20humor.pdf</a:t>
            </a:r>
            <a:r>
              <a:rPr lang="en-US" sz="1200" dirty="0" smtClean="0"/>
              <a:t> </a:t>
            </a:r>
            <a:endParaRPr lang="en-US" sz="1200" dirty="0"/>
          </a:p>
        </p:txBody>
      </p:sp>
      <p:pic>
        <p:nvPicPr>
          <p:cNvPr id="7172" name="Picture 4"/>
          <p:cNvPicPr>
            <a:picLocks noChangeAspect="1" noChangeArrowheads="1"/>
          </p:cNvPicPr>
          <p:nvPr/>
        </p:nvPicPr>
        <p:blipFill>
          <a:blip r:embed="rId4" cstate="screen"/>
          <a:srcRect/>
          <a:stretch>
            <a:fillRect/>
          </a:stretch>
        </p:blipFill>
        <p:spPr bwMode="auto">
          <a:xfrm>
            <a:off x="228601" y="304800"/>
            <a:ext cx="4650993" cy="5105400"/>
          </a:xfrm>
          <a:prstGeom prst="rect">
            <a:avLst/>
          </a:prstGeom>
          <a:noFill/>
          <a:ln w="9525">
            <a:noFill/>
            <a:miter lim="800000"/>
            <a:headEnd/>
            <a:tailEnd/>
          </a:ln>
        </p:spPr>
      </p:pic>
      <p:pic>
        <p:nvPicPr>
          <p:cNvPr id="7173" name="Picture 5"/>
          <p:cNvPicPr>
            <a:picLocks noChangeAspect="1" noChangeArrowheads="1"/>
          </p:cNvPicPr>
          <p:nvPr/>
        </p:nvPicPr>
        <p:blipFill>
          <a:blip r:embed="rId5" cstate="screen"/>
          <a:srcRect/>
          <a:stretch>
            <a:fillRect/>
          </a:stretch>
        </p:blipFill>
        <p:spPr bwMode="auto">
          <a:xfrm>
            <a:off x="4679605" y="4648200"/>
            <a:ext cx="4464396" cy="153303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685800"/>
            <a:ext cx="2819400" cy="457200"/>
          </a:xfrm>
        </p:spPr>
        <p:txBody>
          <a:bodyPr/>
          <a:lstStyle/>
          <a:p>
            <a:r>
              <a:rPr lang="en-US" u="sng" dirty="0" smtClean="0"/>
              <a:t>Cite While You Write</a:t>
            </a:r>
            <a:endParaRPr lang="en-US" u="sng" dirty="0"/>
          </a:p>
        </p:txBody>
      </p:sp>
      <p:pic>
        <p:nvPicPr>
          <p:cNvPr id="143361" name="Picture 1"/>
          <p:cNvPicPr>
            <a:picLocks noChangeAspect="1" noChangeArrowheads="1"/>
          </p:cNvPicPr>
          <p:nvPr/>
        </p:nvPicPr>
        <p:blipFill>
          <a:blip r:embed="rId3" cstate="screen"/>
          <a:srcRect/>
          <a:stretch>
            <a:fillRect/>
          </a:stretch>
        </p:blipFill>
        <p:spPr bwMode="auto">
          <a:xfrm>
            <a:off x="228600" y="152400"/>
            <a:ext cx="5676900" cy="5972175"/>
          </a:xfrm>
          <a:prstGeom prst="rect">
            <a:avLst/>
          </a:prstGeom>
          <a:noFill/>
          <a:ln w="9525">
            <a:noFill/>
            <a:miter lim="800000"/>
            <a:headEnd/>
            <a:tailEnd/>
          </a:ln>
        </p:spPr>
      </p:pic>
      <p:sp>
        <p:nvSpPr>
          <p:cNvPr id="7" name="Rectangle 6"/>
          <p:cNvSpPr/>
          <p:nvPr/>
        </p:nvSpPr>
        <p:spPr>
          <a:xfrm>
            <a:off x="6172200" y="1600200"/>
            <a:ext cx="2819400" cy="584775"/>
          </a:xfrm>
          <a:prstGeom prst="rect">
            <a:avLst/>
          </a:prstGeom>
        </p:spPr>
        <p:txBody>
          <a:bodyPr wrap="square">
            <a:spAutoFit/>
          </a:bodyPr>
          <a:lstStyle/>
          <a:p>
            <a:r>
              <a:rPr lang="en-US" dirty="0" smtClean="0">
                <a:hlinkClick r:id="rId4"/>
              </a:rPr>
              <a:t>http://</a:t>
            </a:r>
            <a:r>
              <a:rPr lang="en-US" sz="1400" b="1" dirty="0" smtClean="0">
                <a:hlinkClick r:id="rId4"/>
              </a:rPr>
              <a:t>libguides.usu.edu/c.php?g=52841&amp;p=339445</a:t>
            </a:r>
            <a:r>
              <a:rPr lang="en-US" sz="1400" b="1" dirty="0" smtClean="0"/>
              <a:t> </a:t>
            </a: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p:cNvPicPr>
            <a:picLocks noChangeAspect="1" noChangeArrowheads="1"/>
          </p:cNvPicPr>
          <p:nvPr/>
        </p:nvPicPr>
        <p:blipFill>
          <a:blip r:embed="rId3" cstate="screen"/>
          <a:srcRect/>
          <a:stretch>
            <a:fillRect/>
          </a:stretch>
        </p:blipFill>
        <p:spPr bwMode="auto">
          <a:xfrm>
            <a:off x="0" y="381000"/>
            <a:ext cx="8763000" cy="4208884"/>
          </a:xfrm>
          <a:prstGeom prst="rect">
            <a:avLst/>
          </a:prstGeom>
          <a:noFill/>
          <a:ln w="9525">
            <a:noFill/>
            <a:miter lim="800000"/>
            <a:headEnd/>
            <a:tailEnd/>
          </a:ln>
        </p:spPr>
      </p:pic>
      <p:pic>
        <p:nvPicPr>
          <p:cNvPr id="8194" name="Picture 2"/>
          <p:cNvPicPr>
            <a:picLocks noChangeAspect="1" noChangeArrowheads="1"/>
          </p:cNvPicPr>
          <p:nvPr/>
        </p:nvPicPr>
        <p:blipFill>
          <a:blip r:embed="rId4" cstate="screen"/>
          <a:srcRect/>
          <a:stretch>
            <a:fillRect/>
          </a:stretch>
        </p:blipFill>
        <p:spPr bwMode="auto">
          <a:xfrm>
            <a:off x="304800" y="4724400"/>
            <a:ext cx="3810000" cy="1295400"/>
          </a:xfrm>
          <a:prstGeom prst="rect">
            <a:avLst/>
          </a:prstGeom>
          <a:noFill/>
          <a:ln w="9525">
            <a:noFill/>
            <a:miter lim="800000"/>
            <a:headEnd/>
            <a:tailEnd/>
          </a:ln>
        </p:spPr>
      </p:pic>
      <p:sp>
        <p:nvSpPr>
          <p:cNvPr id="3" name="Title 1"/>
          <p:cNvSpPr txBox="1">
            <a:spLocks/>
          </p:cNvSpPr>
          <p:nvPr/>
        </p:nvSpPr>
        <p:spPr>
          <a:xfrm>
            <a:off x="4800600" y="152400"/>
            <a:ext cx="43434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Cite While You Write</a:t>
            </a:r>
            <a:endParaRPr kumimoji="0" lang="en-US" sz="2800" b="1" i="0" u="sng"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4495800" y="762000"/>
            <a:ext cx="4495800" cy="307777"/>
          </a:xfrm>
          <a:prstGeom prst="rect">
            <a:avLst/>
          </a:prstGeom>
        </p:spPr>
        <p:txBody>
          <a:bodyPr wrap="square">
            <a:spAutoFit/>
          </a:bodyPr>
          <a:lstStyle/>
          <a:p>
            <a:r>
              <a:rPr lang="en-US" sz="1400" b="1" dirty="0" smtClean="0">
                <a:hlinkClick r:id="rId5"/>
              </a:rPr>
              <a:t>http://</a:t>
            </a:r>
            <a:r>
              <a:rPr lang="en-US" sz="1400" b="1" dirty="0" smtClean="0">
                <a:hlinkClick r:id="rId5"/>
              </a:rPr>
              <a:t>libguides.usu.edu/c.php?g=52841&amp;p=339449</a:t>
            </a:r>
            <a:r>
              <a:rPr lang="en-US" sz="1400" b="1" dirty="0" smtClean="0"/>
              <a:t> </a:t>
            </a:r>
            <a:endParaRPr lang="en-US" sz="1400" b="1" dirty="0"/>
          </a:p>
        </p:txBody>
      </p:sp>
      <p:pic>
        <p:nvPicPr>
          <p:cNvPr id="6" name="Picture 2"/>
          <p:cNvPicPr>
            <a:picLocks noChangeAspect="1" noChangeArrowheads="1"/>
          </p:cNvPicPr>
          <p:nvPr/>
        </p:nvPicPr>
        <p:blipFill>
          <a:blip r:embed="rId6" cstate="screen"/>
          <a:srcRect/>
          <a:stretch>
            <a:fillRect/>
          </a:stretch>
        </p:blipFill>
        <p:spPr bwMode="auto">
          <a:xfrm>
            <a:off x="5257800" y="2438400"/>
            <a:ext cx="3581400" cy="381000"/>
          </a:xfrm>
          <a:prstGeom prst="rect">
            <a:avLst/>
          </a:prstGeom>
          <a:noFill/>
          <a:ln w="9525">
            <a:noFill/>
            <a:miter lim="800000"/>
            <a:headEnd/>
            <a:tailEnd/>
          </a:ln>
        </p:spPr>
      </p:pic>
      <p:pic>
        <p:nvPicPr>
          <p:cNvPr id="7" name="Picture 2"/>
          <p:cNvPicPr>
            <a:picLocks noChangeAspect="1" noChangeArrowheads="1"/>
          </p:cNvPicPr>
          <p:nvPr/>
        </p:nvPicPr>
        <p:blipFill>
          <a:blip r:embed="rId7" cstate="screen"/>
          <a:srcRect/>
          <a:stretch>
            <a:fillRect/>
          </a:stretch>
        </p:blipFill>
        <p:spPr bwMode="auto">
          <a:xfrm>
            <a:off x="5181600" y="2743200"/>
            <a:ext cx="2133600" cy="457200"/>
          </a:xfrm>
          <a:prstGeom prst="rect">
            <a:avLst/>
          </a:prstGeom>
          <a:noFill/>
          <a:ln w="9525">
            <a:noFill/>
            <a:miter lim="800000"/>
            <a:headEnd/>
            <a:tailEnd/>
          </a:ln>
        </p:spPr>
      </p:pic>
      <p:pic>
        <p:nvPicPr>
          <p:cNvPr id="8" name="Picture 2"/>
          <p:cNvPicPr>
            <a:picLocks noChangeAspect="1" noChangeArrowheads="1"/>
          </p:cNvPicPr>
          <p:nvPr/>
        </p:nvPicPr>
        <p:blipFill>
          <a:blip r:embed="rId8" cstate="screen"/>
          <a:srcRect/>
          <a:stretch>
            <a:fillRect/>
          </a:stretch>
        </p:blipFill>
        <p:spPr bwMode="auto">
          <a:xfrm>
            <a:off x="4846320" y="4038600"/>
            <a:ext cx="3733800" cy="914400"/>
          </a:xfrm>
          <a:prstGeom prst="rect">
            <a:avLst/>
          </a:prstGeom>
          <a:noFill/>
          <a:ln w="9525">
            <a:noFill/>
            <a:miter lim="800000"/>
            <a:headEnd/>
            <a:tailEnd/>
          </a:ln>
        </p:spPr>
      </p:pic>
      <p:pic>
        <p:nvPicPr>
          <p:cNvPr id="9" name="Picture 2"/>
          <p:cNvPicPr>
            <a:picLocks noChangeAspect="1" noChangeArrowheads="1"/>
          </p:cNvPicPr>
          <p:nvPr/>
        </p:nvPicPr>
        <p:blipFill>
          <a:blip r:embed="rId9" cstate="screen"/>
          <a:srcRect/>
          <a:stretch>
            <a:fillRect/>
          </a:stretch>
        </p:blipFill>
        <p:spPr bwMode="auto">
          <a:xfrm>
            <a:off x="4846320" y="5638800"/>
            <a:ext cx="3840480" cy="548640"/>
          </a:xfrm>
          <a:prstGeom prst="rect">
            <a:avLst/>
          </a:prstGeom>
          <a:noFill/>
          <a:ln w="9525">
            <a:noFill/>
            <a:miter lim="800000"/>
            <a:headEnd/>
            <a:tailEnd/>
          </a:ln>
        </p:spPr>
      </p:pic>
      <p:pic>
        <p:nvPicPr>
          <p:cNvPr id="10" name="Picture 2"/>
          <p:cNvPicPr>
            <a:picLocks noChangeAspect="1" noChangeArrowheads="1"/>
          </p:cNvPicPr>
          <p:nvPr/>
        </p:nvPicPr>
        <p:blipFill>
          <a:blip r:embed="rId10" cstate="screen"/>
          <a:srcRect/>
          <a:stretch>
            <a:fillRect/>
          </a:stretch>
        </p:blipFill>
        <p:spPr bwMode="auto">
          <a:xfrm>
            <a:off x="4846320" y="5074920"/>
            <a:ext cx="2133600" cy="48768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82296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sng" strike="noStrike" kern="0" cap="none" spc="0" normalizeH="0" baseline="0" noProof="0" smtClean="0">
                <a:ln>
                  <a:noFill/>
                </a:ln>
                <a:solidFill>
                  <a:schemeClr val="accent2"/>
                </a:solidFill>
                <a:effectLst/>
                <a:uLnTx/>
                <a:uFillTx/>
                <a:latin typeface="+mj-lt"/>
                <a:ea typeface="+mj-ea"/>
                <a:cs typeface="+mj-cs"/>
              </a:rPr>
              <a:t>Cite While You Write</a:t>
            </a:r>
            <a:endParaRPr kumimoji="0" lang="en-US" sz="2800" b="1" i="0" u="sng" strike="noStrike" kern="0" cap="none" spc="0" normalizeH="0" baseline="0" noProof="0" dirty="0">
              <a:ln>
                <a:noFill/>
              </a:ln>
              <a:solidFill>
                <a:schemeClr val="accent2"/>
              </a:solidFill>
              <a:effectLst/>
              <a:uLnTx/>
              <a:uFillTx/>
              <a:latin typeface="+mj-lt"/>
              <a:ea typeface="+mj-ea"/>
              <a:cs typeface="+mj-cs"/>
            </a:endParaRPr>
          </a:p>
        </p:txBody>
      </p:sp>
      <p:pic>
        <p:nvPicPr>
          <p:cNvPr id="139265" name="Picture 1"/>
          <p:cNvPicPr>
            <a:picLocks noChangeAspect="1" noChangeArrowheads="1"/>
          </p:cNvPicPr>
          <p:nvPr/>
        </p:nvPicPr>
        <p:blipFill>
          <a:blip r:embed="rId3" cstate="screen"/>
          <a:srcRect/>
          <a:stretch>
            <a:fillRect/>
          </a:stretch>
        </p:blipFill>
        <p:spPr bwMode="auto">
          <a:xfrm>
            <a:off x="381000" y="1600200"/>
            <a:ext cx="8297332" cy="4038600"/>
          </a:xfrm>
          <a:prstGeom prst="rect">
            <a:avLst/>
          </a:prstGeom>
          <a:noFill/>
          <a:ln w="9525">
            <a:noFill/>
            <a:miter lim="800000"/>
            <a:headEnd/>
            <a:tailEnd/>
          </a:ln>
        </p:spPr>
      </p:pic>
      <p:sp>
        <p:nvSpPr>
          <p:cNvPr id="6" name="Rectangle 5"/>
          <p:cNvSpPr/>
          <p:nvPr/>
        </p:nvSpPr>
        <p:spPr>
          <a:xfrm>
            <a:off x="2514600" y="762000"/>
            <a:ext cx="4572000" cy="307777"/>
          </a:xfrm>
          <a:prstGeom prst="rect">
            <a:avLst/>
          </a:prstGeom>
        </p:spPr>
        <p:txBody>
          <a:bodyPr>
            <a:spAutoFit/>
          </a:bodyPr>
          <a:lstStyle/>
          <a:p>
            <a:r>
              <a:rPr lang="en-US" sz="1400" b="1" dirty="0" smtClean="0">
                <a:hlinkClick r:id="rId4"/>
              </a:rPr>
              <a:t>http://</a:t>
            </a:r>
            <a:r>
              <a:rPr lang="en-US" sz="1400" b="1" dirty="0" smtClean="0">
                <a:hlinkClick r:id="rId4"/>
              </a:rPr>
              <a:t>libguides.usu.edu/c.php?g=52841&amp;p=339445</a:t>
            </a:r>
            <a:r>
              <a:rPr lang="en-US" sz="1400" b="1" dirty="0" smtClean="0"/>
              <a:t> </a:t>
            </a:r>
            <a:endParaRPr lang="en-US" sz="1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srcRect/>
          <a:stretch>
            <a:fillRect/>
          </a:stretch>
        </p:blipFill>
        <p:spPr bwMode="auto">
          <a:xfrm>
            <a:off x="2184400" y="533400"/>
            <a:ext cx="6578600" cy="5638800"/>
          </a:xfrm>
          <a:prstGeom prst="rect">
            <a:avLst/>
          </a:prstGeom>
          <a:noFill/>
          <a:ln w="9525">
            <a:noFill/>
            <a:miter lim="800000"/>
            <a:headEnd/>
            <a:tailEnd/>
          </a:ln>
        </p:spPr>
      </p:pic>
      <p:sp>
        <p:nvSpPr>
          <p:cNvPr id="3" name="Title 1"/>
          <p:cNvSpPr txBox="1">
            <a:spLocks/>
          </p:cNvSpPr>
          <p:nvPr/>
        </p:nvSpPr>
        <p:spPr>
          <a:xfrm>
            <a:off x="76200" y="76200"/>
            <a:ext cx="53340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Cite While You Write</a:t>
            </a:r>
            <a:endParaRPr kumimoji="0" lang="en-US" sz="2800" b="1" i="0" u="sng"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733800" cy="457200"/>
          </a:xfrm>
        </p:spPr>
        <p:txBody>
          <a:bodyPr/>
          <a:lstStyle/>
          <a:p>
            <a:r>
              <a:rPr lang="en-US" u="sng" dirty="0" smtClean="0"/>
              <a:t>Format Bibliography</a:t>
            </a:r>
            <a:endParaRPr lang="en-US" u="sng" dirty="0"/>
          </a:p>
        </p:txBody>
      </p:sp>
      <p:sp>
        <p:nvSpPr>
          <p:cNvPr id="4" name="Rectangle 3"/>
          <p:cNvSpPr/>
          <p:nvPr/>
        </p:nvSpPr>
        <p:spPr>
          <a:xfrm>
            <a:off x="381000" y="1447800"/>
            <a:ext cx="1981200" cy="1384995"/>
          </a:xfrm>
          <a:prstGeom prst="rect">
            <a:avLst/>
          </a:prstGeom>
        </p:spPr>
        <p:txBody>
          <a:bodyPr wrap="square">
            <a:spAutoFit/>
          </a:bodyPr>
          <a:lstStyle/>
          <a:p>
            <a:r>
              <a:rPr lang="en-US" sz="1400" b="1" dirty="0" smtClean="0">
                <a:hlinkClick r:id="rId3"/>
              </a:rPr>
              <a:t>http://www.endnote.com/training/tutorials/enweb2/English/EndNote_Web-English/EndNote_Web.asp</a:t>
            </a:r>
            <a:endParaRPr lang="en-US" sz="1400" b="1" dirty="0"/>
          </a:p>
        </p:txBody>
      </p:sp>
      <p:pic>
        <p:nvPicPr>
          <p:cNvPr id="5" name="Picture 2"/>
          <p:cNvPicPr>
            <a:picLocks noChangeAspect="1" noChangeArrowheads="1"/>
          </p:cNvPicPr>
          <p:nvPr/>
        </p:nvPicPr>
        <p:blipFill>
          <a:blip r:embed="rId4" cstate="screen"/>
          <a:srcRect/>
          <a:stretch>
            <a:fillRect/>
          </a:stretch>
        </p:blipFill>
        <p:spPr bwMode="auto">
          <a:xfrm>
            <a:off x="2819400" y="638695"/>
            <a:ext cx="6324600" cy="5519651"/>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447800"/>
            <a:ext cx="8305800" cy="1752600"/>
          </a:xfrm>
        </p:spPr>
        <p:txBody>
          <a:bodyPr/>
          <a:lstStyle/>
          <a:p>
            <a:pPr eaLnBrk="1" hangingPunct="1"/>
            <a:r>
              <a:rPr lang="en-US" sz="2800" b="1" dirty="0" smtClean="0">
                <a:solidFill>
                  <a:srgbClr val="C00000"/>
                </a:solidFill>
              </a:rPr>
              <a:t>An Exercise in Reference Management and Use</a:t>
            </a:r>
          </a:p>
          <a:p>
            <a:pPr eaLnBrk="1" hangingPunct="1"/>
            <a:endParaRPr lang="en-US" b="1" dirty="0" smtClean="0"/>
          </a:p>
          <a:p>
            <a:pPr algn="l" eaLnBrk="1" hangingPunct="1"/>
            <a:r>
              <a:rPr lang="en-US" sz="2000" u="sng" dirty="0" smtClean="0">
                <a:solidFill>
                  <a:srgbClr val="FF00FF"/>
                </a:solidFill>
                <a:latin typeface="Times New Roman" pitchFamily="18" charset="0"/>
              </a:rPr>
              <a:t>Use Google Scholar to find:</a:t>
            </a:r>
          </a:p>
          <a:p>
            <a:pPr algn="l" eaLnBrk="1" hangingPunct="1">
              <a:buFont typeface="Arial" pitchFamily="34" charset="0"/>
              <a:buChar char="•"/>
            </a:pPr>
            <a:r>
              <a:rPr lang="en-US" sz="1600" dirty="0" smtClean="0">
                <a:solidFill>
                  <a:srgbClr val="FF00FF"/>
                </a:solidFill>
                <a:latin typeface="Times New Roman" pitchFamily="18" charset="0"/>
              </a:rPr>
              <a:t>  A physics related article by an author with your last name</a:t>
            </a:r>
          </a:p>
          <a:p>
            <a:pPr algn="l" eaLnBrk="1" hangingPunct="1">
              <a:buFont typeface="Arial" pitchFamily="34" charset="0"/>
              <a:buChar char="•"/>
            </a:pPr>
            <a:r>
              <a:rPr lang="en-US" sz="1600" dirty="0" smtClean="0">
                <a:solidFill>
                  <a:srgbClr val="FF00FF"/>
                </a:solidFill>
                <a:latin typeface="Times New Roman" pitchFamily="18" charset="0"/>
              </a:rPr>
              <a:t>  An article in American Journal of Physics related to this topic</a:t>
            </a:r>
          </a:p>
          <a:p>
            <a:pPr algn="l" eaLnBrk="1" hangingPunct="1">
              <a:buFont typeface="Arial" pitchFamily="34" charset="0"/>
              <a:buChar char="•"/>
            </a:pPr>
            <a:r>
              <a:rPr lang="en-US" sz="1600" dirty="0" smtClean="0">
                <a:solidFill>
                  <a:srgbClr val="FF00FF"/>
                </a:solidFill>
                <a:latin typeface="Times New Roman" pitchFamily="18" charset="0"/>
              </a:rPr>
              <a:t>  An article from within the last 2 years related to this topic</a:t>
            </a:r>
          </a:p>
          <a:p>
            <a:pPr algn="l" eaLnBrk="1" hangingPunct="1">
              <a:buFont typeface="Arial" pitchFamily="34" charset="0"/>
              <a:buChar char="•"/>
            </a:pPr>
            <a:r>
              <a:rPr lang="en-US" sz="1600" dirty="0" smtClean="0">
                <a:solidFill>
                  <a:srgbClr val="FF00FF"/>
                </a:solidFill>
                <a:latin typeface="Times New Roman" pitchFamily="18" charset="0"/>
              </a:rPr>
              <a:t>  An article from before you were born related to this topic</a:t>
            </a:r>
          </a:p>
          <a:p>
            <a:pPr algn="l" eaLnBrk="1" hangingPunct="1"/>
            <a:endParaRPr lang="en-US" sz="1800" dirty="0" smtClean="0">
              <a:solidFill>
                <a:srgbClr val="FF00FF"/>
              </a:solidFill>
              <a:latin typeface="Times New Roman" pitchFamily="18" charset="0"/>
            </a:endParaRPr>
          </a:p>
          <a:p>
            <a:pPr algn="l" eaLnBrk="1" hangingPunct="1"/>
            <a:r>
              <a:rPr lang="en-US" sz="2000" u="sng" dirty="0" smtClean="0">
                <a:solidFill>
                  <a:srgbClr val="FF00FF"/>
                </a:solidFill>
                <a:latin typeface="Times New Roman" pitchFamily="18" charset="0"/>
              </a:rPr>
              <a:t>Use Google Scholar and </a:t>
            </a:r>
            <a:r>
              <a:rPr lang="en-US" sz="2000" u="sng" dirty="0" err="1" smtClean="0">
                <a:solidFill>
                  <a:srgbClr val="FF00FF"/>
                </a:solidFill>
                <a:latin typeface="Times New Roman" pitchFamily="18" charset="0"/>
              </a:rPr>
              <a:t>EndNote</a:t>
            </a:r>
            <a:r>
              <a:rPr lang="en-US" sz="2000" u="sng" dirty="0" smtClean="0">
                <a:solidFill>
                  <a:srgbClr val="FF00FF"/>
                </a:solidFill>
                <a:latin typeface="Times New Roman" pitchFamily="18" charset="0"/>
              </a:rPr>
              <a:t> to: </a:t>
            </a:r>
          </a:p>
          <a:p>
            <a:pPr algn="l" eaLnBrk="1" hangingPunct="1"/>
            <a:r>
              <a:rPr lang="en-US" sz="1800" dirty="0" smtClean="0">
                <a:solidFill>
                  <a:srgbClr val="FF00FF"/>
                </a:solidFill>
                <a:latin typeface="Times New Roman" pitchFamily="18" charset="0"/>
              </a:rPr>
              <a:t>Use Google Scholar to save citations to these 4 articles in </a:t>
            </a:r>
            <a:r>
              <a:rPr lang="en-US" sz="1800" dirty="0" err="1" smtClean="0">
                <a:solidFill>
                  <a:srgbClr val="FF00FF"/>
                </a:solidFill>
                <a:latin typeface="Times New Roman" pitchFamily="18" charset="0"/>
              </a:rPr>
              <a:t>EndNote</a:t>
            </a:r>
            <a:r>
              <a:rPr lang="en-US" sz="1800" dirty="0" smtClean="0">
                <a:solidFill>
                  <a:srgbClr val="FF00FF"/>
                </a:solidFill>
                <a:latin typeface="Times New Roman" pitchFamily="18" charset="0"/>
              </a:rPr>
              <a:t> format</a:t>
            </a:r>
          </a:p>
          <a:p>
            <a:pPr algn="l" eaLnBrk="1" hangingPunct="1"/>
            <a:r>
              <a:rPr lang="en-US" sz="1800" dirty="0" smtClean="0">
                <a:solidFill>
                  <a:srgbClr val="FF00FF"/>
                </a:solidFill>
                <a:latin typeface="Times New Roman" pitchFamily="18" charset="0"/>
              </a:rPr>
              <a:t>Write a sort paragraph about the physics topic.  </a:t>
            </a:r>
          </a:p>
          <a:p>
            <a:pPr algn="l" eaLnBrk="1" hangingPunct="1"/>
            <a:r>
              <a:rPr lang="en-US" sz="1800" dirty="0" smtClean="0">
                <a:solidFill>
                  <a:srgbClr val="FF00FF"/>
                </a:solidFill>
                <a:latin typeface="Times New Roman" pitchFamily="18" charset="0"/>
              </a:rPr>
              <a:t>Use </a:t>
            </a:r>
            <a:r>
              <a:rPr lang="en-US" sz="1800" dirty="0" err="1" smtClean="0">
                <a:solidFill>
                  <a:srgbClr val="FF00FF"/>
                </a:solidFill>
                <a:latin typeface="Times New Roman" pitchFamily="18" charset="0"/>
              </a:rPr>
              <a:t>EndNote</a:t>
            </a:r>
            <a:r>
              <a:rPr lang="en-US" sz="1800" dirty="0" smtClean="0">
                <a:solidFill>
                  <a:srgbClr val="FF00FF"/>
                </a:solidFill>
                <a:latin typeface="Times New Roman" pitchFamily="18" charset="0"/>
              </a:rPr>
              <a:t> Cite-While-You-Write to provide citations for your paragraph.</a:t>
            </a:r>
          </a:p>
          <a:p>
            <a:pPr algn="l" eaLnBrk="1" hangingPunct="1"/>
            <a:r>
              <a:rPr lang="en-US" sz="1800" dirty="0" smtClean="0">
                <a:solidFill>
                  <a:srgbClr val="FF00FF"/>
                </a:solidFill>
                <a:latin typeface="Times New Roman" pitchFamily="18" charset="0"/>
              </a:rPr>
              <a:t>Use </a:t>
            </a:r>
            <a:r>
              <a:rPr lang="en-US" sz="1800" dirty="0" err="1" smtClean="0">
                <a:solidFill>
                  <a:srgbClr val="FF00FF"/>
                </a:solidFill>
                <a:latin typeface="Times New Roman" pitchFamily="18" charset="0"/>
              </a:rPr>
              <a:t>EndNote</a:t>
            </a:r>
            <a:r>
              <a:rPr lang="en-US" sz="1800" dirty="0" smtClean="0">
                <a:solidFill>
                  <a:srgbClr val="FF00FF"/>
                </a:solidFill>
                <a:latin typeface="Times New Roman" pitchFamily="18" charset="0"/>
              </a:rPr>
              <a:t> to create a bibliography for your paragraph using the AIP Style</a:t>
            </a:r>
          </a:p>
          <a:p>
            <a:pPr algn="l" eaLnBrk="1" hangingPunct="1"/>
            <a:endParaRPr lang="en-US" sz="1600" dirty="0" smtClean="0">
              <a:solidFill>
                <a:srgbClr val="FF00FF"/>
              </a:solidFill>
              <a:latin typeface="Times New Roman" pitchFamily="18" charset="0"/>
            </a:endParaRPr>
          </a:p>
          <a:p>
            <a:pPr eaLnBrk="1" hangingPunct="1"/>
            <a:endParaRPr lang="en-US"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7526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Gathering Information</a:t>
            </a:r>
          </a:p>
          <a:p>
            <a:pPr eaLnBrk="1" hangingPunct="1"/>
            <a:r>
              <a:rPr lang="en-US" sz="2400" b="1" dirty="0" smtClean="0">
                <a:solidFill>
                  <a:srgbClr val="C00000"/>
                </a:solidFill>
              </a:rPr>
              <a:t>Installing and Using </a:t>
            </a:r>
            <a:r>
              <a:rPr lang="en-US" sz="2400" b="1" dirty="0" err="1" smtClean="0">
                <a:solidFill>
                  <a:srgbClr val="C00000"/>
                </a:solidFill>
              </a:rPr>
              <a:t>DataThief</a:t>
            </a:r>
            <a:endParaRPr lang="en-US" sz="2400" b="1" dirty="0" smtClean="0">
              <a:solidFill>
                <a:srgbClr val="C00000"/>
              </a:solidFill>
            </a:endParaRP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USU Library</a:t>
            </a:r>
          </a:p>
          <a:p>
            <a:pPr eaLnBrk="1" hangingPunct="1"/>
            <a:endParaRPr lang="en-US" b="1" dirty="0" smtClean="0"/>
          </a:p>
        </p:txBody>
      </p:sp>
      <p:pic>
        <p:nvPicPr>
          <p:cNvPr id="257026" name="Picture 2" descr="http://www.physics.usu.edu/dennison/3870-3880/IntermediateLab_files/image008.jpg"/>
          <p:cNvPicPr>
            <a:picLocks noChangeAspect="1" noChangeArrowheads="1"/>
          </p:cNvPicPr>
          <p:nvPr/>
        </p:nvPicPr>
        <p:blipFill>
          <a:blip r:embed="rId3" cstate="screen"/>
          <a:srcRect/>
          <a:stretch>
            <a:fillRect/>
          </a:stretch>
        </p:blipFill>
        <p:spPr bwMode="auto">
          <a:xfrm>
            <a:off x="5867400" y="4267200"/>
            <a:ext cx="2623446" cy="812574"/>
          </a:xfrm>
          <a:prstGeom prst="rect">
            <a:avLst/>
          </a:prstGeom>
          <a:noFill/>
        </p:spPr>
      </p:pic>
      <p:sp>
        <p:nvSpPr>
          <p:cNvPr id="5" name="Rectangle 4"/>
          <p:cNvSpPr/>
          <p:nvPr/>
        </p:nvSpPr>
        <p:spPr>
          <a:xfrm>
            <a:off x="1676400" y="5029200"/>
            <a:ext cx="2286000" cy="646331"/>
          </a:xfrm>
          <a:prstGeom prst="rect">
            <a:avLst/>
          </a:prstGeom>
        </p:spPr>
        <p:txBody>
          <a:bodyPr wrap="square">
            <a:spAutoFit/>
          </a:bodyPr>
          <a:lstStyle/>
          <a:p>
            <a:pPr eaLnBrk="1" hangingPunct="1"/>
            <a:r>
              <a:rPr lang="en-US" dirty="0" err="1" smtClean="0">
                <a:solidFill>
                  <a:srgbClr val="FF00FF"/>
                </a:solidFill>
                <a:latin typeface="Times New Roman" pitchFamily="18" charset="0"/>
                <a:hlinkClick r:id="rId4" action="ppaction://hlinkfile"/>
              </a:rPr>
              <a:t>DataThief</a:t>
            </a:r>
            <a:r>
              <a:rPr lang="en-US" dirty="0" smtClean="0">
                <a:solidFill>
                  <a:srgbClr val="FF00FF"/>
                </a:solidFill>
                <a:latin typeface="Times New Roman" pitchFamily="18" charset="0"/>
                <a:hlinkClick r:id="rId4" action="ppaction://hlinkfile"/>
              </a:rPr>
              <a:t> Manual</a:t>
            </a:r>
            <a:endParaRPr lang="en-US" dirty="0" smtClean="0">
              <a:solidFill>
                <a:srgbClr val="FF00FF"/>
              </a:solidFill>
              <a:latin typeface="Times New Roman" pitchFamily="18" charset="0"/>
            </a:endParaRPr>
          </a:p>
          <a:p>
            <a:pPr eaLnBrk="1" hangingPunct="1"/>
            <a:r>
              <a:rPr lang="en-US" dirty="0" err="1" smtClean="0">
                <a:solidFill>
                  <a:srgbClr val="FF00FF"/>
                </a:solidFill>
                <a:latin typeface="Times New Roman" pitchFamily="18" charset="0"/>
                <a:hlinkClick r:id="rId5"/>
              </a:rPr>
              <a:t>DataThief</a:t>
            </a:r>
            <a:r>
              <a:rPr lang="en-US" dirty="0" smtClean="0">
                <a:solidFill>
                  <a:srgbClr val="FF00FF"/>
                </a:solidFill>
                <a:latin typeface="Times New Roman" pitchFamily="18" charset="0"/>
                <a:hlinkClick r:id="rId5"/>
              </a:rPr>
              <a:t> </a:t>
            </a:r>
            <a:r>
              <a:rPr lang="en-US" dirty="0" smtClean="0">
                <a:solidFill>
                  <a:srgbClr val="FF00FF"/>
                </a:solidFill>
                <a:latin typeface="Times New Roman" pitchFamily="18" charset="0"/>
                <a:hlinkClick r:id="rId5"/>
              </a:rPr>
              <a:t>Web Site</a:t>
            </a:r>
            <a:endParaRPr lang="en-US" dirty="0" smtClean="0">
              <a:solidFill>
                <a:srgbClr val="FF00FF"/>
              </a:solidFill>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52400"/>
            <a:ext cx="77724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pic>
        <p:nvPicPr>
          <p:cNvPr id="233475" name="Picture 3"/>
          <p:cNvPicPr>
            <a:picLocks noChangeAspect="1" noChangeArrowheads="1"/>
          </p:cNvPicPr>
          <p:nvPr/>
        </p:nvPicPr>
        <p:blipFill>
          <a:blip r:embed="rId3" cstate="screen"/>
          <a:srcRect/>
          <a:stretch>
            <a:fillRect/>
          </a:stretch>
        </p:blipFill>
        <p:spPr bwMode="auto">
          <a:xfrm>
            <a:off x="685800" y="3276600"/>
            <a:ext cx="3068171" cy="2819400"/>
          </a:xfrm>
          <a:prstGeom prst="rect">
            <a:avLst/>
          </a:prstGeom>
          <a:noFill/>
          <a:ln w="9525">
            <a:noFill/>
            <a:miter lim="800000"/>
            <a:headEnd/>
            <a:tailEnd/>
          </a:ln>
        </p:spPr>
      </p:pic>
      <p:sp>
        <p:nvSpPr>
          <p:cNvPr id="14" name="Rectangle 13"/>
          <p:cNvSpPr/>
          <p:nvPr/>
        </p:nvSpPr>
        <p:spPr>
          <a:xfrm>
            <a:off x="152400" y="685800"/>
            <a:ext cx="8991600" cy="2277547"/>
          </a:xfrm>
          <a:prstGeom prst="rect">
            <a:avLst/>
          </a:prstGeom>
        </p:spPr>
        <p:txBody>
          <a:bodyPr wrap="square">
            <a:spAutoFit/>
          </a:bodyPr>
          <a:lstStyle/>
          <a:p>
            <a:r>
              <a:rPr lang="en-US" sz="1400" b="1" dirty="0" err="1" smtClean="0">
                <a:solidFill>
                  <a:srgbClr val="C00000"/>
                </a:solidFill>
              </a:rPr>
              <a:t>DataThief</a:t>
            </a:r>
            <a:r>
              <a:rPr lang="en-US" sz="1400" b="1" dirty="0" smtClean="0">
                <a:solidFill>
                  <a:srgbClr val="C00000"/>
                </a:solidFill>
              </a:rPr>
              <a:t> III is program to digitize data in various forms for subsequent plotting and analysis.  It is often used to “borrow” data from scanned graphs in articles.  </a:t>
            </a:r>
            <a:r>
              <a:rPr lang="en-US" sz="1400" b="1" dirty="0" err="1" smtClean="0">
                <a:solidFill>
                  <a:srgbClr val="C00000"/>
                </a:solidFill>
              </a:rPr>
              <a:t>DataThief</a:t>
            </a:r>
            <a:r>
              <a:rPr lang="en-US" sz="1400" b="1" dirty="0" smtClean="0">
                <a:solidFill>
                  <a:srgbClr val="C00000"/>
                </a:solidFill>
              </a:rPr>
              <a:t> is a “free” shareware program and is very easy to use.</a:t>
            </a:r>
          </a:p>
          <a:p>
            <a:endParaRPr lang="en-US" sz="800" b="1" dirty="0" smtClean="0">
              <a:solidFill>
                <a:srgbClr val="C00000"/>
              </a:solidFill>
            </a:endParaRPr>
          </a:p>
          <a:p>
            <a:r>
              <a:rPr lang="en-US" sz="1400" b="1" i="1" dirty="0" smtClean="0">
                <a:solidFill>
                  <a:srgbClr val="C00000"/>
                </a:solidFill>
              </a:rPr>
              <a:t>The presentation includes:</a:t>
            </a:r>
          </a:p>
          <a:p>
            <a:pPr>
              <a:buFont typeface="Arial" pitchFamily="34" charset="0"/>
              <a:buChar char="•"/>
            </a:pPr>
            <a:r>
              <a:rPr lang="en-US" sz="1400" b="1" i="1" dirty="0" smtClean="0">
                <a:solidFill>
                  <a:srgbClr val="C00000"/>
                </a:solidFill>
              </a:rPr>
              <a:t>  Instructions on how to download and install the program and where to get supporting documentation.</a:t>
            </a:r>
          </a:p>
          <a:p>
            <a:pPr>
              <a:buFont typeface="Arial" pitchFamily="34" charset="0"/>
              <a:buChar char="•"/>
            </a:pPr>
            <a:r>
              <a:rPr lang="en-US" sz="1400" b="1" i="1" dirty="0" smtClean="0">
                <a:solidFill>
                  <a:srgbClr val="C00000"/>
                </a:solidFill>
              </a:rPr>
              <a:t>  A detailed set of instruction on how to use the program to digitize data from a picture of a graph.</a:t>
            </a:r>
          </a:p>
          <a:p>
            <a:pPr>
              <a:buFont typeface="Arial" pitchFamily="34" charset="0"/>
              <a:buChar char="•"/>
            </a:pPr>
            <a:r>
              <a:rPr lang="en-US" sz="1400" b="1" i="1" dirty="0" smtClean="0">
                <a:solidFill>
                  <a:srgbClr val="C00000"/>
                </a:solidFill>
              </a:rPr>
              <a:t>  A simple example of acquiring digitized data from a photograph .</a:t>
            </a:r>
          </a:p>
          <a:p>
            <a:endParaRPr lang="en-US" sz="800" b="1" dirty="0" smtClean="0">
              <a:solidFill>
                <a:srgbClr val="C00000"/>
              </a:solidFill>
            </a:endParaRPr>
          </a:p>
          <a:p>
            <a:r>
              <a:rPr lang="en-US" sz="1400" b="1" dirty="0" smtClean="0">
                <a:solidFill>
                  <a:srgbClr val="C00000"/>
                </a:solidFill>
              </a:rPr>
              <a:t>A simple exercise in use of </a:t>
            </a:r>
            <a:r>
              <a:rPr lang="en-US" sz="1400" b="1" dirty="0" err="1" smtClean="0">
                <a:solidFill>
                  <a:srgbClr val="C00000"/>
                </a:solidFill>
              </a:rPr>
              <a:t>DataThief</a:t>
            </a:r>
            <a:r>
              <a:rPr lang="en-US" sz="1400" b="1" dirty="0" smtClean="0">
                <a:solidFill>
                  <a:srgbClr val="C00000"/>
                </a:solidFill>
              </a:rPr>
              <a:t> is described in the </a:t>
            </a:r>
            <a:r>
              <a:rPr lang="en-US" sz="1400" b="1" i="1" dirty="0" smtClean="0">
                <a:solidFill>
                  <a:srgbClr val="C00000"/>
                </a:solidFill>
              </a:rPr>
              <a:t>file</a:t>
            </a:r>
            <a:r>
              <a:rPr lang="en-US" sz="1400" b="1" i="1" dirty="0" smtClean="0"/>
              <a:t> </a:t>
            </a:r>
          </a:p>
          <a:p>
            <a:r>
              <a:rPr lang="en-US" sz="1400" b="1" i="1" dirty="0" smtClean="0"/>
              <a:t>                     PHYS 2500 Sec5-Graphing </a:t>
            </a:r>
            <a:r>
              <a:rPr lang="en-US" sz="1400" b="1" i="1" dirty="0" err="1" smtClean="0"/>
              <a:t>DataThief</a:t>
            </a:r>
            <a:r>
              <a:rPr lang="en-US" sz="1400" b="1" i="1" dirty="0" smtClean="0"/>
              <a:t> Exercise.ppt.</a:t>
            </a:r>
            <a:endParaRPr lang="en-US" sz="800" b="1" i="1" dirty="0" smtClean="0">
              <a:solidFill>
                <a:srgbClr val="C00000"/>
              </a:solidFill>
            </a:endParaRPr>
          </a:p>
        </p:txBody>
      </p:sp>
      <p:pic>
        <p:nvPicPr>
          <p:cNvPr id="16" name="Picture 2"/>
          <p:cNvPicPr>
            <a:picLocks noChangeAspect="1" noChangeArrowheads="1"/>
          </p:cNvPicPr>
          <p:nvPr/>
        </p:nvPicPr>
        <p:blipFill>
          <a:blip r:embed="rId4" cstate="screen"/>
          <a:srcRect/>
          <a:stretch>
            <a:fillRect/>
          </a:stretch>
        </p:blipFill>
        <p:spPr bwMode="auto">
          <a:xfrm>
            <a:off x="5638800" y="3276600"/>
            <a:ext cx="2971800" cy="2823210"/>
          </a:xfrm>
          <a:prstGeom prst="rect">
            <a:avLst/>
          </a:prstGeom>
          <a:noFill/>
          <a:ln w="9525">
            <a:noFill/>
            <a:miter lim="800000"/>
            <a:headEnd/>
            <a:tailEnd/>
          </a:ln>
        </p:spPr>
      </p:pic>
      <p:cxnSp>
        <p:nvCxnSpPr>
          <p:cNvPr id="22" name="Curved Connector 21"/>
          <p:cNvCxnSpPr/>
          <p:nvPr/>
        </p:nvCxnSpPr>
        <p:spPr bwMode="auto">
          <a:xfrm flipV="1">
            <a:off x="2590800" y="4343400"/>
            <a:ext cx="3124200" cy="718456"/>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pic>
        <p:nvPicPr>
          <p:cNvPr id="15" name="Picture 2" descr="I:\PHYS 2500 Upgrade 2015 v4-0\PHYS 2500 v4-1 Working\DatatheifIII\DataThief.png"/>
          <p:cNvPicPr>
            <a:picLocks noChangeAspect="1" noChangeArrowheads="1"/>
          </p:cNvPicPr>
          <p:nvPr/>
        </p:nvPicPr>
        <p:blipFill>
          <a:blip r:embed="rId5" cstate="screen"/>
          <a:srcRect/>
          <a:stretch>
            <a:fillRect/>
          </a:stretch>
        </p:blipFill>
        <p:spPr bwMode="auto">
          <a:xfrm>
            <a:off x="3810000" y="4267200"/>
            <a:ext cx="1066800" cy="1066800"/>
          </a:xfrm>
          <a:prstGeom prst="rect">
            <a:avLst/>
          </a:prstGeom>
          <a:noFill/>
          <a:ln>
            <a:solidFill>
              <a:srgbClr val="FF33CC"/>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35052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u="sng" kern="0" dirty="0" smtClean="0">
                <a:solidFill>
                  <a:schemeClr val="accent2"/>
                </a:solidFill>
                <a:latin typeface="+mj-lt"/>
                <a:ea typeface="+mj-ea"/>
                <a:cs typeface="+mj-cs"/>
              </a:rPr>
              <a:t>Acquiring </a:t>
            </a:r>
            <a:r>
              <a:rPr lang="en-US" sz="2400" b="1" u="sng" kern="0" dirty="0" err="1" smtClean="0">
                <a:solidFill>
                  <a:schemeClr val="accent2"/>
                </a:solidFill>
                <a:latin typeface="+mj-lt"/>
                <a:ea typeface="+mj-ea"/>
                <a:cs typeface="+mj-cs"/>
              </a:rPr>
              <a:t>DataThief</a:t>
            </a:r>
            <a:r>
              <a:rPr lang="en-US" sz="2400" b="1" u="sng" kern="0" dirty="0" smtClean="0">
                <a:solidFill>
                  <a:schemeClr val="accent2"/>
                </a:solidFill>
                <a:latin typeface="+mj-lt"/>
                <a:ea typeface="+mj-ea"/>
                <a:cs typeface="+mj-cs"/>
              </a:rPr>
              <a:t> III</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pic>
        <p:nvPicPr>
          <p:cNvPr id="232450" name="Picture 2"/>
          <p:cNvPicPr>
            <a:picLocks noChangeAspect="1" noChangeArrowheads="1"/>
          </p:cNvPicPr>
          <p:nvPr/>
        </p:nvPicPr>
        <p:blipFill>
          <a:blip r:embed="rId3" cstate="screen"/>
          <a:srcRect/>
          <a:stretch>
            <a:fillRect/>
          </a:stretch>
        </p:blipFill>
        <p:spPr bwMode="auto">
          <a:xfrm>
            <a:off x="3429000" y="228600"/>
            <a:ext cx="5638800" cy="2667000"/>
          </a:xfrm>
          <a:prstGeom prst="rect">
            <a:avLst/>
          </a:prstGeom>
          <a:noFill/>
          <a:ln w="9525">
            <a:noFill/>
            <a:miter lim="800000"/>
            <a:headEnd/>
            <a:tailEnd/>
          </a:ln>
        </p:spPr>
      </p:pic>
      <p:pic>
        <p:nvPicPr>
          <p:cNvPr id="232451" name="Picture 3"/>
          <p:cNvPicPr>
            <a:picLocks noChangeAspect="1" noChangeArrowheads="1"/>
          </p:cNvPicPr>
          <p:nvPr/>
        </p:nvPicPr>
        <p:blipFill>
          <a:blip r:embed="rId4" cstate="screen"/>
          <a:srcRect/>
          <a:stretch>
            <a:fillRect/>
          </a:stretch>
        </p:blipFill>
        <p:spPr bwMode="auto">
          <a:xfrm>
            <a:off x="3352800" y="4648200"/>
            <a:ext cx="5486400" cy="1676400"/>
          </a:xfrm>
          <a:prstGeom prst="rect">
            <a:avLst/>
          </a:prstGeom>
          <a:noFill/>
          <a:ln w="9525">
            <a:noFill/>
            <a:miter lim="800000"/>
            <a:headEnd/>
            <a:tailEnd/>
          </a:ln>
        </p:spPr>
      </p:pic>
      <p:pic>
        <p:nvPicPr>
          <p:cNvPr id="232452" name="Picture 4"/>
          <p:cNvPicPr>
            <a:picLocks noChangeAspect="1" noChangeArrowheads="1"/>
          </p:cNvPicPr>
          <p:nvPr/>
        </p:nvPicPr>
        <p:blipFill>
          <a:blip r:embed="rId5" cstate="screen"/>
          <a:srcRect r="3896"/>
          <a:stretch>
            <a:fillRect/>
          </a:stretch>
        </p:blipFill>
        <p:spPr bwMode="auto">
          <a:xfrm>
            <a:off x="3352800" y="2895600"/>
            <a:ext cx="5638800" cy="609600"/>
          </a:xfrm>
          <a:prstGeom prst="rect">
            <a:avLst/>
          </a:prstGeom>
          <a:noFill/>
          <a:ln w="9525">
            <a:noFill/>
            <a:miter lim="800000"/>
            <a:headEnd/>
            <a:tailEnd/>
          </a:ln>
        </p:spPr>
      </p:pic>
      <p:pic>
        <p:nvPicPr>
          <p:cNvPr id="232453" name="Picture 5"/>
          <p:cNvPicPr>
            <a:picLocks noChangeAspect="1" noChangeArrowheads="1"/>
          </p:cNvPicPr>
          <p:nvPr/>
        </p:nvPicPr>
        <p:blipFill>
          <a:blip r:embed="rId6" cstate="screen"/>
          <a:srcRect r="1299"/>
          <a:stretch>
            <a:fillRect/>
          </a:stretch>
        </p:blipFill>
        <p:spPr bwMode="auto">
          <a:xfrm>
            <a:off x="3352800" y="3429000"/>
            <a:ext cx="5791200" cy="1219200"/>
          </a:xfrm>
          <a:prstGeom prst="rect">
            <a:avLst/>
          </a:prstGeom>
          <a:noFill/>
          <a:ln w="9525">
            <a:noFill/>
            <a:miter lim="800000"/>
            <a:headEnd/>
            <a:tailEnd/>
          </a:ln>
        </p:spPr>
      </p:pic>
      <p:sp>
        <p:nvSpPr>
          <p:cNvPr id="8" name="Left Arrow 7"/>
          <p:cNvSpPr/>
          <p:nvPr/>
        </p:nvSpPr>
        <p:spPr bwMode="auto">
          <a:xfrm rot="7290729">
            <a:off x="2716010" y="1965698"/>
            <a:ext cx="790764" cy="200190"/>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a:xfrm>
            <a:off x="228600" y="2362200"/>
            <a:ext cx="2214068" cy="523220"/>
          </a:xfrm>
          <a:prstGeom prst="rect">
            <a:avLst/>
          </a:prstGeom>
        </p:spPr>
        <p:txBody>
          <a:bodyPr wrap="none">
            <a:spAutoFit/>
          </a:bodyPr>
          <a:lstStyle/>
          <a:p>
            <a:r>
              <a:rPr lang="en-US" sz="1400" b="1" dirty="0" smtClean="0">
                <a:solidFill>
                  <a:srgbClr val="7030A0"/>
                </a:solidFill>
              </a:rPr>
              <a:t>(2) </a:t>
            </a:r>
            <a:r>
              <a:rPr lang="en-US" sz="1400" b="1" dirty="0" smtClean="0">
                <a:solidFill>
                  <a:srgbClr val="FF33CC"/>
                </a:solidFill>
              </a:rPr>
              <a:t>Review the program </a:t>
            </a:r>
          </a:p>
          <a:p>
            <a:r>
              <a:rPr lang="en-US" sz="1400" b="1" dirty="0" smtClean="0">
                <a:solidFill>
                  <a:srgbClr val="FF33CC"/>
                </a:solidFill>
              </a:rPr>
              <a:t>Description</a:t>
            </a:r>
            <a:endParaRPr lang="en-US" sz="1400" b="1" dirty="0">
              <a:solidFill>
                <a:srgbClr val="FF33CC"/>
              </a:solidFill>
            </a:endParaRPr>
          </a:p>
        </p:txBody>
      </p:sp>
      <p:sp>
        <p:nvSpPr>
          <p:cNvPr id="10" name="Left Arrow 9"/>
          <p:cNvSpPr/>
          <p:nvPr/>
        </p:nvSpPr>
        <p:spPr bwMode="auto">
          <a:xfrm rot="10800000">
            <a:off x="2590800" y="2895600"/>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a:xfrm>
            <a:off x="228600" y="3124200"/>
            <a:ext cx="2667000" cy="1384995"/>
          </a:xfrm>
          <a:prstGeom prst="rect">
            <a:avLst/>
          </a:prstGeom>
        </p:spPr>
        <p:txBody>
          <a:bodyPr wrap="square">
            <a:spAutoFit/>
          </a:bodyPr>
          <a:lstStyle/>
          <a:p>
            <a:r>
              <a:rPr lang="en-US" sz="1400" b="1" dirty="0" smtClean="0">
                <a:solidFill>
                  <a:srgbClr val="7030A0"/>
                </a:solidFill>
              </a:rPr>
              <a:t>(3) </a:t>
            </a:r>
            <a:r>
              <a:rPr lang="en-US" sz="1400" b="1" dirty="0" smtClean="0">
                <a:solidFill>
                  <a:srgbClr val="FF33CC"/>
                </a:solidFill>
              </a:rPr>
              <a:t>(Download Java as well,  if you need it.)</a:t>
            </a:r>
          </a:p>
          <a:p>
            <a:endParaRPr lang="en-US" sz="1400" b="1" dirty="0" smtClean="0">
              <a:solidFill>
                <a:srgbClr val="FF33CC"/>
              </a:solidFill>
            </a:endParaRPr>
          </a:p>
          <a:p>
            <a:r>
              <a:rPr lang="en-US" sz="1400" b="1" dirty="0" smtClean="0">
                <a:solidFill>
                  <a:srgbClr val="FF33CC"/>
                </a:solidFill>
              </a:rPr>
              <a:t>Download the executable program file Datathief.jar by</a:t>
            </a:r>
          </a:p>
          <a:p>
            <a:endParaRPr lang="en-US" sz="1400" b="1" dirty="0" smtClean="0">
              <a:solidFill>
                <a:srgbClr val="FF33CC"/>
              </a:solidFill>
            </a:endParaRPr>
          </a:p>
        </p:txBody>
      </p:sp>
      <p:sp>
        <p:nvSpPr>
          <p:cNvPr id="12" name="Left Arrow 11"/>
          <p:cNvSpPr/>
          <p:nvPr/>
        </p:nvSpPr>
        <p:spPr bwMode="auto">
          <a:xfrm rot="10800000">
            <a:off x="2590800" y="4267200"/>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a:xfrm>
            <a:off x="1121228" y="4201884"/>
            <a:ext cx="1531188" cy="338554"/>
          </a:xfrm>
          <a:prstGeom prst="rect">
            <a:avLst/>
          </a:prstGeom>
        </p:spPr>
        <p:txBody>
          <a:bodyPr wrap="none">
            <a:spAutoFit/>
          </a:bodyPr>
          <a:lstStyle/>
          <a:p>
            <a:r>
              <a:rPr lang="en-US" sz="1600" b="1" dirty="0" smtClean="0">
                <a:solidFill>
                  <a:srgbClr val="C00000"/>
                </a:solidFill>
              </a:rPr>
              <a:t>Clicking  here</a:t>
            </a:r>
            <a:endParaRPr lang="en-US" sz="1600" b="1" dirty="0">
              <a:solidFill>
                <a:srgbClr val="C00000"/>
              </a:solidFill>
            </a:endParaRPr>
          </a:p>
        </p:txBody>
      </p:sp>
      <p:sp>
        <p:nvSpPr>
          <p:cNvPr id="14" name="Left Arrow 13"/>
          <p:cNvSpPr/>
          <p:nvPr/>
        </p:nvSpPr>
        <p:spPr bwMode="auto">
          <a:xfrm rot="10800000">
            <a:off x="2590800" y="4724400"/>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a:xfrm>
            <a:off x="228600" y="4669972"/>
            <a:ext cx="2350323" cy="307777"/>
          </a:xfrm>
          <a:prstGeom prst="rect">
            <a:avLst/>
          </a:prstGeom>
        </p:spPr>
        <p:txBody>
          <a:bodyPr wrap="none">
            <a:spAutoFit/>
          </a:bodyPr>
          <a:lstStyle/>
          <a:p>
            <a:r>
              <a:rPr lang="en-US" sz="1400" b="1" dirty="0" smtClean="0">
                <a:solidFill>
                  <a:srgbClr val="7030A0"/>
                </a:solidFill>
              </a:rPr>
              <a:t>(4) </a:t>
            </a:r>
            <a:r>
              <a:rPr lang="en-US" sz="1400" b="1" dirty="0" smtClean="0">
                <a:solidFill>
                  <a:srgbClr val="FF33CC"/>
                </a:solidFill>
              </a:rPr>
              <a:t>Download the manual </a:t>
            </a:r>
            <a:endParaRPr lang="en-US" sz="1400" b="1" dirty="0">
              <a:solidFill>
                <a:srgbClr val="FF33CC"/>
              </a:solidFill>
            </a:endParaRPr>
          </a:p>
        </p:txBody>
      </p:sp>
      <p:sp>
        <p:nvSpPr>
          <p:cNvPr id="16" name="Left Arrow 15"/>
          <p:cNvSpPr/>
          <p:nvPr/>
        </p:nvSpPr>
        <p:spPr bwMode="auto">
          <a:xfrm rot="10800000">
            <a:off x="2527852" y="5410200"/>
            <a:ext cx="456744" cy="229508"/>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a:xfrm>
            <a:off x="228600" y="5181600"/>
            <a:ext cx="2209800" cy="523220"/>
          </a:xfrm>
          <a:prstGeom prst="rect">
            <a:avLst/>
          </a:prstGeom>
        </p:spPr>
        <p:txBody>
          <a:bodyPr wrap="square">
            <a:spAutoFit/>
          </a:bodyPr>
          <a:lstStyle/>
          <a:p>
            <a:r>
              <a:rPr lang="en-US" sz="1400" b="1" dirty="0" smtClean="0">
                <a:solidFill>
                  <a:srgbClr val="7030A0"/>
                </a:solidFill>
              </a:rPr>
              <a:t>(5) </a:t>
            </a:r>
            <a:r>
              <a:rPr lang="en-US" sz="1400" b="1" dirty="0" smtClean="0">
                <a:solidFill>
                  <a:srgbClr val="FF33CC"/>
                </a:solidFill>
              </a:rPr>
              <a:t>Review some examples, if you like.</a:t>
            </a:r>
            <a:endParaRPr lang="en-US" sz="1400" b="1" dirty="0">
              <a:solidFill>
                <a:srgbClr val="FF33CC"/>
              </a:solidFill>
            </a:endParaRPr>
          </a:p>
        </p:txBody>
      </p:sp>
      <p:sp>
        <p:nvSpPr>
          <p:cNvPr id="18" name="Rectangle 17"/>
          <p:cNvSpPr/>
          <p:nvPr/>
        </p:nvSpPr>
        <p:spPr>
          <a:xfrm>
            <a:off x="3886200" y="1143000"/>
            <a:ext cx="2151551" cy="307777"/>
          </a:xfrm>
          <a:prstGeom prst="rect">
            <a:avLst/>
          </a:prstGeom>
        </p:spPr>
        <p:txBody>
          <a:bodyPr wrap="none">
            <a:spAutoFit/>
          </a:bodyPr>
          <a:lstStyle/>
          <a:p>
            <a:r>
              <a:rPr lang="en-US" sz="1400" b="1" dirty="0" smtClean="0">
                <a:solidFill>
                  <a:srgbClr val="7030A0"/>
                </a:solidFill>
              </a:rPr>
              <a:t>(1) </a:t>
            </a:r>
            <a:r>
              <a:rPr lang="en-US" sz="1400" b="1" dirty="0" smtClean="0">
                <a:solidFill>
                  <a:srgbClr val="FF33CC"/>
                </a:solidFill>
              </a:rPr>
              <a:t>Go to Datathief.com</a:t>
            </a:r>
            <a:endParaRPr lang="en-US" sz="1400" b="1" dirty="0">
              <a:solidFill>
                <a:srgbClr val="FF33CC"/>
              </a:solidFill>
            </a:endParaRPr>
          </a:p>
        </p:txBody>
      </p:sp>
      <p:sp>
        <p:nvSpPr>
          <p:cNvPr id="19" name="Left Arrow 18"/>
          <p:cNvSpPr/>
          <p:nvPr/>
        </p:nvSpPr>
        <p:spPr bwMode="auto">
          <a:xfrm rot="5599142">
            <a:off x="3829620" y="755508"/>
            <a:ext cx="749018" cy="169791"/>
          </a:xfrm>
          <a:prstGeom prst="leftArrow">
            <a:avLst/>
          </a:prstGeom>
          <a:solidFill>
            <a:srgbClr val="FF33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Rectangle 19"/>
          <p:cNvSpPr/>
          <p:nvPr/>
        </p:nvSpPr>
        <p:spPr>
          <a:xfrm>
            <a:off x="152400" y="457200"/>
            <a:ext cx="2971800" cy="1754326"/>
          </a:xfrm>
          <a:prstGeom prst="rect">
            <a:avLst/>
          </a:prstGeom>
        </p:spPr>
        <p:txBody>
          <a:bodyPr wrap="square">
            <a:spAutoFit/>
          </a:bodyPr>
          <a:lstStyle/>
          <a:p>
            <a:pPr algn="just"/>
            <a:r>
              <a:rPr lang="en-US" sz="1200" b="1" dirty="0" err="1" smtClean="0">
                <a:solidFill>
                  <a:srgbClr val="C00000"/>
                </a:solidFill>
              </a:rPr>
              <a:t>DataThief</a:t>
            </a:r>
            <a:r>
              <a:rPr lang="en-US" sz="1200" b="1" dirty="0" smtClean="0">
                <a:solidFill>
                  <a:srgbClr val="C00000"/>
                </a:solidFill>
              </a:rPr>
              <a:t> III is already installed and running on the PHYS 2500 CITRIX page.</a:t>
            </a:r>
          </a:p>
          <a:p>
            <a:pPr algn="just"/>
            <a:endParaRPr lang="en-US" sz="1200" b="1" dirty="0" smtClean="0">
              <a:solidFill>
                <a:srgbClr val="C00000"/>
              </a:solidFill>
            </a:endParaRPr>
          </a:p>
          <a:p>
            <a:pPr algn="just"/>
            <a:r>
              <a:rPr lang="en-US" sz="1200" b="1" dirty="0" smtClean="0">
                <a:solidFill>
                  <a:srgbClr val="C00000"/>
                </a:solidFill>
              </a:rPr>
              <a:t>To acquire and install your own copy of the shareware program </a:t>
            </a:r>
            <a:r>
              <a:rPr lang="en-US" sz="1200" b="1" dirty="0" err="1" smtClean="0">
                <a:solidFill>
                  <a:srgbClr val="C00000"/>
                </a:solidFill>
              </a:rPr>
              <a:t>DataThief</a:t>
            </a:r>
            <a:r>
              <a:rPr lang="en-US" sz="1200" b="1" dirty="0" smtClean="0">
                <a:solidFill>
                  <a:srgbClr val="C00000"/>
                </a:solidFill>
              </a:rPr>
              <a:t> III  and its accompanying documentation, simply follow the numbered steps listed here. </a:t>
            </a:r>
            <a:endParaRPr lang="en-US" sz="1200" b="1"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1" name="Picture 3"/>
          <p:cNvPicPr>
            <a:picLocks noChangeAspect="1" noChangeArrowheads="1"/>
          </p:cNvPicPr>
          <p:nvPr/>
        </p:nvPicPr>
        <p:blipFill>
          <a:blip r:embed="rId3" cstate="screen"/>
          <a:srcRect/>
          <a:stretch>
            <a:fillRect/>
          </a:stretch>
        </p:blipFill>
        <p:spPr bwMode="auto">
          <a:xfrm>
            <a:off x="3124200" y="3200400"/>
            <a:ext cx="3228881" cy="2743200"/>
          </a:xfrm>
          <a:prstGeom prst="rect">
            <a:avLst/>
          </a:prstGeom>
          <a:noFill/>
          <a:ln w="9525">
            <a:noFill/>
            <a:miter lim="800000"/>
            <a:headEnd/>
            <a:tailEnd/>
          </a:ln>
        </p:spPr>
      </p:pic>
      <p:sp>
        <p:nvSpPr>
          <p:cNvPr id="5" name="Rectangle 4"/>
          <p:cNvSpPr/>
          <p:nvPr/>
        </p:nvSpPr>
        <p:spPr>
          <a:xfrm>
            <a:off x="5066437" y="2819400"/>
            <a:ext cx="877163" cy="276999"/>
          </a:xfrm>
          <a:prstGeom prst="rect">
            <a:avLst/>
          </a:prstGeom>
        </p:spPr>
        <p:txBody>
          <a:bodyPr wrap="none">
            <a:spAutoFit/>
          </a:bodyPr>
          <a:lstStyle/>
          <a:p>
            <a:r>
              <a:rPr lang="en-US" sz="1200" b="1" dirty="0" smtClean="0">
                <a:solidFill>
                  <a:srgbClr val="C00000"/>
                </a:solidFill>
              </a:rPr>
              <a:t>menu bar</a:t>
            </a:r>
            <a:endParaRPr lang="en-US" sz="1200" b="1" dirty="0">
              <a:solidFill>
                <a:srgbClr val="C00000"/>
              </a:solidFill>
            </a:endParaRPr>
          </a:p>
        </p:txBody>
      </p:sp>
      <p:sp>
        <p:nvSpPr>
          <p:cNvPr id="6" name="Rectangle 5"/>
          <p:cNvSpPr/>
          <p:nvPr/>
        </p:nvSpPr>
        <p:spPr>
          <a:xfrm>
            <a:off x="2971800" y="2819400"/>
            <a:ext cx="750526" cy="276999"/>
          </a:xfrm>
          <a:prstGeom prst="rect">
            <a:avLst/>
          </a:prstGeom>
        </p:spPr>
        <p:txBody>
          <a:bodyPr wrap="none">
            <a:spAutoFit/>
          </a:bodyPr>
          <a:lstStyle/>
          <a:p>
            <a:r>
              <a:rPr lang="en-US" sz="1200" b="1" dirty="0" smtClean="0">
                <a:solidFill>
                  <a:srgbClr val="C00000"/>
                </a:solidFill>
              </a:rPr>
              <a:t>tool bar</a:t>
            </a:r>
            <a:endParaRPr lang="en-US" sz="1200" b="1" dirty="0">
              <a:solidFill>
                <a:srgbClr val="C00000"/>
              </a:solidFill>
            </a:endParaRPr>
          </a:p>
        </p:txBody>
      </p:sp>
      <p:sp>
        <p:nvSpPr>
          <p:cNvPr id="7" name="Rectangle 6"/>
          <p:cNvSpPr/>
          <p:nvPr/>
        </p:nvSpPr>
        <p:spPr>
          <a:xfrm>
            <a:off x="304800" y="5334000"/>
            <a:ext cx="1752600" cy="646331"/>
          </a:xfrm>
          <a:prstGeom prst="rect">
            <a:avLst/>
          </a:prstGeom>
        </p:spPr>
        <p:txBody>
          <a:bodyPr wrap="square">
            <a:spAutoFit/>
          </a:bodyPr>
          <a:lstStyle/>
          <a:p>
            <a:r>
              <a:rPr lang="en-US" sz="1200" b="1" dirty="0" smtClean="0">
                <a:solidFill>
                  <a:srgbClr val="C00000"/>
                </a:solidFill>
              </a:rPr>
              <a:t>White area with the image in it is the image area</a:t>
            </a:r>
            <a:endParaRPr lang="en-US" sz="1200" b="1" dirty="0">
              <a:solidFill>
                <a:srgbClr val="C00000"/>
              </a:solidFill>
            </a:endParaRPr>
          </a:p>
        </p:txBody>
      </p:sp>
      <p:sp>
        <p:nvSpPr>
          <p:cNvPr id="8" name="Rectangle 7"/>
          <p:cNvSpPr/>
          <p:nvPr/>
        </p:nvSpPr>
        <p:spPr>
          <a:xfrm>
            <a:off x="304800" y="3505200"/>
            <a:ext cx="1828800" cy="461665"/>
          </a:xfrm>
          <a:prstGeom prst="rect">
            <a:avLst/>
          </a:prstGeom>
        </p:spPr>
        <p:txBody>
          <a:bodyPr wrap="square">
            <a:spAutoFit/>
          </a:bodyPr>
          <a:lstStyle/>
          <a:p>
            <a:r>
              <a:rPr lang="en-US" sz="1200" b="1" dirty="0" smtClean="0">
                <a:solidFill>
                  <a:srgbClr val="C00000"/>
                </a:solidFill>
              </a:rPr>
              <a:t>"Dump", used to define data points</a:t>
            </a:r>
            <a:endParaRPr lang="en-US" sz="1200" b="1" dirty="0">
              <a:solidFill>
                <a:srgbClr val="C00000"/>
              </a:solidFill>
            </a:endParaRPr>
          </a:p>
        </p:txBody>
      </p:sp>
      <p:sp>
        <p:nvSpPr>
          <p:cNvPr id="9" name="Rectangle 8"/>
          <p:cNvSpPr/>
          <p:nvPr/>
        </p:nvSpPr>
        <p:spPr>
          <a:xfrm>
            <a:off x="381000" y="4191000"/>
            <a:ext cx="2133600" cy="646331"/>
          </a:xfrm>
          <a:prstGeom prst="rect">
            <a:avLst/>
          </a:prstGeom>
        </p:spPr>
        <p:txBody>
          <a:bodyPr wrap="square">
            <a:spAutoFit/>
          </a:bodyPr>
          <a:lstStyle/>
          <a:p>
            <a:r>
              <a:rPr lang="en-US" sz="1200" b="1" dirty="0" smtClean="0">
                <a:solidFill>
                  <a:srgbClr val="C00000"/>
                </a:solidFill>
              </a:rPr>
              <a:t>3 coordinate indicators have an X through there center</a:t>
            </a:r>
            <a:endParaRPr lang="en-US" sz="1200" b="1" dirty="0">
              <a:solidFill>
                <a:srgbClr val="C00000"/>
              </a:solidFill>
            </a:endParaRPr>
          </a:p>
        </p:txBody>
      </p:sp>
      <p:sp>
        <p:nvSpPr>
          <p:cNvPr id="10" name="Rectangle 9"/>
          <p:cNvSpPr/>
          <p:nvPr/>
        </p:nvSpPr>
        <p:spPr>
          <a:xfrm>
            <a:off x="6477000" y="3200400"/>
            <a:ext cx="2286000" cy="646331"/>
          </a:xfrm>
          <a:prstGeom prst="rect">
            <a:avLst/>
          </a:prstGeom>
        </p:spPr>
        <p:txBody>
          <a:bodyPr wrap="square">
            <a:spAutoFit/>
          </a:bodyPr>
          <a:lstStyle/>
          <a:p>
            <a:r>
              <a:rPr lang="en-US" sz="1200" b="1" dirty="0" smtClean="0">
                <a:solidFill>
                  <a:srgbClr val="C00000"/>
                </a:solidFill>
              </a:rPr>
              <a:t>Start location indicator (green with a + through its center)</a:t>
            </a:r>
            <a:endParaRPr lang="en-US" sz="1200" b="1" dirty="0">
              <a:solidFill>
                <a:srgbClr val="C00000"/>
              </a:solidFill>
            </a:endParaRPr>
          </a:p>
        </p:txBody>
      </p:sp>
      <p:sp>
        <p:nvSpPr>
          <p:cNvPr id="11" name="Rectangle 10"/>
          <p:cNvSpPr/>
          <p:nvPr/>
        </p:nvSpPr>
        <p:spPr>
          <a:xfrm>
            <a:off x="6553200" y="3886200"/>
            <a:ext cx="2057400" cy="646331"/>
          </a:xfrm>
          <a:prstGeom prst="rect">
            <a:avLst/>
          </a:prstGeom>
        </p:spPr>
        <p:txBody>
          <a:bodyPr wrap="square">
            <a:spAutoFit/>
          </a:bodyPr>
          <a:lstStyle/>
          <a:p>
            <a:r>
              <a:rPr lang="en-US" sz="1200" b="1" dirty="0" smtClean="0">
                <a:solidFill>
                  <a:srgbClr val="C00000"/>
                </a:solidFill>
              </a:rPr>
              <a:t>Color location indicator (blue with a + through its center)</a:t>
            </a:r>
            <a:endParaRPr lang="en-US" sz="1200" b="1" dirty="0">
              <a:solidFill>
                <a:srgbClr val="C00000"/>
              </a:solidFill>
            </a:endParaRPr>
          </a:p>
        </p:txBody>
      </p:sp>
      <p:sp>
        <p:nvSpPr>
          <p:cNvPr id="12" name="Rectangle 11"/>
          <p:cNvSpPr/>
          <p:nvPr/>
        </p:nvSpPr>
        <p:spPr>
          <a:xfrm>
            <a:off x="6553200" y="5257800"/>
            <a:ext cx="2362200" cy="461665"/>
          </a:xfrm>
          <a:prstGeom prst="rect">
            <a:avLst/>
          </a:prstGeom>
        </p:spPr>
        <p:txBody>
          <a:bodyPr wrap="square">
            <a:spAutoFit/>
          </a:bodyPr>
          <a:lstStyle/>
          <a:p>
            <a:r>
              <a:rPr lang="en-US" sz="1200" b="1" dirty="0" smtClean="0">
                <a:solidFill>
                  <a:srgbClr val="C00000"/>
                </a:solidFill>
              </a:rPr>
              <a:t>Stop location indicator (red with a + through its center) </a:t>
            </a:r>
            <a:endParaRPr lang="en-US" sz="1200" b="1" dirty="0">
              <a:solidFill>
                <a:srgbClr val="C00000"/>
              </a:solidFill>
            </a:endParaRPr>
          </a:p>
        </p:txBody>
      </p:sp>
      <p:sp>
        <p:nvSpPr>
          <p:cNvPr id="13" name="Rectangle 12"/>
          <p:cNvSpPr/>
          <p:nvPr/>
        </p:nvSpPr>
        <p:spPr>
          <a:xfrm>
            <a:off x="0" y="2743200"/>
            <a:ext cx="2438400" cy="646331"/>
          </a:xfrm>
          <a:prstGeom prst="rect">
            <a:avLst/>
          </a:prstGeom>
        </p:spPr>
        <p:txBody>
          <a:bodyPr wrap="square">
            <a:spAutoFit/>
          </a:bodyPr>
          <a:lstStyle/>
          <a:p>
            <a:r>
              <a:rPr lang="en-US" sz="1200" b="1" dirty="0" smtClean="0">
                <a:solidFill>
                  <a:srgbClr val="C00000"/>
                </a:solidFill>
              </a:rPr>
              <a:t>3 point indicators used to find the corresponding coordinate indicator</a:t>
            </a:r>
            <a:endParaRPr lang="en-US" sz="1200" b="1" dirty="0">
              <a:solidFill>
                <a:srgbClr val="C00000"/>
              </a:solidFill>
            </a:endParaRPr>
          </a:p>
        </p:txBody>
      </p:sp>
      <p:cxnSp>
        <p:nvCxnSpPr>
          <p:cNvPr id="15" name="Curved Connector 14"/>
          <p:cNvCxnSpPr/>
          <p:nvPr/>
        </p:nvCxnSpPr>
        <p:spPr bwMode="auto">
          <a:xfrm rot="10800000" flipV="1">
            <a:off x="4685437" y="2971800"/>
            <a:ext cx="457200" cy="381000"/>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16" name="Curved Connector 15"/>
          <p:cNvCxnSpPr/>
          <p:nvPr/>
        </p:nvCxnSpPr>
        <p:spPr bwMode="auto">
          <a:xfrm>
            <a:off x="1828800" y="5486400"/>
            <a:ext cx="1371600" cy="76200"/>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17" name="Curved Connector 16"/>
          <p:cNvCxnSpPr/>
          <p:nvPr/>
        </p:nvCxnSpPr>
        <p:spPr bwMode="auto">
          <a:xfrm>
            <a:off x="1752600" y="3657600"/>
            <a:ext cx="1981200" cy="381000"/>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18" name="Curved Connector 17"/>
          <p:cNvCxnSpPr/>
          <p:nvPr/>
        </p:nvCxnSpPr>
        <p:spPr bwMode="auto">
          <a:xfrm flipV="1">
            <a:off x="2362200" y="4114800"/>
            <a:ext cx="1066800" cy="304800"/>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19" name="Curved Connector 18"/>
          <p:cNvCxnSpPr/>
          <p:nvPr/>
        </p:nvCxnSpPr>
        <p:spPr bwMode="auto">
          <a:xfrm>
            <a:off x="2362200" y="2971800"/>
            <a:ext cx="762000" cy="609600"/>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1" name="Curved Connector 20"/>
          <p:cNvCxnSpPr/>
          <p:nvPr/>
        </p:nvCxnSpPr>
        <p:spPr bwMode="auto">
          <a:xfrm>
            <a:off x="3657600" y="2971800"/>
            <a:ext cx="609600" cy="533400"/>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7" name="Curved Connector 26"/>
          <p:cNvCxnSpPr/>
          <p:nvPr/>
        </p:nvCxnSpPr>
        <p:spPr bwMode="auto">
          <a:xfrm>
            <a:off x="2362200" y="4495800"/>
            <a:ext cx="1066800" cy="76200"/>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8" name="Curved Connector 27"/>
          <p:cNvCxnSpPr/>
          <p:nvPr/>
        </p:nvCxnSpPr>
        <p:spPr bwMode="auto">
          <a:xfrm>
            <a:off x="2362200" y="4603016"/>
            <a:ext cx="1524000" cy="45184"/>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9" name="Curved Connector 28"/>
          <p:cNvCxnSpPr/>
          <p:nvPr/>
        </p:nvCxnSpPr>
        <p:spPr bwMode="auto">
          <a:xfrm rot="10800000" flipV="1">
            <a:off x="3505200" y="3657600"/>
            <a:ext cx="2971800" cy="730984"/>
          </a:xfrm>
          <a:prstGeom prst="curvedConnector3">
            <a:avLst>
              <a:gd name="adj1" fmla="val 81239"/>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40" name="Curved Connector 39"/>
          <p:cNvCxnSpPr/>
          <p:nvPr/>
        </p:nvCxnSpPr>
        <p:spPr bwMode="auto">
          <a:xfrm rot="10800000" flipV="1">
            <a:off x="3733800" y="4038600"/>
            <a:ext cx="2819400" cy="381000"/>
          </a:xfrm>
          <a:prstGeom prst="curvedConnector3">
            <a:avLst>
              <a:gd name="adj1" fmla="val 85156"/>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42" name="Curved Connector 41"/>
          <p:cNvCxnSpPr>
            <a:stCxn id="12" idx="1"/>
          </p:cNvCxnSpPr>
          <p:nvPr/>
        </p:nvCxnSpPr>
        <p:spPr bwMode="auto">
          <a:xfrm rot="10800000">
            <a:off x="4267200" y="4419601"/>
            <a:ext cx="2286000" cy="1069033"/>
          </a:xfrm>
          <a:prstGeom prst="curved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sp>
        <p:nvSpPr>
          <p:cNvPr id="51" name="Rectangle 50"/>
          <p:cNvSpPr/>
          <p:nvPr/>
        </p:nvSpPr>
        <p:spPr>
          <a:xfrm>
            <a:off x="304800" y="2286000"/>
            <a:ext cx="8610600" cy="492443"/>
          </a:xfrm>
          <a:prstGeom prst="rect">
            <a:avLst/>
          </a:prstGeom>
        </p:spPr>
        <p:txBody>
          <a:bodyPr wrap="square">
            <a:spAutoFit/>
          </a:bodyPr>
          <a:lstStyle/>
          <a:p>
            <a:r>
              <a:rPr lang="en-US" sz="1300" b="1" dirty="0" smtClean="0">
                <a:solidFill>
                  <a:schemeClr val="accent2">
                    <a:lumMod val="50000"/>
                  </a:schemeClr>
                </a:solidFill>
              </a:rPr>
              <a:t>Once you have a running </a:t>
            </a:r>
            <a:r>
              <a:rPr lang="en-US" sz="1300" b="1" dirty="0" err="1" smtClean="0">
                <a:solidFill>
                  <a:schemeClr val="accent2">
                    <a:lumMod val="50000"/>
                  </a:schemeClr>
                </a:solidFill>
              </a:rPr>
              <a:t>DataThief</a:t>
            </a:r>
            <a:r>
              <a:rPr lang="en-US" sz="1300" b="1" dirty="0" smtClean="0">
                <a:solidFill>
                  <a:schemeClr val="accent2">
                    <a:lumMod val="50000"/>
                  </a:schemeClr>
                </a:solidFill>
              </a:rPr>
              <a:t>, select "Open..." from the File menu, and select the file you want to take data from. In this example, we used "example.png“.  Key features of </a:t>
            </a:r>
            <a:r>
              <a:rPr lang="en-US" sz="1300" b="1" dirty="0" err="1" smtClean="0">
                <a:solidFill>
                  <a:schemeClr val="accent2">
                    <a:lumMod val="50000"/>
                  </a:schemeClr>
                </a:solidFill>
              </a:rPr>
              <a:t>DataThief</a:t>
            </a:r>
            <a:r>
              <a:rPr lang="en-US" sz="1300" b="1" dirty="0" smtClean="0">
                <a:solidFill>
                  <a:schemeClr val="accent2">
                    <a:lumMod val="50000"/>
                  </a:schemeClr>
                </a:solidFill>
              </a:rPr>
              <a:t> are shown below.</a:t>
            </a:r>
            <a:endParaRPr lang="en-US" sz="1300" b="1" dirty="0">
              <a:solidFill>
                <a:schemeClr val="accent2">
                  <a:lumMod val="50000"/>
                </a:schemeClr>
              </a:solidFill>
            </a:endParaRPr>
          </a:p>
        </p:txBody>
      </p:sp>
      <p:sp>
        <p:nvSpPr>
          <p:cNvPr id="52" name="Rectangle 51"/>
          <p:cNvSpPr/>
          <p:nvPr/>
        </p:nvSpPr>
        <p:spPr>
          <a:xfrm>
            <a:off x="304800" y="609600"/>
            <a:ext cx="8382000" cy="692497"/>
          </a:xfrm>
          <a:prstGeom prst="rect">
            <a:avLst/>
          </a:prstGeom>
        </p:spPr>
        <p:txBody>
          <a:bodyPr wrap="square">
            <a:spAutoFit/>
          </a:bodyPr>
          <a:lstStyle/>
          <a:p>
            <a:r>
              <a:rPr lang="en-US" sz="1300" b="1" dirty="0" err="1" smtClean="0">
                <a:solidFill>
                  <a:schemeClr val="accent2">
                    <a:lumMod val="50000"/>
                  </a:schemeClr>
                </a:solidFill>
              </a:rPr>
              <a:t>DataThief</a:t>
            </a:r>
            <a:r>
              <a:rPr lang="en-US" sz="1300" b="1" dirty="0" smtClean="0">
                <a:solidFill>
                  <a:schemeClr val="accent2">
                    <a:lumMod val="50000"/>
                  </a:schemeClr>
                </a:solidFill>
              </a:rPr>
              <a:t> III is written in Java. This means, that apart from the "executable" called </a:t>
            </a:r>
            <a:r>
              <a:rPr lang="en-US" sz="1300" b="1" i="1" dirty="0" smtClean="0">
                <a:solidFill>
                  <a:schemeClr val="accent2">
                    <a:lumMod val="50000"/>
                  </a:schemeClr>
                </a:solidFill>
              </a:rPr>
              <a:t>Datathief.jar</a:t>
            </a:r>
            <a:r>
              <a:rPr lang="en-US" sz="1300" b="1" dirty="0" smtClean="0">
                <a:solidFill>
                  <a:schemeClr val="accent2">
                    <a:lumMod val="50000"/>
                  </a:schemeClr>
                </a:solidFill>
              </a:rPr>
              <a:t>, you will have to have the Java Virtual Machine. The Java Virtual Machine can be downloaded from </a:t>
            </a:r>
            <a:r>
              <a:rPr lang="en-US" sz="1300" b="1" i="1" dirty="0" smtClean="0">
                <a:solidFill>
                  <a:schemeClr val="accent2">
                    <a:lumMod val="50000"/>
                  </a:schemeClr>
                </a:solidFill>
              </a:rPr>
              <a:t>www.java.com.</a:t>
            </a:r>
            <a:r>
              <a:rPr lang="en-US" sz="1300" b="1" dirty="0" smtClean="0">
                <a:solidFill>
                  <a:schemeClr val="accent2">
                    <a:lumMod val="50000"/>
                  </a:schemeClr>
                </a:solidFill>
              </a:rPr>
              <a:t> Follow the instructions that are appropriate for your machine.</a:t>
            </a:r>
          </a:p>
        </p:txBody>
      </p:sp>
      <p:sp>
        <p:nvSpPr>
          <p:cNvPr id="53" name="Rectangle 52"/>
          <p:cNvSpPr/>
          <p:nvPr/>
        </p:nvSpPr>
        <p:spPr>
          <a:xfrm>
            <a:off x="304800" y="1295400"/>
            <a:ext cx="8001000" cy="1031051"/>
          </a:xfrm>
          <a:prstGeom prst="rect">
            <a:avLst/>
          </a:prstGeom>
        </p:spPr>
        <p:txBody>
          <a:bodyPr wrap="square">
            <a:spAutoFit/>
          </a:bodyPr>
          <a:lstStyle/>
          <a:p>
            <a:r>
              <a:rPr lang="en-US" sz="1300" b="1" dirty="0" smtClean="0">
                <a:solidFill>
                  <a:schemeClr val="accent2">
                    <a:lumMod val="50000"/>
                  </a:schemeClr>
                </a:solidFill>
              </a:rPr>
              <a:t>Once the virtual machine is installed, you may start </a:t>
            </a:r>
            <a:r>
              <a:rPr lang="en-US" sz="1300" b="1" dirty="0" err="1" smtClean="0">
                <a:solidFill>
                  <a:schemeClr val="accent2">
                    <a:lumMod val="50000"/>
                  </a:schemeClr>
                </a:solidFill>
              </a:rPr>
              <a:t>DataThief</a:t>
            </a:r>
            <a:r>
              <a:rPr lang="en-US" sz="1300" b="1" dirty="0" smtClean="0">
                <a:solidFill>
                  <a:schemeClr val="accent2">
                    <a:lumMod val="50000"/>
                  </a:schemeClr>
                </a:solidFill>
              </a:rPr>
              <a:t>.</a:t>
            </a:r>
          </a:p>
          <a:p>
            <a:pPr lvl="1">
              <a:buFont typeface="Arial" pitchFamily="34" charset="0"/>
              <a:buChar char="•"/>
            </a:pPr>
            <a:r>
              <a:rPr lang="en-US" sz="1200" b="1" dirty="0" smtClean="0"/>
              <a:t>  On Windows, double click the Datathief.jar icon.</a:t>
            </a:r>
          </a:p>
          <a:p>
            <a:pPr lvl="1">
              <a:buFont typeface="Arial" pitchFamily="34" charset="0"/>
              <a:buChar char="•"/>
            </a:pPr>
            <a:r>
              <a:rPr lang="en-US" sz="1200" b="1" dirty="0" smtClean="0"/>
              <a:t>  On Macintoshes with </a:t>
            </a:r>
            <a:r>
              <a:rPr lang="en-US" sz="1200" b="1" dirty="0" err="1" smtClean="0"/>
              <a:t>MacOS</a:t>
            </a:r>
            <a:r>
              <a:rPr lang="en-US" sz="1200" b="1" dirty="0" smtClean="0"/>
              <a:t> 8 or </a:t>
            </a:r>
            <a:r>
              <a:rPr lang="en-US" sz="1200" b="1" dirty="0" err="1" smtClean="0"/>
              <a:t>MacOS</a:t>
            </a:r>
            <a:r>
              <a:rPr lang="en-US" sz="1200" b="1" dirty="0" smtClean="0"/>
              <a:t> 9, double click the </a:t>
            </a:r>
            <a:r>
              <a:rPr lang="en-US" sz="1200" b="1" dirty="0" err="1" smtClean="0"/>
              <a:t>Datathief</a:t>
            </a:r>
            <a:r>
              <a:rPr lang="en-US" sz="1200" b="1" dirty="0" smtClean="0"/>
              <a:t> application icon.</a:t>
            </a:r>
          </a:p>
          <a:p>
            <a:pPr lvl="1">
              <a:buFont typeface="Arial" pitchFamily="34" charset="0"/>
              <a:buChar char="•"/>
            </a:pPr>
            <a:r>
              <a:rPr lang="en-US" sz="1200" b="1" dirty="0" smtClean="0"/>
              <a:t>  On Macintoshes with </a:t>
            </a:r>
            <a:r>
              <a:rPr lang="en-US" sz="1200" b="1" dirty="0" err="1" smtClean="0"/>
              <a:t>MacOS</a:t>
            </a:r>
            <a:r>
              <a:rPr lang="en-US" sz="1200" b="1" dirty="0" smtClean="0"/>
              <a:t> X and on Linux or Unix either double click the </a:t>
            </a:r>
            <a:r>
              <a:rPr lang="en-US" sz="1200" b="1" dirty="0" err="1" smtClean="0"/>
              <a:t>Datathief</a:t>
            </a:r>
            <a:r>
              <a:rPr lang="en-US" sz="1200" b="1" dirty="0" smtClean="0"/>
              <a:t> icon, or go to the directory where you installed </a:t>
            </a:r>
            <a:r>
              <a:rPr lang="en-US" sz="1200" b="1" dirty="0" err="1" smtClean="0"/>
              <a:t>DataThief</a:t>
            </a:r>
            <a:r>
              <a:rPr lang="en-US" sz="1200" b="1" dirty="0" smtClean="0"/>
              <a:t> and type </a:t>
            </a:r>
            <a:r>
              <a:rPr lang="en-US" sz="1200" b="1" dirty="0" err="1" smtClean="0"/>
              <a:t>Datathief</a:t>
            </a:r>
            <a:r>
              <a:rPr lang="en-US" sz="1200" b="1" dirty="0" smtClean="0"/>
              <a:t>.</a:t>
            </a:r>
          </a:p>
        </p:txBody>
      </p:sp>
      <p:sp>
        <p:nvSpPr>
          <p:cNvPr id="54" name="Rectangle 2"/>
          <p:cNvSpPr txBox="1">
            <a:spLocks noChangeArrowheads="1"/>
          </p:cNvSpPr>
          <p:nvPr/>
        </p:nvSpPr>
        <p:spPr>
          <a:xfrm>
            <a:off x="0" y="0"/>
            <a:ext cx="51816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u="sng" kern="0" dirty="0" smtClean="0">
                <a:solidFill>
                  <a:schemeClr val="accent2"/>
                </a:solidFill>
                <a:latin typeface="+mj-lt"/>
                <a:ea typeface="+mj-ea"/>
                <a:cs typeface="+mj-cs"/>
              </a:rPr>
              <a:t>Orientation to </a:t>
            </a:r>
            <a:r>
              <a:rPr lang="en-US" sz="2400" b="1" u="sng" kern="0" dirty="0" err="1" smtClean="0">
                <a:solidFill>
                  <a:schemeClr val="accent2"/>
                </a:solidFill>
                <a:latin typeface="+mj-lt"/>
                <a:ea typeface="+mj-ea"/>
                <a:cs typeface="+mj-cs"/>
              </a:rPr>
              <a:t>DataThief</a:t>
            </a:r>
            <a:r>
              <a:rPr lang="en-US" sz="2400" b="1" u="sng" kern="0" dirty="0" smtClean="0">
                <a:solidFill>
                  <a:schemeClr val="accent2"/>
                </a:solidFill>
                <a:latin typeface="+mj-lt"/>
                <a:ea typeface="+mj-ea"/>
                <a:cs typeface="+mj-cs"/>
              </a:rPr>
              <a:t> III</a:t>
            </a:r>
            <a:endParaRPr kumimoji="0" lang="en-US" sz="2400" b="1" i="0" u="sng" strike="noStrike" kern="0" cap="none" spc="0" normalizeH="0" baseline="0" noProof="0" dirty="0" smtClean="0">
              <a:ln>
                <a:noFill/>
              </a:ln>
              <a:solidFill>
                <a:schemeClr val="accent2"/>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Writing Styles</a:t>
            </a:r>
          </a:p>
          <a:p>
            <a:pPr eaLnBrk="1" hangingPunct="1"/>
            <a:endParaRPr lang="en-US" b="1" dirty="0" smtClean="0"/>
          </a:p>
          <a:p>
            <a:pPr algn="l" eaLnBrk="1" hangingPunct="1"/>
            <a:r>
              <a:rPr lang="en-US" sz="2000" dirty="0" smtClean="0">
                <a:solidFill>
                  <a:srgbClr val="FF00FF"/>
                </a:solidFill>
                <a:latin typeface="Arial" pitchFamily="34" charset="0"/>
                <a:cs typeface="Arial" pitchFamily="34" charset="0"/>
              </a:rPr>
              <a:t>References:  PHYS 3870 Web Site</a:t>
            </a:r>
          </a:p>
          <a:p>
            <a:pPr algn="l" eaLnBrk="1" hangingPunct="1"/>
            <a:r>
              <a:rPr lang="en-US" sz="2000" dirty="0" smtClean="0">
                <a:solidFill>
                  <a:srgbClr val="FF00FF"/>
                </a:solidFill>
                <a:latin typeface="Arial" pitchFamily="34" charset="0"/>
                <a:cs typeface="Arial" pitchFamily="34" charset="0"/>
              </a:rPr>
              <a:t>	</a:t>
            </a:r>
            <a:endParaRPr lang="en-US" sz="2000" dirty="0" smtClean="0">
              <a:solidFill>
                <a:srgbClr val="FF00FF"/>
              </a:solidFill>
              <a:latin typeface="Times New Roman" pitchFamily="18" charset="0"/>
            </a:endParaRPr>
          </a:p>
          <a:p>
            <a:pPr eaLnBrk="1" hangingPunct="1"/>
            <a:endParaRPr lang="en-US"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52400"/>
            <a:ext cx="77724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r>
              <a:rPr kumimoji="0" lang="en-US" sz="2800" b="1" i="0" u="sng" strike="noStrike" kern="0" cap="none" spc="0" normalizeH="0" noProof="0" dirty="0" smtClean="0">
                <a:ln>
                  <a:noFill/>
                </a:ln>
                <a:solidFill>
                  <a:schemeClr val="accent2"/>
                </a:solidFill>
                <a:effectLst/>
                <a:uLnTx/>
                <a:uFillTx/>
                <a:latin typeface="+mj-lt"/>
                <a:ea typeface="+mj-ea"/>
                <a:cs typeface="+mj-cs"/>
              </a:rPr>
              <a:t> in Action</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pic>
        <p:nvPicPr>
          <p:cNvPr id="233474" name="Picture 2"/>
          <p:cNvPicPr>
            <a:picLocks noChangeAspect="1" noChangeArrowheads="1"/>
          </p:cNvPicPr>
          <p:nvPr/>
        </p:nvPicPr>
        <p:blipFill>
          <a:blip r:embed="rId3" cstate="screen"/>
          <a:srcRect/>
          <a:stretch>
            <a:fillRect/>
          </a:stretch>
        </p:blipFill>
        <p:spPr bwMode="auto">
          <a:xfrm>
            <a:off x="5562600" y="762000"/>
            <a:ext cx="3581400" cy="3124200"/>
          </a:xfrm>
          <a:prstGeom prst="rect">
            <a:avLst/>
          </a:prstGeom>
          <a:noFill/>
          <a:ln w="9525">
            <a:noFill/>
            <a:miter lim="800000"/>
            <a:headEnd/>
            <a:tailEnd/>
          </a:ln>
        </p:spPr>
      </p:pic>
      <p:pic>
        <p:nvPicPr>
          <p:cNvPr id="233475" name="Picture 3"/>
          <p:cNvPicPr>
            <a:picLocks noChangeAspect="1" noChangeArrowheads="1"/>
          </p:cNvPicPr>
          <p:nvPr/>
        </p:nvPicPr>
        <p:blipFill>
          <a:blip r:embed="rId4" cstate="screen"/>
          <a:srcRect/>
          <a:stretch>
            <a:fillRect/>
          </a:stretch>
        </p:blipFill>
        <p:spPr bwMode="auto">
          <a:xfrm>
            <a:off x="228600" y="2667000"/>
            <a:ext cx="3731559" cy="3429000"/>
          </a:xfrm>
          <a:prstGeom prst="rect">
            <a:avLst/>
          </a:prstGeom>
          <a:noFill/>
          <a:ln w="9525">
            <a:noFill/>
            <a:miter lim="800000"/>
            <a:headEnd/>
            <a:tailEnd/>
          </a:ln>
        </p:spPr>
      </p:pic>
      <p:cxnSp>
        <p:nvCxnSpPr>
          <p:cNvPr id="5" name="Curved Connector 4"/>
          <p:cNvCxnSpPr/>
          <p:nvPr/>
        </p:nvCxnSpPr>
        <p:spPr bwMode="auto">
          <a:xfrm flipV="1">
            <a:off x="5334000" y="990600"/>
            <a:ext cx="228600" cy="76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
        <p:nvSpPr>
          <p:cNvPr id="6" name="Rectangle 5"/>
          <p:cNvSpPr/>
          <p:nvPr/>
        </p:nvSpPr>
        <p:spPr>
          <a:xfrm>
            <a:off x="4038600" y="914400"/>
            <a:ext cx="1523999" cy="1508105"/>
          </a:xfrm>
          <a:prstGeom prst="rect">
            <a:avLst/>
          </a:prstGeom>
        </p:spPr>
        <p:txBody>
          <a:bodyPr wrap="square">
            <a:spAutoFit/>
          </a:bodyPr>
          <a:lstStyle/>
          <a:p>
            <a:r>
              <a:rPr lang="en-US" sz="1400" b="1" dirty="0" smtClean="0">
                <a:solidFill>
                  <a:srgbClr val="7030A0"/>
                </a:solidFill>
              </a:rPr>
              <a:t>(2) </a:t>
            </a:r>
            <a:r>
              <a:rPr lang="en-US" sz="1400" b="1" dirty="0" smtClean="0">
                <a:solidFill>
                  <a:srgbClr val="FF33CC"/>
                </a:solidFill>
              </a:rPr>
              <a:t>Select an image file using Open from the File menu.  </a:t>
            </a:r>
            <a:r>
              <a:rPr lang="en-US" sz="1200" b="1" dirty="0" smtClean="0"/>
              <a:t>Allowed file types include gif, jpg, and </a:t>
            </a:r>
            <a:r>
              <a:rPr lang="en-US" sz="1200" b="1" dirty="0" err="1" smtClean="0"/>
              <a:t>png</a:t>
            </a:r>
            <a:r>
              <a:rPr lang="en-US" sz="1200" b="1" dirty="0" smtClean="0"/>
              <a:t>.</a:t>
            </a:r>
            <a:endParaRPr lang="en-US" sz="1200" b="1" dirty="0"/>
          </a:p>
        </p:txBody>
      </p:sp>
      <p:sp>
        <p:nvSpPr>
          <p:cNvPr id="18" name="Rectangle 17"/>
          <p:cNvSpPr/>
          <p:nvPr/>
        </p:nvSpPr>
        <p:spPr>
          <a:xfrm>
            <a:off x="3581400" y="4191000"/>
            <a:ext cx="5562600" cy="1862048"/>
          </a:xfrm>
          <a:prstGeom prst="rect">
            <a:avLst/>
          </a:prstGeom>
          <a:ln>
            <a:solidFill>
              <a:srgbClr val="FF33CC"/>
            </a:solidFill>
          </a:ln>
        </p:spPr>
        <p:txBody>
          <a:bodyPr wrap="square">
            <a:spAutoFit/>
          </a:bodyPr>
          <a:lstStyle/>
          <a:p>
            <a:r>
              <a:rPr lang="en-US" sz="1300" b="1" dirty="0" smtClean="0">
                <a:solidFill>
                  <a:srgbClr val="7030A0"/>
                </a:solidFill>
              </a:rPr>
              <a:t>(4) </a:t>
            </a:r>
            <a:r>
              <a:rPr lang="en-US" sz="1300" b="1" dirty="0" smtClean="0">
                <a:solidFill>
                  <a:srgbClr val="FF33CC"/>
                </a:solidFill>
              </a:rPr>
              <a:t>Define the graph axes by tagging 3 axis coordinate indicators by dragging and dropping the 3 circled X icons onto the axes points and entering the corresponding numerical values. </a:t>
            </a:r>
          </a:p>
          <a:p>
            <a:pPr marL="228600" indent="-228600">
              <a:buAutoNum type="arabicParenBoth"/>
            </a:pPr>
            <a:endParaRPr lang="en-US" sz="400" b="1" dirty="0" smtClean="0">
              <a:solidFill>
                <a:srgbClr val="FF33CC"/>
              </a:solidFill>
            </a:endParaRPr>
          </a:p>
          <a:p>
            <a:pPr marL="228600" indent="-228600"/>
            <a:r>
              <a:rPr lang="en-US" sz="1200" b="1" dirty="0" smtClean="0"/>
              <a:t>Note: If the 3 axes points are not visible on the graph, select Reset from the Actions menu.  Click a colored button (e.g., Ref 0) to flash the corresponding axis point</a:t>
            </a:r>
          </a:p>
          <a:p>
            <a:pPr marL="228600" indent="-228600"/>
            <a:r>
              <a:rPr lang="en-US" sz="1200" b="1" dirty="0" smtClean="0"/>
              <a:t>Note: For pictures you can use this to put the digitized values in the correct units if you know the values of these three points.  </a:t>
            </a:r>
          </a:p>
          <a:p>
            <a:r>
              <a:rPr lang="en-US" sz="1200" b="1" dirty="0" smtClean="0"/>
              <a:t>Note: This can correct for skewed axes by selecting non-orthogonal axes.</a:t>
            </a:r>
            <a:endParaRPr lang="en-US" sz="1400" b="1" dirty="0"/>
          </a:p>
        </p:txBody>
      </p:sp>
      <p:cxnSp>
        <p:nvCxnSpPr>
          <p:cNvPr id="19" name="Curved Connector 18"/>
          <p:cNvCxnSpPr/>
          <p:nvPr/>
        </p:nvCxnSpPr>
        <p:spPr bwMode="auto">
          <a:xfrm rot="16200000" flipV="1">
            <a:off x="3657600" y="3505200"/>
            <a:ext cx="381000" cy="3810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cxnSp>
        <p:nvCxnSpPr>
          <p:cNvPr id="20" name="Curved Connector 19"/>
          <p:cNvCxnSpPr/>
          <p:nvPr/>
        </p:nvCxnSpPr>
        <p:spPr bwMode="auto">
          <a:xfrm rot="10800000" flipV="1">
            <a:off x="685800" y="5181600"/>
            <a:ext cx="2819400" cy="5334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cxnSp>
        <p:nvCxnSpPr>
          <p:cNvPr id="21" name="Curved Connector 20"/>
          <p:cNvCxnSpPr/>
          <p:nvPr/>
        </p:nvCxnSpPr>
        <p:spPr bwMode="auto">
          <a:xfrm rot="10800000">
            <a:off x="685800" y="4038600"/>
            <a:ext cx="2819400" cy="10668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cxnSp>
        <p:nvCxnSpPr>
          <p:cNvPr id="27" name="Curved Connector 26"/>
          <p:cNvCxnSpPr/>
          <p:nvPr/>
        </p:nvCxnSpPr>
        <p:spPr bwMode="auto">
          <a:xfrm rot="10800000" flipV="1">
            <a:off x="2971800" y="5257800"/>
            <a:ext cx="533400" cy="426184"/>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
        <p:nvSpPr>
          <p:cNvPr id="28" name="Rectangle 27"/>
          <p:cNvSpPr/>
          <p:nvPr/>
        </p:nvSpPr>
        <p:spPr>
          <a:xfrm>
            <a:off x="3962400" y="3810000"/>
            <a:ext cx="4876800" cy="307777"/>
          </a:xfrm>
          <a:prstGeom prst="rect">
            <a:avLst/>
          </a:prstGeom>
        </p:spPr>
        <p:txBody>
          <a:bodyPr wrap="square">
            <a:spAutoFit/>
          </a:bodyPr>
          <a:lstStyle/>
          <a:p>
            <a:r>
              <a:rPr lang="en-US" sz="1400" b="1" dirty="0" smtClean="0">
                <a:solidFill>
                  <a:srgbClr val="7030A0"/>
                </a:solidFill>
              </a:rPr>
              <a:t>(3) </a:t>
            </a:r>
            <a:r>
              <a:rPr lang="en-US" sz="1400" b="1" dirty="0" smtClean="0">
                <a:solidFill>
                  <a:srgbClr val="FF33CC"/>
                </a:solidFill>
              </a:rPr>
              <a:t>Select whether to digitize a point graph or line graph</a:t>
            </a:r>
            <a:endParaRPr lang="en-US" sz="1400" b="1" dirty="0">
              <a:solidFill>
                <a:srgbClr val="FF33CC"/>
              </a:solidFill>
            </a:endParaRPr>
          </a:p>
        </p:txBody>
      </p:sp>
      <p:sp>
        <p:nvSpPr>
          <p:cNvPr id="14" name="Rectangle 13"/>
          <p:cNvSpPr/>
          <p:nvPr/>
        </p:nvSpPr>
        <p:spPr>
          <a:xfrm>
            <a:off x="228600" y="990600"/>
            <a:ext cx="3657600" cy="1077218"/>
          </a:xfrm>
          <a:prstGeom prst="rect">
            <a:avLst/>
          </a:prstGeom>
        </p:spPr>
        <p:txBody>
          <a:bodyPr wrap="square">
            <a:spAutoFit/>
          </a:bodyPr>
          <a:lstStyle/>
          <a:p>
            <a:r>
              <a:rPr lang="en-US" sz="1600" b="1" dirty="0" smtClean="0">
                <a:solidFill>
                  <a:srgbClr val="C00000"/>
                </a:solidFill>
              </a:rPr>
              <a:t>To use </a:t>
            </a:r>
            <a:r>
              <a:rPr lang="en-US" sz="1600" b="1" dirty="0" err="1" smtClean="0">
                <a:solidFill>
                  <a:srgbClr val="C00000"/>
                </a:solidFill>
              </a:rPr>
              <a:t>DataThiefIII</a:t>
            </a:r>
            <a:r>
              <a:rPr lang="en-US" sz="1600" b="1" dirty="0" smtClean="0">
                <a:solidFill>
                  <a:srgbClr val="C00000"/>
                </a:solidFill>
              </a:rPr>
              <a:t> to digitize data from a graph:</a:t>
            </a:r>
          </a:p>
          <a:p>
            <a:endParaRPr lang="en-US" sz="1600" b="1" dirty="0" smtClean="0">
              <a:solidFill>
                <a:srgbClr val="C00000"/>
              </a:solidFill>
            </a:endParaRPr>
          </a:p>
          <a:p>
            <a:r>
              <a:rPr lang="en-US" sz="1400" b="1" dirty="0" smtClean="0">
                <a:solidFill>
                  <a:srgbClr val="7030A0"/>
                </a:solidFill>
              </a:rPr>
              <a:t>(1)  </a:t>
            </a:r>
            <a:r>
              <a:rPr lang="en-US" sz="1400" b="1" dirty="0" smtClean="0">
                <a:solidFill>
                  <a:srgbClr val="FF33CC"/>
                </a:solidFill>
              </a:rPr>
              <a:t>Open </a:t>
            </a:r>
            <a:r>
              <a:rPr lang="en-US" sz="1400" b="1" dirty="0" err="1" smtClean="0">
                <a:solidFill>
                  <a:srgbClr val="FF33CC"/>
                </a:solidFill>
              </a:rPr>
              <a:t>DatathiefIII</a:t>
            </a:r>
            <a:r>
              <a:rPr lang="en-US" sz="1400" b="1" dirty="0" smtClean="0">
                <a:solidFill>
                  <a:srgbClr val="FF33CC"/>
                </a:solidFill>
              </a:rPr>
              <a:t>.</a:t>
            </a:r>
            <a:endParaRPr lang="en-US" sz="1400" b="1" dirty="0">
              <a:solidFill>
                <a:srgbClr val="FF33CC"/>
              </a:solidFill>
            </a:endParaRPr>
          </a:p>
        </p:txBody>
      </p:sp>
      <p:cxnSp>
        <p:nvCxnSpPr>
          <p:cNvPr id="30" name="Curved Connector 29"/>
          <p:cNvCxnSpPr/>
          <p:nvPr/>
        </p:nvCxnSpPr>
        <p:spPr bwMode="auto">
          <a:xfrm rot="10800000">
            <a:off x="838200" y="3352800"/>
            <a:ext cx="2667000" cy="1219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cxnSp>
        <p:nvCxnSpPr>
          <p:cNvPr id="38" name="Curved Connector 37"/>
          <p:cNvCxnSpPr/>
          <p:nvPr/>
        </p:nvCxnSpPr>
        <p:spPr bwMode="auto">
          <a:xfrm>
            <a:off x="5410200" y="1447800"/>
            <a:ext cx="457200" cy="2286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3048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Setting </a:t>
            </a: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pic>
        <p:nvPicPr>
          <p:cNvPr id="234498" name="Picture 2"/>
          <p:cNvPicPr>
            <a:picLocks noChangeAspect="1" noChangeArrowheads="1"/>
          </p:cNvPicPr>
          <p:nvPr/>
        </p:nvPicPr>
        <p:blipFill>
          <a:blip r:embed="rId3" cstate="screen"/>
          <a:srcRect/>
          <a:stretch>
            <a:fillRect/>
          </a:stretch>
        </p:blipFill>
        <p:spPr bwMode="auto">
          <a:xfrm>
            <a:off x="3124200" y="1295400"/>
            <a:ext cx="4953000" cy="3688404"/>
          </a:xfrm>
          <a:prstGeom prst="rect">
            <a:avLst/>
          </a:prstGeom>
          <a:noFill/>
          <a:ln w="9525">
            <a:noFill/>
            <a:miter lim="800000"/>
            <a:headEnd/>
            <a:tailEnd/>
          </a:ln>
        </p:spPr>
      </p:pic>
      <p:pic>
        <p:nvPicPr>
          <p:cNvPr id="234499" name="Picture 3"/>
          <p:cNvPicPr>
            <a:picLocks noChangeAspect="1" noChangeArrowheads="1"/>
          </p:cNvPicPr>
          <p:nvPr/>
        </p:nvPicPr>
        <p:blipFill>
          <a:blip r:embed="rId4" cstate="screen"/>
          <a:srcRect/>
          <a:stretch>
            <a:fillRect/>
          </a:stretch>
        </p:blipFill>
        <p:spPr bwMode="auto">
          <a:xfrm>
            <a:off x="7070387" y="3192293"/>
            <a:ext cx="1159213" cy="1791511"/>
          </a:xfrm>
          <a:prstGeom prst="rect">
            <a:avLst/>
          </a:prstGeom>
          <a:noFill/>
          <a:ln w="9525">
            <a:noFill/>
            <a:miter lim="800000"/>
            <a:headEnd/>
            <a:tailEnd/>
          </a:ln>
        </p:spPr>
      </p:pic>
      <p:cxnSp>
        <p:nvCxnSpPr>
          <p:cNvPr id="5" name="Curved Connector 4"/>
          <p:cNvCxnSpPr/>
          <p:nvPr/>
        </p:nvCxnSpPr>
        <p:spPr bwMode="auto">
          <a:xfrm rot="10800000">
            <a:off x="3886200" y="1600200"/>
            <a:ext cx="3886200" cy="1173804"/>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
        <p:nvSpPr>
          <p:cNvPr id="6" name="Rectangle 5"/>
          <p:cNvSpPr/>
          <p:nvPr/>
        </p:nvSpPr>
        <p:spPr>
          <a:xfrm>
            <a:off x="7696200" y="2393004"/>
            <a:ext cx="1447800" cy="738664"/>
          </a:xfrm>
          <a:prstGeom prst="rect">
            <a:avLst/>
          </a:prstGeom>
        </p:spPr>
        <p:txBody>
          <a:bodyPr wrap="square">
            <a:spAutoFit/>
          </a:bodyPr>
          <a:lstStyle/>
          <a:p>
            <a:r>
              <a:rPr lang="en-US" sz="1400" b="1" dirty="0" smtClean="0">
                <a:solidFill>
                  <a:srgbClr val="7030A0"/>
                </a:solidFill>
              </a:rPr>
              <a:t>(5) </a:t>
            </a:r>
            <a:r>
              <a:rPr lang="en-US" sz="1400" b="1" dirty="0" smtClean="0">
                <a:solidFill>
                  <a:srgbClr val="FF33CC"/>
                </a:solidFill>
              </a:rPr>
              <a:t>Select axes</a:t>
            </a:r>
          </a:p>
          <a:p>
            <a:r>
              <a:rPr lang="en-US" sz="1400" b="1" dirty="0" smtClean="0">
                <a:solidFill>
                  <a:srgbClr val="FF33CC"/>
                </a:solidFill>
              </a:rPr>
              <a:t>type using the Axis menu</a:t>
            </a:r>
            <a:endParaRPr lang="en-US" sz="1400" b="1" dirty="0">
              <a:solidFill>
                <a:srgbClr val="FF33CC"/>
              </a:solidFill>
            </a:endParaRPr>
          </a:p>
        </p:txBody>
      </p:sp>
      <p:cxnSp>
        <p:nvCxnSpPr>
          <p:cNvPr id="12" name="Curved Connector 11"/>
          <p:cNvCxnSpPr/>
          <p:nvPr/>
        </p:nvCxnSpPr>
        <p:spPr bwMode="auto">
          <a:xfrm flipV="1">
            <a:off x="2362200" y="3048000"/>
            <a:ext cx="1600200" cy="6858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
        <p:nvSpPr>
          <p:cNvPr id="13" name="Rectangle 12"/>
          <p:cNvSpPr/>
          <p:nvPr/>
        </p:nvSpPr>
        <p:spPr>
          <a:xfrm>
            <a:off x="381000" y="3581400"/>
            <a:ext cx="2133600" cy="1492716"/>
          </a:xfrm>
          <a:prstGeom prst="rect">
            <a:avLst/>
          </a:prstGeom>
        </p:spPr>
        <p:txBody>
          <a:bodyPr wrap="square">
            <a:spAutoFit/>
          </a:bodyPr>
          <a:lstStyle/>
          <a:p>
            <a:r>
              <a:rPr lang="en-US" sz="1300" b="1" dirty="0" smtClean="0">
                <a:solidFill>
                  <a:srgbClr val="7030A0"/>
                </a:solidFill>
              </a:rPr>
              <a:t>(6) </a:t>
            </a:r>
            <a:r>
              <a:rPr lang="en-US" sz="1300" b="1" dirty="0" smtClean="0">
                <a:solidFill>
                  <a:srgbClr val="FF33CC"/>
                </a:solidFill>
              </a:rPr>
              <a:t>To “borrow” discrete data points,  select the </a:t>
            </a:r>
            <a:r>
              <a:rPr lang="en-US" sz="1300" b="1" i="1" dirty="0" smtClean="0">
                <a:solidFill>
                  <a:srgbClr val="FF33CC"/>
                </a:solidFill>
              </a:rPr>
              <a:t>Point</a:t>
            </a:r>
            <a:r>
              <a:rPr lang="en-US" sz="1300" b="1" dirty="0" smtClean="0">
                <a:solidFill>
                  <a:srgbClr val="FF33CC"/>
                </a:solidFill>
              </a:rPr>
              <a:t> mode icon and then tag each data point by dragging crosshairs from the “Dump” on top of the point</a:t>
            </a:r>
            <a:endParaRPr lang="en-US" sz="1300" b="1" dirty="0">
              <a:solidFill>
                <a:srgbClr val="FF33CC"/>
              </a:solidFill>
            </a:endParaRPr>
          </a:p>
        </p:txBody>
      </p:sp>
      <p:cxnSp>
        <p:nvCxnSpPr>
          <p:cNvPr id="15" name="Curved Connector 14"/>
          <p:cNvCxnSpPr/>
          <p:nvPr/>
        </p:nvCxnSpPr>
        <p:spPr bwMode="auto">
          <a:xfrm>
            <a:off x="2362200" y="3733800"/>
            <a:ext cx="2362200" cy="306388"/>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cxnSp>
        <p:nvCxnSpPr>
          <p:cNvPr id="18" name="Curved Connector 17"/>
          <p:cNvCxnSpPr/>
          <p:nvPr/>
        </p:nvCxnSpPr>
        <p:spPr bwMode="auto">
          <a:xfrm>
            <a:off x="2362200" y="2088204"/>
            <a:ext cx="762000" cy="273996"/>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
        <p:nvSpPr>
          <p:cNvPr id="20" name="Rectangle 19"/>
          <p:cNvSpPr/>
          <p:nvPr/>
        </p:nvSpPr>
        <p:spPr>
          <a:xfrm>
            <a:off x="609600" y="1447800"/>
            <a:ext cx="1981200" cy="738664"/>
          </a:xfrm>
          <a:prstGeom prst="rect">
            <a:avLst/>
          </a:prstGeom>
        </p:spPr>
        <p:txBody>
          <a:bodyPr wrap="square">
            <a:spAutoFit/>
          </a:bodyPr>
          <a:lstStyle/>
          <a:p>
            <a:r>
              <a:rPr lang="en-US" sz="1400" b="1" dirty="0" smtClean="0">
                <a:solidFill>
                  <a:srgbClr val="7030A0"/>
                </a:solidFill>
              </a:rPr>
              <a:t>(7) </a:t>
            </a:r>
            <a:r>
              <a:rPr lang="en-US" sz="1400" b="1" dirty="0" smtClean="0">
                <a:solidFill>
                  <a:srgbClr val="FF33CC"/>
                </a:solidFill>
              </a:rPr>
              <a:t>Export</a:t>
            </a:r>
          </a:p>
          <a:p>
            <a:r>
              <a:rPr lang="en-US" sz="1400" b="1" dirty="0" smtClean="0">
                <a:solidFill>
                  <a:srgbClr val="FF33CC"/>
                </a:solidFill>
              </a:rPr>
              <a:t>The data to a file using the File menu</a:t>
            </a:r>
            <a:endParaRPr lang="en-US" sz="1400" b="1" dirty="0">
              <a:solidFill>
                <a:srgbClr val="FF33CC"/>
              </a:solidFill>
            </a:endParaRPr>
          </a:p>
        </p:txBody>
      </p:sp>
      <p:sp>
        <p:nvSpPr>
          <p:cNvPr id="16" name="Rectangle 15"/>
          <p:cNvSpPr/>
          <p:nvPr/>
        </p:nvSpPr>
        <p:spPr>
          <a:xfrm>
            <a:off x="457200" y="914400"/>
            <a:ext cx="5181600" cy="307777"/>
          </a:xfrm>
          <a:prstGeom prst="rect">
            <a:avLst/>
          </a:prstGeom>
        </p:spPr>
        <p:txBody>
          <a:bodyPr wrap="square">
            <a:spAutoFit/>
          </a:bodyPr>
          <a:lstStyle/>
          <a:p>
            <a:pPr algn="just"/>
            <a:r>
              <a:rPr lang="en-US" sz="1400" b="1" dirty="0" smtClean="0">
                <a:solidFill>
                  <a:srgbClr val="C00000"/>
                </a:solidFill>
              </a:rPr>
              <a:t>Simply follow the remaining numbered steps listed here. </a:t>
            </a:r>
            <a:endParaRPr lang="en-US" sz="1400" b="1" dirty="0">
              <a:solidFill>
                <a:srgbClr val="C00000"/>
              </a:solidFill>
            </a:endParaRPr>
          </a:p>
        </p:txBody>
      </p:sp>
      <p:sp>
        <p:nvSpPr>
          <p:cNvPr id="23" name="Rectangle 22"/>
          <p:cNvSpPr/>
          <p:nvPr/>
        </p:nvSpPr>
        <p:spPr>
          <a:xfrm>
            <a:off x="381000" y="5105400"/>
            <a:ext cx="8534400" cy="1123384"/>
          </a:xfrm>
          <a:prstGeom prst="rect">
            <a:avLst/>
          </a:prstGeom>
        </p:spPr>
        <p:txBody>
          <a:bodyPr wrap="square">
            <a:spAutoFit/>
          </a:bodyPr>
          <a:lstStyle/>
          <a:p>
            <a:r>
              <a:rPr lang="en-US" sz="1200" b="1" dirty="0" smtClean="0">
                <a:solidFill>
                  <a:srgbClr val="7030A0"/>
                </a:solidFill>
              </a:rPr>
              <a:t>(5 Alternate) </a:t>
            </a:r>
            <a:r>
              <a:rPr lang="en-US" sz="1200" b="1" dirty="0" smtClean="0">
                <a:solidFill>
                  <a:srgbClr val="FF33CC"/>
                </a:solidFill>
              </a:rPr>
              <a:t>To “borrow” data from traces (lines): </a:t>
            </a:r>
          </a:p>
          <a:p>
            <a:pPr>
              <a:buFont typeface="Arial" pitchFamily="34" charset="0"/>
              <a:buChar char="•"/>
            </a:pPr>
            <a:r>
              <a:rPr lang="en-US" sz="1100" b="1" dirty="0" smtClean="0"/>
              <a:t>  Select the </a:t>
            </a:r>
            <a:r>
              <a:rPr lang="en-US" sz="1100" b="1" i="1" dirty="0" smtClean="0"/>
              <a:t>Trace</a:t>
            </a:r>
            <a:r>
              <a:rPr lang="en-US" sz="1100" b="1" dirty="0" smtClean="0"/>
              <a:t> mode icon, </a:t>
            </a:r>
          </a:p>
          <a:p>
            <a:pPr>
              <a:buFont typeface="Arial" pitchFamily="34" charset="0"/>
              <a:buChar char="•"/>
            </a:pPr>
            <a:r>
              <a:rPr lang="en-US" sz="1100" b="1" dirty="0" smtClean="0"/>
              <a:t>  Tag the beginning and end of the trace to “steal” with the green and red icons, respectively </a:t>
            </a:r>
          </a:p>
          <a:p>
            <a:pPr>
              <a:buFont typeface="Arial" pitchFamily="34" charset="0"/>
              <a:buChar char="•"/>
            </a:pPr>
            <a:r>
              <a:rPr lang="en-US" sz="1100" b="1" dirty="0" smtClean="0"/>
              <a:t>  Set the color of the line by dropping the blue icon on a well isolated portion of the trace </a:t>
            </a:r>
          </a:p>
          <a:p>
            <a:pPr>
              <a:buFont typeface="Arial" pitchFamily="34" charset="0"/>
              <a:buChar char="•"/>
            </a:pPr>
            <a:r>
              <a:rPr lang="en-US" sz="1100" b="1" dirty="0" smtClean="0"/>
              <a:t>  Use the three point indicators “</a:t>
            </a:r>
            <a:r>
              <a:rPr lang="en-US" sz="1100" b="1" i="1" dirty="0" smtClean="0"/>
              <a:t>Start</a:t>
            </a:r>
            <a:r>
              <a:rPr lang="en-US" sz="1100" b="1" dirty="0" smtClean="0"/>
              <a:t>”, “</a:t>
            </a:r>
            <a:r>
              <a:rPr lang="en-US" sz="1100" b="1" i="1" dirty="0" smtClean="0"/>
              <a:t>End</a:t>
            </a:r>
            <a:r>
              <a:rPr lang="en-US" sz="1100" b="1" dirty="0" smtClean="0"/>
              <a:t>” and “</a:t>
            </a:r>
            <a:r>
              <a:rPr lang="en-US" sz="1100" b="1" i="1" dirty="0" smtClean="0"/>
              <a:t>Color</a:t>
            </a:r>
            <a:r>
              <a:rPr lang="en-US" sz="1100" b="1" dirty="0" smtClean="0"/>
              <a:t>” to locate the icons to drag.</a:t>
            </a:r>
          </a:p>
          <a:p>
            <a:pPr>
              <a:buFont typeface="Arial" pitchFamily="34" charset="0"/>
              <a:buChar char="•"/>
            </a:pPr>
            <a:r>
              <a:rPr lang="en-US" sz="1100" b="1" dirty="0" smtClean="0"/>
              <a:t>  The density of data points digitized can be adjusted using the “</a:t>
            </a:r>
            <a:r>
              <a:rPr lang="en-US" sz="1100" b="1" i="1" dirty="0" smtClean="0"/>
              <a:t>Output Distance</a:t>
            </a:r>
            <a:r>
              <a:rPr lang="en-US" sz="1100" b="1" dirty="0" smtClean="0"/>
              <a:t>” selection from the </a:t>
            </a:r>
            <a:r>
              <a:rPr lang="en-US" sz="1100" b="1" i="1" dirty="0" smtClean="0"/>
              <a:t>Settings</a:t>
            </a:r>
            <a:r>
              <a:rPr lang="en-US" sz="1100" b="1" dirty="0" smtClean="0"/>
              <a:t> tab.</a:t>
            </a:r>
            <a:endParaRPr lang="en-US" sz="1100" b="1" dirty="0"/>
          </a:p>
        </p:txBody>
      </p:sp>
      <p:pic>
        <p:nvPicPr>
          <p:cNvPr id="24" name="Picture 2"/>
          <p:cNvPicPr>
            <a:picLocks noChangeAspect="1" noChangeArrowheads="1"/>
          </p:cNvPicPr>
          <p:nvPr/>
        </p:nvPicPr>
        <p:blipFill>
          <a:blip r:embed="rId5" cstate="screen"/>
          <a:srcRect/>
          <a:stretch>
            <a:fillRect/>
          </a:stretch>
        </p:blipFill>
        <p:spPr bwMode="auto">
          <a:xfrm>
            <a:off x="4114800" y="5181600"/>
            <a:ext cx="228600" cy="304800"/>
          </a:xfrm>
          <a:prstGeom prst="rect">
            <a:avLst/>
          </a:prstGeom>
          <a:noFill/>
          <a:ln w="9525">
            <a:noFill/>
            <a:miter lim="800000"/>
            <a:headEnd/>
            <a:tailEnd/>
          </a:ln>
        </p:spPr>
      </p:pic>
      <p:pic>
        <p:nvPicPr>
          <p:cNvPr id="25" name="Picture 2"/>
          <p:cNvPicPr>
            <a:picLocks noChangeAspect="1" noChangeArrowheads="1"/>
          </p:cNvPicPr>
          <p:nvPr/>
        </p:nvPicPr>
        <p:blipFill>
          <a:blip r:embed="rId6" cstate="screen"/>
          <a:srcRect/>
          <a:stretch>
            <a:fillRect/>
          </a:stretch>
        </p:blipFill>
        <p:spPr bwMode="auto">
          <a:xfrm>
            <a:off x="2438400" y="3962400"/>
            <a:ext cx="304800" cy="228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3048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Reading </a:t>
            </a: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 Txt Files</a:t>
            </a:r>
          </a:p>
        </p:txBody>
      </p:sp>
      <p:pic>
        <p:nvPicPr>
          <p:cNvPr id="235522" name="Picture 2"/>
          <p:cNvPicPr>
            <a:picLocks noChangeAspect="1" noChangeArrowheads="1"/>
          </p:cNvPicPr>
          <p:nvPr/>
        </p:nvPicPr>
        <p:blipFill>
          <a:blip r:embed="rId3" cstate="screen"/>
          <a:srcRect/>
          <a:stretch>
            <a:fillRect/>
          </a:stretch>
        </p:blipFill>
        <p:spPr bwMode="auto">
          <a:xfrm>
            <a:off x="3733800" y="1066800"/>
            <a:ext cx="4572000" cy="4343400"/>
          </a:xfrm>
          <a:prstGeom prst="rect">
            <a:avLst/>
          </a:prstGeom>
          <a:noFill/>
          <a:ln w="9525">
            <a:noFill/>
            <a:miter lim="800000"/>
            <a:headEnd/>
            <a:tailEnd/>
          </a:ln>
        </p:spPr>
      </p:pic>
      <p:cxnSp>
        <p:nvCxnSpPr>
          <p:cNvPr id="5" name="Curved Connector 4"/>
          <p:cNvCxnSpPr>
            <a:stCxn id="6" idx="3"/>
          </p:cNvCxnSpPr>
          <p:nvPr/>
        </p:nvCxnSpPr>
        <p:spPr bwMode="auto">
          <a:xfrm flipV="1">
            <a:off x="2286000" y="1676408"/>
            <a:ext cx="2057400" cy="1583315"/>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
        <p:nvSpPr>
          <p:cNvPr id="6" name="Rectangle 5"/>
          <p:cNvSpPr/>
          <p:nvPr/>
        </p:nvSpPr>
        <p:spPr>
          <a:xfrm>
            <a:off x="304800" y="2351782"/>
            <a:ext cx="1981200" cy="1815882"/>
          </a:xfrm>
          <a:prstGeom prst="rect">
            <a:avLst/>
          </a:prstGeom>
          <a:ln>
            <a:solidFill>
              <a:srgbClr val="FF33CC"/>
            </a:solidFill>
          </a:ln>
        </p:spPr>
        <p:txBody>
          <a:bodyPr wrap="square">
            <a:spAutoFit/>
          </a:bodyPr>
          <a:lstStyle/>
          <a:p>
            <a:r>
              <a:rPr lang="en-US" sz="1400" b="1" dirty="0" smtClean="0">
                <a:solidFill>
                  <a:srgbClr val="7030A0"/>
                </a:solidFill>
              </a:rPr>
              <a:t>(8) </a:t>
            </a:r>
            <a:r>
              <a:rPr lang="en-US" sz="1400" b="1" dirty="0" smtClean="0">
                <a:solidFill>
                  <a:srgbClr val="FF33CC"/>
                </a:solidFill>
              </a:rPr>
              <a:t>Read into an Excel file as comma delimited text using the Excel Text Import Wizard called up from the “From Text” icon on the Data ribbon in Excel.</a:t>
            </a:r>
            <a:endParaRPr lang="en-US" sz="1400" b="1" dirty="0">
              <a:solidFill>
                <a:srgbClr val="FF33CC"/>
              </a:solidFill>
            </a:endParaRPr>
          </a:p>
        </p:txBody>
      </p:sp>
      <p:cxnSp>
        <p:nvCxnSpPr>
          <p:cNvPr id="7" name="Curved Connector 6"/>
          <p:cNvCxnSpPr>
            <a:stCxn id="6" idx="3"/>
          </p:cNvCxnSpPr>
          <p:nvPr/>
        </p:nvCxnSpPr>
        <p:spPr bwMode="auto">
          <a:xfrm flipV="1">
            <a:off x="2286000" y="3124206"/>
            <a:ext cx="2743200" cy="135517"/>
          </a:xfrm>
          <a:prstGeom prst="curvedConnector3">
            <a:avLst>
              <a:gd name="adj1" fmla="val 50000"/>
            </a:avLst>
          </a:prstGeom>
          <a:solidFill>
            <a:schemeClr val="accent1"/>
          </a:solidFill>
          <a:ln w="38100" cap="flat" cmpd="sng" algn="ctr">
            <a:solidFill>
              <a:srgbClr val="FF33CC"/>
            </a:solidFill>
            <a:prstDash val="solid"/>
            <a:round/>
            <a:headEnd type="none" w="med" len="med"/>
            <a:tailEnd type="triangle" w="med" len="med"/>
          </a:ln>
          <a:effectLst/>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7526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Gathering Information</a:t>
            </a:r>
          </a:p>
          <a:p>
            <a:pPr eaLnBrk="1" hangingPunct="1"/>
            <a:r>
              <a:rPr lang="en-US" sz="2400" b="1" dirty="0" smtClean="0">
                <a:solidFill>
                  <a:srgbClr val="C00000"/>
                </a:solidFill>
              </a:rPr>
              <a:t>An Example of Using </a:t>
            </a:r>
            <a:r>
              <a:rPr lang="en-US" sz="2400" b="1" dirty="0" err="1" smtClean="0">
                <a:solidFill>
                  <a:srgbClr val="C00000"/>
                </a:solidFill>
              </a:rPr>
              <a:t>DataThief</a:t>
            </a:r>
            <a:r>
              <a:rPr lang="en-US" sz="2400" b="1" dirty="0" smtClean="0">
                <a:solidFill>
                  <a:srgbClr val="C00000"/>
                </a:solidFill>
              </a:rPr>
              <a:t> and </a:t>
            </a:r>
            <a:r>
              <a:rPr lang="en-US" sz="2400" b="1" dirty="0" err="1" smtClean="0">
                <a:solidFill>
                  <a:srgbClr val="C00000"/>
                </a:solidFill>
              </a:rPr>
              <a:t>Mathcad</a:t>
            </a:r>
            <a:endParaRPr lang="en-US" sz="2400" b="1" dirty="0" smtClean="0">
              <a:solidFill>
                <a:srgbClr val="C00000"/>
              </a:solidFill>
            </a:endParaRP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USU Library</a:t>
            </a:r>
          </a:p>
          <a:p>
            <a:pPr eaLnBrk="1" hangingPunct="1"/>
            <a:endParaRPr lang="en-US" b="1" dirty="0" smtClean="0"/>
          </a:p>
        </p:txBody>
      </p:sp>
      <p:pic>
        <p:nvPicPr>
          <p:cNvPr id="257026" name="Picture 2" descr="http://www.physics.usu.edu/dennison/3870-3880/IntermediateLab_files/image008.jpg"/>
          <p:cNvPicPr>
            <a:picLocks noChangeAspect="1" noChangeArrowheads="1"/>
          </p:cNvPicPr>
          <p:nvPr/>
        </p:nvPicPr>
        <p:blipFill>
          <a:blip r:embed="rId3" cstate="screen"/>
          <a:srcRect/>
          <a:stretch>
            <a:fillRect/>
          </a:stretch>
        </p:blipFill>
        <p:spPr bwMode="auto">
          <a:xfrm>
            <a:off x="5867400" y="4267200"/>
            <a:ext cx="2623446" cy="812574"/>
          </a:xfrm>
          <a:prstGeom prst="rect">
            <a:avLst/>
          </a:prstGeom>
          <a:noFill/>
        </p:spPr>
      </p:pic>
      <p:sp>
        <p:nvSpPr>
          <p:cNvPr id="5" name="Rectangle 4"/>
          <p:cNvSpPr/>
          <p:nvPr/>
        </p:nvSpPr>
        <p:spPr>
          <a:xfrm>
            <a:off x="1676400" y="5029200"/>
            <a:ext cx="2286000" cy="646331"/>
          </a:xfrm>
          <a:prstGeom prst="rect">
            <a:avLst/>
          </a:prstGeom>
        </p:spPr>
        <p:txBody>
          <a:bodyPr wrap="square">
            <a:spAutoFit/>
          </a:bodyPr>
          <a:lstStyle/>
          <a:p>
            <a:pPr eaLnBrk="1" hangingPunct="1"/>
            <a:r>
              <a:rPr lang="en-US" dirty="0" err="1" smtClean="0">
                <a:solidFill>
                  <a:srgbClr val="FF00FF"/>
                </a:solidFill>
                <a:latin typeface="Times New Roman" pitchFamily="18" charset="0"/>
                <a:hlinkClick r:id="rId4" action="ppaction://hlinkfile"/>
              </a:rPr>
              <a:t>DataThief</a:t>
            </a:r>
            <a:r>
              <a:rPr lang="en-US" dirty="0" smtClean="0">
                <a:solidFill>
                  <a:srgbClr val="FF00FF"/>
                </a:solidFill>
                <a:latin typeface="Times New Roman" pitchFamily="18" charset="0"/>
                <a:hlinkClick r:id="rId4" action="ppaction://hlinkfile"/>
              </a:rPr>
              <a:t> Manual</a:t>
            </a:r>
            <a:endParaRPr lang="en-US" dirty="0" smtClean="0">
              <a:solidFill>
                <a:srgbClr val="FF00FF"/>
              </a:solidFill>
              <a:latin typeface="Times New Roman" pitchFamily="18" charset="0"/>
            </a:endParaRPr>
          </a:p>
          <a:p>
            <a:pPr eaLnBrk="1" hangingPunct="1"/>
            <a:r>
              <a:rPr lang="en-US" dirty="0" err="1" smtClean="0">
                <a:solidFill>
                  <a:srgbClr val="FF00FF"/>
                </a:solidFill>
                <a:latin typeface="Times New Roman" pitchFamily="18" charset="0"/>
                <a:hlinkClick r:id="rId5"/>
              </a:rPr>
              <a:t>DataThief</a:t>
            </a:r>
            <a:r>
              <a:rPr lang="en-US" dirty="0" smtClean="0">
                <a:solidFill>
                  <a:srgbClr val="FF00FF"/>
                </a:solidFill>
                <a:latin typeface="Times New Roman" pitchFamily="18" charset="0"/>
                <a:hlinkClick r:id="rId5"/>
              </a:rPr>
              <a:t> </a:t>
            </a:r>
            <a:r>
              <a:rPr lang="en-US" dirty="0" smtClean="0">
                <a:solidFill>
                  <a:srgbClr val="FF00FF"/>
                </a:solidFill>
                <a:latin typeface="Times New Roman" pitchFamily="18" charset="0"/>
                <a:hlinkClick r:id="rId5"/>
              </a:rPr>
              <a:t>Web Site</a:t>
            </a:r>
            <a:endParaRPr lang="en-US" dirty="0" smtClean="0">
              <a:solidFill>
                <a:srgbClr val="FF00FF"/>
              </a:solidFill>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524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--Fitting Example</a:t>
            </a:r>
          </a:p>
        </p:txBody>
      </p:sp>
      <p:sp>
        <p:nvSpPr>
          <p:cNvPr id="8" name="Rectangle 7"/>
          <p:cNvSpPr/>
          <p:nvPr/>
        </p:nvSpPr>
        <p:spPr>
          <a:xfrm>
            <a:off x="152400" y="838200"/>
            <a:ext cx="8991600" cy="923330"/>
          </a:xfrm>
          <a:prstGeom prst="rect">
            <a:avLst/>
          </a:prstGeom>
        </p:spPr>
        <p:txBody>
          <a:bodyPr wrap="square">
            <a:spAutoFit/>
          </a:bodyPr>
          <a:lstStyle/>
          <a:p>
            <a:r>
              <a:rPr lang="en-US" dirty="0" smtClean="0">
                <a:solidFill>
                  <a:srgbClr val="C00000"/>
                </a:solidFill>
              </a:rPr>
              <a:t>This example uses </a:t>
            </a:r>
            <a:r>
              <a:rPr lang="en-US" i="1" dirty="0" err="1" smtClean="0">
                <a:solidFill>
                  <a:srgbClr val="C00000"/>
                </a:solidFill>
              </a:rPr>
              <a:t>Mathcad</a:t>
            </a:r>
            <a:r>
              <a:rPr lang="en-US" i="1" dirty="0" smtClean="0">
                <a:solidFill>
                  <a:srgbClr val="C00000"/>
                </a:solidFill>
              </a:rPr>
              <a:t> </a:t>
            </a:r>
            <a:r>
              <a:rPr lang="en-US" dirty="0" smtClean="0">
                <a:solidFill>
                  <a:srgbClr val="C00000"/>
                </a:solidFill>
              </a:rPr>
              <a:t>to fit the digitized coordinates of a photograph to a mathematical model, leading to an analytical expression used for further analysis. The digitized results were produced using</a:t>
            </a:r>
            <a:r>
              <a:rPr lang="en-US" i="1" dirty="0" smtClean="0">
                <a:solidFill>
                  <a:srgbClr val="C00000"/>
                </a:solidFill>
              </a:rPr>
              <a:t> </a:t>
            </a:r>
            <a:r>
              <a:rPr lang="en-US" i="1" dirty="0" err="1" smtClean="0">
                <a:solidFill>
                  <a:srgbClr val="C00000"/>
                </a:solidFill>
              </a:rPr>
              <a:t>DataThiefIII</a:t>
            </a:r>
            <a:r>
              <a:rPr lang="en-US" i="1" dirty="0" smtClean="0">
                <a:solidFill>
                  <a:srgbClr val="C00000"/>
                </a:solidFill>
              </a:rPr>
              <a:t>.</a:t>
            </a:r>
            <a:endParaRPr lang="en-US" dirty="0">
              <a:solidFill>
                <a:srgbClr val="C00000"/>
              </a:solidFill>
            </a:endParaRPr>
          </a:p>
        </p:txBody>
      </p:sp>
      <p:sp>
        <p:nvSpPr>
          <p:cNvPr id="9" name="Rectangle 8"/>
          <p:cNvSpPr/>
          <p:nvPr/>
        </p:nvSpPr>
        <p:spPr>
          <a:xfrm>
            <a:off x="228600" y="1981200"/>
            <a:ext cx="4648200" cy="3970318"/>
          </a:xfrm>
          <a:prstGeom prst="rect">
            <a:avLst/>
          </a:prstGeom>
        </p:spPr>
        <p:txBody>
          <a:bodyPr wrap="square">
            <a:spAutoFit/>
          </a:bodyPr>
          <a:lstStyle/>
          <a:p>
            <a:r>
              <a:rPr lang="en-US" sz="1400" b="1" dirty="0" smtClean="0">
                <a:solidFill>
                  <a:schemeClr val="accent2">
                    <a:lumMod val="75000"/>
                  </a:schemeClr>
                </a:solidFill>
              </a:rPr>
              <a:t>An ellipsoidal mirror used in a Class AAA Solar Simulator needed to be adjusted to provide better focusing.  This required a mathematical model of the mirror surface in terms of foci and radii.  Direct measurement of the 3D mirror was difficult and was made even harder by the surrounding support structure and enclosure. </a:t>
            </a:r>
          </a:p>
          <a:p>
            <a:endParaRPr lang="en-US" sz="1400" b="1" dirty="0" smtClean="0"/>
          </a:p>
          <a:p>
            <a:pPr>
              <a:buFont typeface="Arial" pitchFamily="34" charset="0"/>
              <a:buChar char="•"/>
            </a:pPr>
            <a:r>
              <a:rPr lang="en-US" sz="1400" b="1" dirty="0" smtClean="0"/>
              <a:t> A photograph of the system was taken and the JPG file imported in to </a:t>
            </a:r>
            <a:r>
              <a:rPr lang="en-US" sz="1400" b="1" i="1" dirty="0" err="1" smtClean="0"/>
              <a:t>DataThiefIII</a:t>
            </a:r>
            <a:r>
              <a:rPr lang="en-US" sz="1400" b="1" i="1" dirty="0" smtClean="0"/>
              <a:t> </a:t>
            </a:r>
            <a:r>
              <a:rPr lang="en-US" sz="1400" b="1" dirty="0" smtClean="0"/>
              <a:t>(right).  </a:t>
            </a:r>
          </a:p>
          <a:p>
            <a:pPr>
              <a:buFont typeface="Arial" pitchFamily="34" charset="0"/>
              <a:buChar char="•"/>
            </a:pPr>
            <a:r>
              <a:rPr lang="en-US" sz="1400" b="1" dirty="0" smtClean="0"/>
              <a:t> The axes were identified. (The image was cropped in Photoshop to create a cleaner image. This step was not strictly necessary.).</a:t>
            </a:r>
          </a:p>
          <a:p>
            <a:pPr>
              <a:buFont typeface="Arial" pitchFamily="34" charset="0"/>
              <a:buChar char="•"/>
            </a:pPr>
            <a:r>
              <a:rPr lang="en-US" sz="1400" b="1" dirty="0" smtClean="0"/>
              <a:t> Points on the mirror were then digitized using </a:t>
            </a:r>
            <a:r>
              <a:rPr lang="en-US" sz="1400" b="1" dirty="0" err="1" smtClean="0"/>
              <a:t>Datathief</a:t>
            </a:r>
            <a:r>
              <a:rPr lang="en-US" sz="1400" b="1" dirty="0" smtClean="0"/>
              <a:t> </a:t>
            </a:r>
          </a:p>
          <a:p>
            <a:pPr>
              <a:buFont typeface="Arial" pitchFamily="34" charset="0"/>
              <a:buChar char="•"/>
            </a:pPr>
            <a:r>
              <a:rPr lang="en-US" sz="1400" b="1" dirty="0" smtClean="0"/>
              <a:t>  Data were written to a two column, tab delimited text file.  </a:t>
            </a:r>
          </a:p>
          <a:p>
            <a:pPr>
              <a:buFont typeface="Arial" pitchFamily="34" charset="0"/>
              <a:buChar char="•"/>
            </a:pPr>
            <a:r>
              <a:rPr lang="en-US" sz="1400" b="1" dirty="0" smtClean="0"/>
              <a:t>  The data file was then read in to </a:t>
            </a:r>
            <a:r>
              <a:rPr lang="en-US" sz="1400" b="1" i="1" dirty="0" err="1" smtClean="0"/>
              <a:t>Mathcad</a:t>
            </a:r>
            <a:r>
              <a:rPr lang="en-US" sz="1400" b="1" i="1" dirty="0" smtClean="0"/>
              <a:t>.</a:t>
            </a:r>
            <a:endParaRPr lang="en-US" sz="1400" b="1" dirty="0"/>
          </a:p>
        </p:txBody>
      </p:sp>
      <p:pic>
        <p:nvPicPr>
          <p:cNvPr id="10" name="Picture 2"/>
          <p:cNvPicPr>
            <a:picLocks noChangeAspect="1" noChangeArrowheads="1"/>
          </p:cNvPicPr>
          <p:nvPr/>
        </p:nvPicPr>
        <p:blipFill>
          <a:blip r:embed="rId3" cstate="screen"/>
          <a:srcRect/>
          <a:stretch>
            <a:fillRect/>
          </a:stretch>
        </p:blipFill>
        <p:spPr bwMode="auto">
          <a:xfrm>
            <a:off x="5029200" y="1905000"/>
            <a:ext cx="3810000" cy="423333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3048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--Fitting Example</a:t>
            </a:r>
          </a:p>
        </p:txBody>
      </p:sp>
      <p:pic>
        <p:nvPicPr>
          <p:cNvPr id="332803" name="Picture 3"/>
          <p:cNvPicPr>
            <a:picLocks noChangeAspect="1" noChangeArrowheads="1"/>
          </p:cNvPicPr>
          <p:nvPr/>
        </p:nvPicPr>
        <p:blipFill>
          <a:blip r:embed="rId3" cstate="screen"/>
          <a:srcRect/>
          <a:stretch>
            <a:fillRect/>
          </a:stretch>
        </p:blipFill>
        <p:spPr bwMode="auto">
          <a:xfrm>
            <a:off x="1600200" y="1143000"/>
            <a:ext cx="7080962" cy="4724400"/>
          </a:xfrm>
          <a:prstGeom prst="rect">
            <a:avLst/>
          </a:prstGeom>
          <a:noFill/>
          <a:ln w="9525">
            <a:noFill/>
            <a:miter lim="800000"/>
            <a:headEnd/>
            <a:tailEnd/>
          </a:ln>
        </p:spPr>
      </p:pic>
      <p:sp>
        <p:nvSpPr>
          <p:cNvPr id="6" name="Rectangle 5"/>
          <p:cNvSpPr/>
          <p:nvPr/>
        </p:nvSpPr>
        <p:spPr bwMode="auto">
          <a:xfrm>
            <a:off x="4953000" y="914400"/>
            <a:ext cx="35814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752600" y="1828800"/>
            <a:ext cx="762000" cy="2895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3048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--Fitting Example</a:t>
            </a:r>
          </a:p>
        </p:txBody>
      </p:sp>
      <p:pic>
        <p:nvPicPr>
          <p:cNvPr id="330754" name="Picture 2"/>
          <p:cNvPicPr>
            <a:picLocks noChangeAspect="1" noChangeArrowheads="1"/>
          </p:cNvPicPr>
          <p:nvPr/>
        </p:nvPicPr>
        <p:blipFill>
          <a:blip r:embed="rId3" cstate="screen"/>
          <a:srcRect/>
          <a:stretch>
            <a:fillRect/>
          </a:stretch>
        </p:blipFill>
        <p:spPr bwMode="auto">
          <a:xfrm>
            <a:off x="2971800" y="152400"/>
            <a:ext cx="5924550" cy="58388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3048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DataThief</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--Fitting Example</a:t>
            </a:r>
          </a:p>
        </p:txBody>
      </p:sp>
      <p:pic>
        <p:nvPicPr>
          <p:cNvPr id="331778" name="Picture 2"/>
          <p:cNvPicPr>
            <a:picLocks noChangeAspect="1" noChangeArrowheads="1"/>
          </p:cNvPicPr>
          <p:nvPr/>
        </p:nvPicPr>
        <p:blipFill>
          <a:blip r:embed="rId3" cstate="screen"/>
          <a:srcRect/>
          <a:stretch>
            <a:fillRect/>
          </a:stretch>
        </p:blipFill>
        <p:spPr bwMode="auto">
          <a:xfrm>
            <a:off x="3581400" y="228600"/>
            <a:ext cx="5250984" cy="580548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22098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sz="2800" b="1" dirty="0" smtClean="0">
                <a:solidFill>
                  <a:srgbClr val="C00000"/>
                </a:solidFill>
              </a:rPr>
              <a:t>Analyzing and Plotting Data with Excel</a:t>
            </a: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pic>
        <p:nvPicPr>
          <p:cNvPr id="95234" name="Picture 2" descr="http://www.loyvan.com/wp-content/uploads/2014/04/Microsoft-Excel.png"/>
          <p:cNvPicPr>
            <a:picLocks noChangeAspect="1" noChangeArrowheads="1"/>
          </p:cNvPicPr>
          <p:nvPr/>
        </p:nvPicPr>
        <p:blipFill>
          <a:blip r:embed="rId3" cstate="screen"/>
          <a:srcRect/>
          <a:stretch>
            <a:fillRect/>
          </a:stretch>
        </p:blipFill>
        <p:spPr bwMode="auto">
          <a:xfrm>
            <a:off x="5562600" y="4495800"/>
            <a:ext cx="2743200" cy="109854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3048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Instructions for an Excel Tutorial Exercise </a:t>
            </a:r>
          </a:p>
        </p:txBody>
      </p:sp>
      <p:cxnSp>
        <p:nvCxnSpPr>
          <p:cNvPr id="5" name="Curved Connector 4"/>
          <p:cNvCxnSpPr>
            <a:stCxn id="6" idx="3"/>
          </p:cNvCxnSpPr>
          <p:nvPr/>
        </p:nvCxnSpPr>
        <p:spPr bwMode="auto">
          <a:xfrm flipV="1">
            <a:off x="1981200" y="3048000"/>
            <a:ext cx="533400" cy="42740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457200" y="1828800"/>
            <a:ext cx="1524000" cy="3293209"/>
          </a:xfrm>
          <a:prstGeom prst="rect">
            <a:avLst/>
          </a:prstGeom>
          <a:ln>
            <a:solidFill>
              <a:srgbClr val="FF33CC"/>
            </a:solidFill>
          </a:ln>
        </p:spPr>
        <p:txBody>
          <a:bodyPr wrap="square">
            <a:spAutoFit/>
          </a:bodyPr>
          <a:lstStyle/>
          <a:p>
            <a:r>
              <a:rPr lang="en-US" sz="1600" b="1" dirty="0" smtClean="0">
                <a:solidFill>
                  <a:srgbClr val="FF33CC"/>
                </a:solidFill>
              </a:rPr>
              <a:t>Follow the detailed (if boring) instructions to create an Excel worksheet to analyze and plot a sample data set and prepare a simple report.</a:t>
            </a:r>
            <a:endParaRPr lang="en-US" sz="1600" b="1" dirty="0">
              <a:solidFill>
                <a:srgbClr val="FF33CC"/>
              </a:solidFill>
            </a:endParaRPr>
          </a:p>
        </p:txBody>
      </p:sp>
      <p:cxnSp>
        <p:nvCxnSpPr>
          <p:cNvPr id="7" name="Curved Connector 6"/>
          <p:cNvCxnSpPr>
            <a:stCxn id="6" idx="3"/>
          </p:cNvCxnSpPr>
          <p:nvPr/>
        </p:nvCxnSpPr>
        <p:spPr bwMode="auto">
          <a:xfrm>
            <a:off x="1981200" y="3475405"/>
            <a:ext cx="609600" cy="33459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pic>
        <p:nvPicPr>
          <p:cNvPr id="102402" name="Picture 2"/>
          <p:cNvPicPr>
            <a:picLocks noChangeAspect="1" noChangeArrowheads="1"/>
          </p:cNvPicPr>
          <p:nvPr/>
        </p:nvPicPr>
        <p:blipFill>
          <a:blip r:embed="rId3" cstate="screen"/>
          <a:srcRect/>
          <a:stretch>
            <a:fillRect/>
          </a:stretch>
        </p:blipFill>
        <p:spPr bwMode="auto">
          <a:xfrm>
            <a:off x="2667000" y="1371600"/>
            <a:ext cx="6133988" cy="4648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3" cstate="screen"/>
          <a:srcRect/>
          <a:stretch>
            <a:fillRect/>
          </a:stretch>
        </p:blipFill>
        <p:spPr bwMode="auto">
          <a:xfrm>
            <a:off x="2743200" y="1447800"/>
            <a:ext cx="5791200" cy="2590800"/>
          </a:xfrm>
          <a:prstGeom prst="rect">
            <a:avLst/>
          </a:prstGeom>
          <a:noFill/>
          <a:ln w="9525">
            <a:noFill/>
            <a:miter lim="800000"/>
            <a:headEnd/>
            <a:tailEnd/>
          </a:ln>
        </p:spPr>
      </p:pic>
      <p:sp>
        <p:nvSpPr>
          <p:cNvPr id="4" name="Rectangle 2"/>
          <p:cNvSpPr txBox="1">
            <a:spLocks noChangeArrowheads="1"/>
          </p:cNvSpPr>
          <p:nvPr/>
        </p:nvSpPr>
        <p:spPr>
          <a:xfrm>
            <a:off x="533400" y="304800"/>
            <a:ext cx="77724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Site</a:t>
            </a:r>
          </a:p>
        </p:txBody>
      </p:sp>
      <p:cxnSp>
        <p:nvCxnSpPr>
          <p:cNvPr id="5" name="Curved Connector 4"/>
          <p:cNvCxnSpPr/>
          <p:nvPr/>
        </p:nvCxnSpPr>
        <p:spPr bwMode="auto">
          <a:xfrm>
            <a:off x="1600200" y="914400"/>
            <a:ext cx="1752600" cy="14478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762000" y="609600"/>
            <a:ext cx="1219200" cy="584775"/>
          </a:xfrm>
          <a:prstGeom prst="rect">
            <a:avLst/>
          </a:prstGeom>
        </p:spPr>
        <p:txBody>
          <a:bodyPr wrap="square">
            <a:spAutoFit/>
          </a:bodyPr>
          <a:lstStyle/>
          <a:p>
            <a:r>
              <a:rPr lang="en-US" sz="1600" b="1" dirty="0" smtClean="0">
                <a:solidFill>
                  <a:srgbClr val="FF33CC"/>
                </a:solidFill>
              </a:rPr>
              <a:t>Grade Rubric</a:t>
            </a:r>
            <a:endParaRPr lang="en-US" sz="1600" b="1" dirty="0">
              <a:solidFill>
                <a:srgbClr val="FF33CC"/>
              </a:solidFill>
            </a:endParaRPr>
          </a:p>
        </p:txBody>
      </p:sp>
      <p:cxnSp>
        <p:nvCxnSpPr>
          <p:cNvPr id="7" name="Curved Connector 6"/>
          <p:cNvCxnSpPr/>
          <p:nvPr/>
        </p:nvCxnSpPr>
        <p:spPr bwMode="auto">
          <a:xfrm flipV="1">
            <a:off x="1676400" y="3200400"/>
            <a:ext cx="1676400" cy="6096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8" name="Rectangle 7"/>
          <p:cNvSpPr/>
          <p:nvPr/>
        </p:nvSpPr>
        <p:spPr>
          <a:xfrm>
            <a:off x="609600" y="3581400"/>
            <a:ext cx="1219200" cy="1077218"/>
          </a:xfrm>
          <a:prstGeom prst="rect">
            <a:avLst/>
          </a:prstGeom>
        </p:spPr>
        <p:txBody>
          <a:bodyPr wrap="square">
            <a:spAutoFit/>
          </a:bodyPr>
          <a:lstStyle/>
          <a:p>
            <a:r>
              <a:rPr lang="en-US" sz="1600" b="1" dirty="0" smtClean="0">
                <a:solidFill>
                  <a:srgbClr val="FF33CC"/>
                </a:solidFill>
              </a:rPr>
              <a:t>Notes on contents of a lab report</a:t>
            </a:r>
            <a:endParaRPr lang="en-US" sz="1600" b="1" dirty="0">
              <a:solidFill>
                <a:srgbClr val="FF33CC"/>
              </a:solidFill>
            </a:endParaRPr>
          </a:p>
        </p:txBody>
      </p:sp>
      <p:sp>
        <p:nvSpPr>
          <p:cNvPr id="9" name="Rectangle 8"/>
          <p:cNvSpPr/>
          <p:nvPr/>
        </p:nvSpPr>
        <p:spPr>
          <a:xfrm>
            <a:off x="5486400" y="4191000"/>
            <a:ext cx="1219200" cy="830997"/>
          </a:xfrm>
          <a:prstGeom prst="rect">
            <a:avLst/>
          </a:prstGeom>
        </p:spPr>
        <p:txBody>
          <a:bodyPr wrap="square">
            <a:spAutoFit/>
          </a:bodyPr>
          <a:lstStyle/>
          <a:p>
            <a:r>
              <a:rPr lang="en-US" sz="1600" b="1" dirty="0" smtClean="0">
                <a:solidFill>
                  <a:srgbClr val="FF33CC"/>
                </a:solidFill>
              </a:rPr>
              <a:t>The AIP Style Manual</a:t>
            </a:r>
            <a:endParaRPr lang="en-US" sz="1600" b="1" dirty="0">
              <a:solidFill>
                <a:srgbClr val="FF33CC"/>
              </a:solidFill>
            </a:endParaRPr>
          </a:p>
        </p:txBody>
      </p:sp>
      <p:cxnSp>
        <p:nvCxnSpPr>
          <p:cNvPr id="12" name="Curved Connector 11"/>
          <p:cNvCxnSpPr/>
          <p:nvPr/>
        </p:nvCxnSpPr>
        <p:spPr bwMode="auto">
          <a:xfrm rot="5400000" flipH="1" flipV="1">
            <a:off x="6629400" y="3429000"/>
            <a:ext cx="990600" cy="9906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11" name="TextBox 10"/>
          <p:cNvSpPr txBox="1"/>
          <p:nvPr/>
        </p:nvSpPr>
        <p:spPr>
          <a:xfrm>
            <a:off x="1219200" y="5029200"/>
            <a:ext cx="6750566" cy="738664"/>
          </a:xfrm>
          <a:prstGeom prst="rect">
            <a:avLst/>
          </a:prstGeom>
          <a:noFill/>
        </p:spPr>
        <p:txBody>
          <a:bodyPr wrap="none" rtlCol="0">
            <a:spAutoFit/>
          </a:bodyPr>
          <a:lstStyle/>
          <a:p>
            <a:r>
              <a:rPr lang="en-US" sz="1400" dirty="0" smtClean="0"/>
              <a:t>AIP Style Manual: </a:t>
            </a:r>
            <a:r>
              <a:rPr lang="en-US" sz="1400" dirty="0" smtClean="0">
                <a:hlinkClick r:id="rId4"/>
              </a:rPr>
              <a:t>http://www.aip.org/pubservs/style/4thed/toc.html</a:t>
            </a:r>
            <a:endParaRPr lang="en-US" sz="1400" dirty="0" smtClean="0"/>
          </a:p>
          <a:p>
            <a:r>
              <a:rPr lang="en-US" sz="1400" dirty="0" smtClean="0"/>
              <a:t>AIP Journals:  </a:t>
            </a:r>
            <a:r>
              <a:rPr lang="en-US" sz="1400" dirty="0" smtClean="0">
                <a:hlinkClick r:id="rId5"/>
              </a:rPr>
              <a:t>http://www.aip.org/pubservs/compuscript.html</a:t>
            </a:r>
            <a:r>
              <a:rPr lang="en-US" sz="1400" dirty="0" smtClean="0"/>
              <a:t>  </a:t>
            </a:r>
          </a:p>
          <a:p>
            <a:r>
              <a:rPr lang="en-US" sz="1400" dirty="0" smtClean="0"/>
              <a:t>American Journal of Physics: </a:t>
            </a:r>
            <a:r>
              <a:rPr lang="en-US" sz="1400" dirty="0" smtClean="0">
                <a:hlinkClick r:id="rId6"/>
              </a:rPr>
              <a:t>http://ajp.dickinson.edu/Contributors/manFormat.html</a:t>
            </a:r>
            <a:endParaRPr lang="en-US" sz="14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cstate="screen"/>
          <a:srcRect/>
          <a:stretch>
            <a:fillRect/>
          </a:stretch>
        </p:blipFill>
        <p:spPr bwMode="auto">
          <a:xfrm>
            <a:off x="2362200" y="872467"/>
            <a:ext cx="6629400" cy="4994933"/>
          </a:xfrm>
          <a:prstGeom prst="rect">
            <a:avLst/>
          </a:prstGeom>
          <a:noFill/>
          <a:ln w="9525">
            <a:noFill/>
            <a:miter lim="800000"/>
            <a:headEnd/>
            <a:tailEnd/>
          </a:ln>
        </p:spPr>
      </p:pic>
      <p:sp>
        <p:nvSpPr>
          <p:cNvPr id="4" name="Rectangle 2"/>
          <p:cNvSpPr txBox="1">
            <a:spLocks noChangeArrowheads="1"/>
          </p:cNvSpPr>
          <p:nvPr/>
        </p:nvSpPr>
        <p:spPr>
          <a:xfrm>
            <a:off x="533400" y="152400"/>
            <a:ext cx="77724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Report from an Excel Tutorial Exercise </a:t>
            </a:r>
          </a:p>
        </p:txBody>
      </p:sp>
      <p:cxnSp>
        <p:nvCxnSpPr>
          <p:cNvPr id="5" name="Curved Connector 4"/>
          <p:cNvCxnSpPr>
            <a:stCxn id="6" idx="3"/>
          </p:cNvCxnSpPr>
          <p:nvPr/>
        </p:nvCxnSpPr>
        <p:spPr bwMode="auto">
          <a:xfrm flipV="1">
            <a:off x="1752600" y="3048000"/>
            <a:ext cx="533400" cy="42740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228600" y="1828800"/>
            <a:ext cx="1524000" cy="3293209"/>
          </a:xfrm>
          <a:prstGeom prst="rect">
            <a:avLst/>
          </a:prstGeom>
          <a:ln>
            <a:solidFill>
              <a:srgbClr val="FF33CC"/>
            </a:solidFill>
          </a:ln>
        </p:spPr>
        <p:txBody>
          <a:bodyPr wrap="square">
            <a:spAutoFit/>
          </a:bodyPr>
          <a:lstStyle/>
          <a:p>
            <a:r>
              <a:rPr lang="en-US" sz="1600" b="1" dirty="0" smtClean="0">
                <a:solidFill>
                  <a:srgbClr val="FF33CC"/>
                </a:solidFill>
              </a:rPr>
              <a:t>Follow the detailed (if boring) instructions to create an Excel worksheet to analyze and plot a sample data set and prepare a simple report.</a:t>
            </a:r>
            <a:endParaRPr lang="en-US" sz="1600" b="1" dirty="0">
              <a:solidFill>
                <a:srgbClr val="FF33CC"/>
              </a:solidFill>
            </a:endParaRPr>
          </a:p>
        </p:txBody>
      </p:sp>
      <p:cxnSp>
        <p:nvCxnSpPr>
          <p:cNvPr id="7" name="Curved Connector 6"/>
          <p:cNvCxnSpPr>
            <a:stCxn id="6" idx="3"/>
          </p:cNvCxnSpPr>
          <p:nvPr/>
        </p:nvCxnSpPr>
        <p:spPr bwMode="auto">
          <a:xfrm>
            <a:off x="1752600" y="3475405"/>
            <a:ext cx="609600" cy="334595"/>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7526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sz="2800" b="1" dirty="0" smtClean="0">
                <a:solidFill>
                  <a:srgbClr val="C00000"/>
                </a:solidFill>
              </a:rPr>
              <a:t>Analyzing and Plotting Data with </a:t>
            </a:r>
            <a:r>
              <a:rPr lang="en-US" sz="2800" b="1" dirty="0" smtClean="0">
                <a:solidFill>
                  <a:srgbClr val="C00000"/>
                </a:solidFill>
              </a:rPr>
              <a:t>IGOR </a:t>
            </a:r>
            <a:r>
              <a:rPr lang="en-US" sz="2800" b="1" dirty="0" smtClean="0">
                <a:solidFill>
                  <a:srgbClr val="C00000"/>
                </a:solidFill>
              </a:rPr>
              <a:t>Pro</a:t>
            </a:r>
          </a:p>
          <a:p>
            <a:pPr eaLnBrk="1" hangingPunct="1"/>
            <a:endParaRPr lang="en-US" b="1" dirty="0" smtClean="0"/>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pic>
        <p:nvPicPr>
          <p:cNvPr id="104450" name="Picture 2"/>
          <p:cNvPicPr>
            <a:picLocks noChangeAspect="1" noChangeArrowheads="1"/>
          </p:cNvPicPr>
          <p:nvPr/>
        </p:nvPicPr>
        <p:blipFill>
          <a:blip r:embed="rId3" cstate="screen"/>
          <a:srcRect/>
          <a:stretch>
            <a:fillRect/>
          </a:stretch>
        </p:blipFill>
        <p:spPr bwMode="auto">
          <a:xfrm>
            <a:off x="4724400" y="4191000"/>
            <a:ext cx="420052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p:cNvPicPr>
            <a:picLocks noChangeAspect="1" noChangeArrowheads="1"/>
          </p:cNvPicPr>
          <p:nvPr/>
        </p:nvPicPr>
        <p:blipFill>
          <a:blip r:embed="rId3" cstate="screen"/>
          <a:srcRect/>
          <a:stretch>
            <a:fillRect/>
          </a:stretch>
        </p:blipFill>
        <p:spPr bwMode="auto">
          <a:xfrm>
            <a:off x="1981200" y="838200"/>
            <a:ext cx="5410200" cy="5260379"/>
          </a:xfrm>
          <a:prstGeom prst="rect">
            <a:avLst/>
          </a:prstGeom>
          <a:noFill/>
          <a:ln w="9525">
            <a:noFill/>
            <a:miter lim="800000"/>
            <a:headEnd/>
            <a:tailEnd/>
          </a:ln>
        </p:spPr>
      </p:pic>
      <p:sp>
        <p:nvSpPr>
          <p:cNvPr id="8" name="Rectangle 2"/>
          <p:cNvSpPr txBox="1">
            <a:spLocks noChangeArrowheads="1"/>
          </p:cNvSpPr>
          <p:nvPr/>
        </p:nvSpPr>
        <p:spPr>
          <a:xfrm>
            <a:off x="381000" y="0"/>
            <a:ext cx="65532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IGOR Pro Tutorials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a:blip r:embed="rId3" cstate="screen"/>
          <a:srcRect/>
          <a:stretch>
            <a:fillRect/>
          </a:stretch>
        </p:blipFill>
        <p:spPr bwMode="auto">
          <a:xfrm>
            <a:off x="304801" y="738236"/>
            <a:ext cx="4495800" cy="1658121"/>
          </a:xfrm>
          <a:prstGeom prst="rect">
            <a:avLst/>
          </a:prstGeom>
          <a:noFill/>
          <a:ln w="9525">
            <a:solidFill>
              <a:schemeClr val="tx1"/>
            </a:solidFill>
            <a:miter lim="800000"/>
            <a:headEnd/>
            <a:tailEnd/>
          </a:ln>
        </p:spPr>
      </p:pic>
      <p:pic>
        <p:nvPicPr>
          <p:cNvPr id="105476" name="Picture 4"/>
          <p:cNvPicPr>
            <a:picLocks noChangeAspect="1" noChangeArrowheads="1"/>
          </p:cNvPicPr>
          <p:nvPr/>
        </p:nvPicPr>
        <p:blipFill>
          <a:blip r:embed="rId4" cstate="screen"/>
          <a:srcRect/>
          <a:stretch>
            <a:fillRect/>
          </a:stretch>
        </p:blipFill>
        <p:spPr bwMode="auto">
          <a:xfrm>
            <a:off x="381000" y="2514600"/>
            <a:ext cx="3941669" cy="3600450"/>
          </a:xfrm>
          <a:prstGeom prst="rect">
            <a:avLst/>
          </a:prstGeom>
          <a:noFill/>
          <a:ln w="9525">
            <a:solidFill>
              <a:schemeClr val="tx1"/>
            </a:solidFill>
            <a:miter lim="800000"/>
            <a:headEnd/>
            <a:tailEnd/>
          </a:ln>
        </p:spPr>
      </p:pic>
      <p:pic>
        <p:nvPicPr>
          <p:cNvPr id="105477" name="Picture 5"/>
          <p:cNvPicPr>
            <a:picLocks noChangeAspect="1" noChangeArrowheads="1"/>
          </p:cNvPicPr>
          <p:nvPr/>
        </p:nvPicPr>
        <p:blipFill>
          <a:blip r:embed="rId5" cstate="screen"/>
          <a:srcRect/>
          <a:stretch>
            <a:fillRect/>
          </a:stretch>
        </p:blipFill>
        <p:spPr bwMode="auto">
          <a:xfrm>
            <a:off x="5943600" y="609600"/>
            <a:ext cx="2773379" cy="2647950"/>
          </a:xfrm>
          <a:prstGeom prst="rect">
            <a:avLst/>
          </a:prstGeom>
          <a:noFill/>
          <a:ln w="9525">
            <a:solidFill>
              <a:schemeClr val="tx1"/>
            </a:solidFill>
            <a:miter lim="800000"/>
            <a:headEnd/>
            <a:tailEnd/>
          </a:ln>
        </p:spPr>
      </p:pic>
      <p:pic>
        <p:nvPicPr>
          <p:cNvPr id="105478" name="Picture 6"/>
          <p:cNvPicPr>
            <a:picLocks noChangeAspect="1" noChangeArrowheads="1"/>
          </p:cNvPicPr>
          <p:nvPr/>
        </p:nvPicPr>
        <p:blipFill>
          <a:blip r:embed="rId6" cstate="screen"/>
          <a:srcRect/>
          <a:stretch>
            <a:fillRect/>
          </a:stretch>
        </p:blipFill>
        <p:spPr bwMode="auto">
          <a:xfrm>
            <a:off x="5943601" y="3429000"/>
            <a:ext cx="2806282" cy="2667000"/>
          </a:xfrm>
          <a:prstGeom prst="rect">
            <a:avLst/>
          </a:prstGeom>
          <a:noFill/>
          <a:ln w="9525">
            <a:solidFill>
              <a:schemeClr val="tx1"/>
            </a:solidFill>
            <a:miter lim="800000"/>
            <a:headEnd/>
            <a:tailEnd/>
          </a:ln>
        </p:spPr>
      </p:pic>
      <p:pic>
        <p:nvPicPr>
          <p:cNvPr id="105474" name="Picture 2"/>
          <p:cNvPicPr>
            <a:picLocks noChangeAspect="1" noChangeArrowheads="1"/>
          </p:cNvPicPr>
          <p:nvPr/>
        </p:nvPicPr>
        <p:blipFill>
          <a:blip r:embed="rId7" cstate="screen"/>
          <a:srcRect/>
          <a:stretch>
            <a:fillRect/>
          </a:stretch>
        </p:blipFill>
        <p:spPr bwMode="auto">
          <a:xfrm>
            <a:off x="3124200" y="2514600"/>
            <a:ext cx="2197648" cy="2614612"/>
          </a:xfrm>
          <a:prstGeom prst="rect">
            <a:avLst/>
          </a:prstGeom>
          <a:noFill/>
          <a:ln w="9525">
            <a:solidFill>
              <a:schemeClr val="tx1"/>
            </a:solidFill>
            <a:miter lim="800000"/>
            <a:headEnd/>
            <a:tailEnd/>
          </a:ln>
        </p:spPr>
      </p:pic>
      <p:sp>
        <p:nvSpPr>
          <p:cNvPr id="7" name="Rectangle 2"/>
          <p:cNvSpPr txBox="1">
            <a:spLocks noChangeArrowheads="1"/>
          </p:cNvSpPr>
          <p:nvPr/>
        </p:nvSpPr>
        <p:spPr>
          <a:xfrm>
            <a:off x="-152400" y="76200"/>
            <a:ext cx="93726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Example of Publication Quality Graphs with IGOR Pro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8288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sz="2800" b="1" dirty="0" smtClean="0">
                <a:solidFill>
                  <a:srgbClr val="C00000"/>
                </a:solidFill>
              </a:rPr>
              <a:t>Analyzing and Plotting Data with </a:t>
            </a:r>
            <a:r>
              <a:rPr lang="en-US" sz="2800" b="1" dirty="0" err="1" smtClean="0">
                <a:solidFill>
                  <a:srgbClr val="C00000"/>
                </a:solidFill>
              </a:rPr>
              <a:t>Mathcad</a:t>
            </a:r>
            <a:endParaRPr lang="en-US" sz="2800" b="1" dirty="0" smtClean="0">
              <a:solidFill>
                <a:srgbClr val="C00000"/>
              </a:solidFill>
            </a:endParaRPr>
          </a:p>
          <a:p>
            <a:pPr eaLnBrk="1" hangingPunct="1"/>
            <a:endParaRPr lang="en-US" b="1" dirty="0" smtClean="0"/>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PHYS 2500 Tutorial</a:t>
            </a:r>
          </a:p>
          <a:p>
            <a:pPr algn="l" eaLnBrk="1" hangingPunct="1"/>
            <a:r>
              <a:rPr lang="en-US" sz="2000" dirty="0" smtClean="0">
                <a:solidFill>
                  <a:srgbClr val="FF00FF"/>
                </a:solidFill>
                <a:latin typeface="Times New Roman" pitchFamily="18" charset="0"/>
              </a:rPr>
              <a:t>	</a:t>
            </a:r>
          </a:p>
          <a:p>
            <a:pPr eaLnBrk="1" hangingPunct="1"/>
            <a:endParaRPr lang="en-US" b="1" dirty="0" smtClean="0"/>
          </a:p>
        </p:txBody>
      </p:sp>
      <p:pic>
        <p:nvPicPr>
          <p:cNvPr id="107522" name="Picture 2"/>
          <p:cNvPicPr>
            <a:picLocks noChangeAspect="1" noChangeArrowheads="1"/>
          </p:cNvPicPr>
          <p:nvPr/>
        </p:nvPicPr>
        <p:blipFill>
          <a:blip r:embed="rId3" cstate="screen"/>
          <a:srcRect/>
          <a:stretch>
            <a:fillRect/>
          </a:stretch>
        </p:blipFill>
        <p:spPr bwMode="auto">
          <a:xfrm>
            <a:off x="6324600" y="3886200"/>
            <a:ext cx="26035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152400"/>
            <a:ext cx="8763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2500 Introduction to Scientific Computing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Mathcad</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 Tutorials</a:t>
            </a:r>
          </a:p>
        </p:txBody>
      </p:sp>
      <p:pic>
        <p:nvPicPr>
          <p:cNvPr id="106499" name="Picture 3"/>
          <p:cNvPicPr>
            <a:picLocks noChangeAspect="1" noChangeArrowheads="1"/>
          </p:cNvPicPr>
          <p:nvPr/>
        </p:nvPicPr>
        <p:blipFill>
          <a:blip r:embed="rId3" cstate="screen"/>
          <a:srcRect/>
          <a:stretch>
            <a:fillRect/>
          </a:stretch>
        </p:blipFill>
        <p:spPr bwMode="auto">
          <a:xfrm>
            <a:off x="1905000" y="1295400"/>
            <a:ext cx="6029325" cy="484822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p:cNvPicPr>
            <a:picLocks noChangeAspect="1" noChangeArrowheads="1"/>
          </p:cNvPicPr>
          <p:nvPr/>
        </p:nvPicPr>
        <p:blipFill>
          <a:blip r:embed="rId3" cstate="screen"/>
          <a:srcRect/>
          <a:stretch>
            <a:fillRect/>
          </a:stretch>
        </p:blipFill>
        <p:spPr bwMode="auto">
          <a:xfrm>
            <a:off x="228600" y="1066800"/>
            <a:ext cx="609600" cy="5114925"/>
          </a:xfrm>
          <a:prstGeom prst="rect">
            <a:avLst/>
          </a:prstGeom>
          <a:noFill/>
          <a:ln w="9525">
            <a:noFill/>
            <a:miter lim="800000"/>
            <a:headEnd/>
            <a:tailEnd/>
          </a:ln>
        </p:spPr>
      </p:pic>
      <p:pic>
        <p:nvPicPr>
          <p:cNvPr id="106502" name="Picture 6"/>
          <p:cNvPicPr>
            <a:picLocks noChangeAspect="1" noChangeArrowheads="1"/>
          </p:cNvPicPr>
          <p:nvPr/>
        </p:nvPicPr>
        <p:blipFill>
          <a:blip r:embed="rId4" cstate="screen"/>
          <a:srcRect/>
          <a:stretch>
            <a:fillRect/>
          </a:stretch>
        </p:blipFill>
        <p:spPr bwMode="auto">
          <a:xfrm>
            <a:off x="6199653" y="990600"/>
            <a:ext cx="2944347" cy="5105400"/>
          </a:xfrm>
          <a:prstGeom prst="rect">
            <a:avLst/>
          </a:prstGeom>
          <a:noFill/>
          <a:ln w="9525">
            <a:noFill/>
            <a:miter lim="800000"/>
            <a:headEnd/>
            <a:tailEnd/>
          </a:ln>
        </p:spPr>
      </p:pic>
      <p:sp>
        <p:nvSpPr>
          <p:cNvPr id="8" name="Rectangle 2"/>
          <p:cNvSpPr txBox="1">
            <a:spLocks noChangeArrowheads="1"/>
          </p:cNvSpPr>
          <p:nvPr/>
        </p:nvSpPr>
        <p:spPr>
          <a:xfrm>
            <a:off x="228600" y="76200"/>
            <a:ext cx="8763000" cy="6858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2500 Introduction to Scientific Computing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err="1" smtClean="0">
                <a:ln>
                  <a:noFill/>
                </a:ln>
                <a:solidFill>
                  <a:schemeClr val="accent2"/>
                </a:solidFill>
                <a:effectLst/>
                <a:uLnTx/>
                <a:uFillTx/>
                <a:latin typeface="+mj-lt"/>
                <a:ea typeface="+mj-ea"/>
                <a:cs typeface="+mj-cs"/>
              </a:rPr>
              <a:t>Mathcad</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 Tutorials</a:t>
            </a:r>
          </a:p>
        </p:txBody>
      </p:sp>
      <p:pic>
        <p:nvPicPr>
          <p:cNvPr id="9" name="Picture 5"/>
          <p:cNvPicPr>
            <a:picLocks noChangeAspect="1" noChangeArrowheads="1"/>
          </p:cNvPicPr>
          <p:nvPr/>
        </p:nvPicPr>
        <p:blipFill>
          <a:blip r:embed="rId5" cstate="screen"/>
          <a:srcRect/>
          <a:stretch>
            <a:fillRect/>
          </a:stretch>
        </p:blipFill>
        <p:spPr bwMode="auto">
          <a:xfrm>
            <a:off x="3381375" y="1219200"/>
            <a:ext cx="3019425" cy="4927634"/>
          </a:xfrm>
          <a:prstGeom prst="rect">
            <a:avLst/>
          </a:prstGeom>
          <a:noFill/>
          <a:ln w="9525">
            <a:noFill/>
            <a:miter lim="800000"/>
            <a:headEnd/>
            <a:tailEnd/>
          </a:ln>
        </p:spPr>
      </p:pic>
      <p:pic>
        <p:nvPicPr>
          <p:cNvPr id="10" name="Picture 6"/>
          <p:cNvPicPr>
            <a:picLocks noChangeAspect="1" noChangeArrowheads="1"/>
          </p:cNvPicPr>
          <p:nvPr/>
        </p:nvPicPr>
        <p:blipFill>
          <a:blip r:embed="rId6" cstate="screen"/>
          <a:srcRect/>
          <a:stretch>
            <a:fillRect/>
          </a:stretch>
        </p:blipFill>
        <p:spPr bwMode="auto">
          <a:xfrm>
            <a:off x="6172200" y="914400"/>
            <a:ext cx="304800" cy="4648200"/>
          </a:xfrm>
          <a:prstGeom prst="rect">
            <a:avLst/>
          </a:prstGeom>
          <a:noFill/>
          <a:ln w="9525">
            <a:noFill/>
            <a:miter lim="800000"/>
            <a:headEnd/>
            <a:tailEnd/>
          </a:ln>
        </p:spPr>
      </p:pic>
      <p:pic>
        <p:nvPicPr>
          <p:cNvPr id="11" name="Picture 4"/>
          <p:cNvPicPr>
            <a:picLocks noChangeAspect="1" noChangeArrowheads="1"/>
          </p:cNvPicPr>
          <p:nvPr/>
        </p:nvPicPr>
        <p:blipFill>
          <a:blip r:embed="rId7" cstate="screen"/>
          <a:srcRect/>
          <a:stretch>
            <a:fillRect/>
          </a:stretch>
        </p:blipFill>
        <p:spPr bwMode="auto">
          <a:xfrm>
            <a:off x="838200" y="1066800"/>
            <a:ext cx="2375494" cy="5114925"/>
          </a:xfrm>
          <a:prstGeom prst="rect">
            <a:avLst/>
          </a:prstGeom>
          <a:noFill/>
          <a:ln w="9525">
            <a:noFill/>
            <a:miter lim="800000"/>
            <a:headEnd/>
            <a:tailEnd/>
          </a:ln>
        </p:spPr>
      </p:pic>
      <p:pic>
        <p:nvPicPr>
          <p:cNvPr id="106501" name="Picture 5"/>
          <p:cNvPicPr>
            <a:picLocks noChangeAspect="1" noChangeArrowheads="1"/>
          </p:cNvPicPr>
          <p:nvPr/>
        </p:nvPicPr>
        <p:blipFill>
          <a:blip r:embed="rId8" cstate="screen"/>
          <a:srcRect/>
          <a:stretch>
            <a:fillRect/>
          </a:stretch>
        </p:blipFill>
        <p:spPr bwMode="auto">
          <a:xfrm>
            <a:off x="3124200" y="1143000"/>
            <a:ext cx="381000" cy="4927634"/>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752600"/>
            <a:ext cx="8305800" cy="1752600"/>
          </a:xfrm>
        </p:spPr>
        <p:txBody>
          <a:bodyPr/>
          <a:lstStyle/>
          <a:p>
            <a:pPr eaLnBrk="1" hangingPunct="1"/>
            <a:r>
              <a:rPr lang="en-US" b="1" dirty="0" smtClean="0">
                <a:solidFill>
                  <a:schemeClr val="accent2"/>
                </a:solidFill>
              </a:rPr>
              <a:t>CONVEYIMG INFORMATION</a:t>
            </a:r>
            <a:endParaRPr lang="en-US" b="1" dirty="0" smtClean="0">
              <a:solidFill>
                <a:srgbClr val="C00000"/>
              </a:solidFill>
            </a:endParaRPr>
          </a:p>
          <a:p>
            <a:pPr eaLnBrk="1" hangingPunct="1"/>
            <a:endParaRPr lang="en-US" sz="1100" b="1" dirty="0" smtClean="0">
              <a:solidFill>
                <a:schemeClr val="accent2"/>
              </a:solidFill>
            </a:endParaRPr>
          </a:p>
          <a:p>
            <a:pPr eaLnBrk="1" hangingPunct="1"/>
            <a:r>
              <a:rPr lang="en-US" b="1" dirty="0" smtClean="0">
                <a:solidFill>
                  <a:schemeClr val="accent2"/>
                </a:solidFill>
              </a:rPr>
              <a:t>Gathering Information</a:t>
            </a:r>
          </a:p>
          <a:p>
            <a:pPr eaLnBrk="1" hangingPunct="1"/>
            <a:r>
              <a:rPr lang="en-US" sz="2400" b="1" dirty="0" smtClean="0">
                <a:solidFill>
                  <a:srgbClr val="C00000"/>
                </a:solidFill>
              </a:rPr>
              <a:t>An Exercise in </a:t>
            </a:r>
            <a:r>
              <a:rPr lang="en-US" sz="2400" b="1" dirty="0" err="1" smtClean="0">
                <a:solidFill>
                  <a:srgbClr val="C00000"/>
                </a:solidFill>
              </a:rPr>
              <a:t>DataThief</a:t>
            </a:r>
            <a:r>
              <a:rPr lang="en-US" sz="2400" b="1" dirty="0" smtClean="0">
                <a:solidFill>
                  <a:srgbClr val="C00000"/>
                </a:solidFill>
              </a:rPr>
              <a:t>, Plotting and Curve Fitting</a:t>
            </a:r>
            <a:endParaRPr lang="en-US" sz="2400" b="1" dirty="0" smtClean="0">
              <a:solidFill>
                <a:srgbClr val="C00000"/>
              </a:solidFill>
            </a:endParaRPr>
          </a:p>
          <a:p>
            <a:pPr eaLnBrk="1" hangingPunct="1"/>
            <a:endParaRPr lang="en-US" b="1" dirty="0" smtClean="0"/>
          </a:p>
          <a:p>
            <a:pPr algn="l" eaLnBrk="1" hangingPunct="1"/>
            <a:r>
              <a:rPr lang="en-US" sz="2000" dirty="0" smtClean="0">
                <a:solidFill>
                  <a:srgbClr val="FF00FF"/>
                </a:solidFill>
                <a:latin typeface="Times New Roman" pitchFamily="18" charset="0"/>
              </a:rPr>
              <a:t>References:  PHYS 3870 Web Site</a:t>
            </a:r>
          </a:p>
          <a:p>
            <a:pPr algn="l" eaLnBrk="1" hangingPunct="1"/>
            <a:r>
              <a:rPr lang="en-US" sz="2000" dirty="0" smtClean="0">
                <a:solidFill>
                  <a:srgbClr val="FF00FF"/>
                </a:solidFill>
                <a:latin typeface="Times New Roman" pitchFamily="18" charset="0"/>
              </a:rPr>
              <a:t>	      USU Library</a:t>
            </a:r>
          </a:p>
          <a:p>
            <a:pPr eaLnBrk="1" hangingPunct="1"/>
            <a:endParaRPr lang="en-US" b="1" dirty="0" smtClean="0"/>
          </a:p>
        </p:txBody>
      </p:sp>
      <p:pic>
        <p:nvPicPr>
          <p:cNvPr id="257026" name="Picture 2" descr="http://www.physics.usu.edu/dennison/3870-3880/IntermediateLab_files/image008.jpg"/>
          <p:cNvPicPr>
            <a:picLocks noChangeAspect="1" noChangeArrowheads="1"/>
          </p:cNvPicPr>
          <p:nvPr/>
        </p:nvPicPr>
        <p:blipFill>
          <a:blip r:embed="rId3" cstate="screen"/>
          <a:srcRect/>
          <a:stretch>
            <a:fillRect/>
          </a:stretch>
        </p:blipFill>
        <p:spPr bwMode="auto">
          <a:xfrm>
            <a:off x="5867400" y="4267200"/>
            <a:ext cx="2623446" cy="812574"/>
          </a:xfrm>
          <a:prstGeom prst="rect">
            <a:avLst/>
          </a:prstGeom>
          <a:noFill/>
        </p:spPr>
      </p:pic>
      <p:sp>
        <p:nvSpPr>
          <p:cNvPr id="5" name="Rectangle 4"/>
          <p:cNvSpPr/>
          <p:nvPr/>
        </p:nvSpPr>
        <p:spPr>
          <a:xfrm>
            <a:off x="1676400" y="5029200"/>
            <a:ext cx="2286000" cy="646331"/>
          </a:xfrm>
          <a:prstGeom prst="rect">
            <a:avLst/>
          </a:prstGeom>
        </p:spPr>
        <p:txBody>
          <a:bodyPr wrap="square">
            <a:spAutoFit/>
          </a:bodyPr>
          <a:lstStyle/>
          <a:p>
            <a:pPr eaLnBrk="1" hangingPunct="1"/>
            <a:r>
              <a:rPr lang="en-US" dirty="0" err="1" smtClean="0">
                <a:solidFill>
                  <a:srgbClr val="FF00FF"/>
                </a:solidFill>
                <a:latin typeface="Times New Roman" pitchFamily="18" charset="0"/>
                <a:hlinkClick r:id="rId4" action="ppaction://hlinkfile"/>
              </a:rPr>
              <a:t>DataThief</a:t>
            </a:r>
            <a:r>
              <a:rPr lang="en-US" dirty="0" smtClean="0">
                <a:solidFill>
                  <a:srgbClr val="FF00FF"/>
                </a:solidFill>
                <a:latin typeface="Times New Roman" pitchFamily="18" charset="0"/>
                <a:hlinkClick r:id="rId4" action="ppaction://hlinkfile"/>
              </a:rPr>
              <a:t> Manual</a:t>
            </a:r>
            <a:endParaRPr lang="en-US" dirty="0" smtClean="0">
              <a:solidFill>
                <a:srgbClr val="FF00FF"/>
              </a:solidFill>
              <a:latin typeface="Times New Roman" pitchFamily="18" charset="0"/>
            </a:endParaRPr>
          </a:p>
          <a:p>
            <a:pPr eaLnBrk="1" hangingPunct="1"/>
            <a:r>
              <a:rPr lang="en-US" dirty="0" err="1" smtClean="0">
                <a:solidFill>
                  <a:srgbClr val="FF00FF"/>
                </a:solidFill>
                <a:latin typeface="Times New Roman" pitchFamily="18" charset="0"/>
                <a:hlinkClick r:id="rId5"/>
              </a:rPr>
              <a:t>DataThief</a:t>
            </a:r>
            <a:r>
              <a:rPr lang="en-US" dirty="0" smtClean="0">
                <a:solidFill>
                  <a:srgbClr val="FF00FF"/>
                </a:solidFill>
                <a:latin typeface="Times New Roman" pitchFamily="18" charset="0"/>
                <a:hlinkClick r:id="rId5"/>
              </a:rPr>
              <a:t> </a:t>
            </a:r>
            <a:r>
              <a:rPr lang="en-US" dirty="0" smtClean="0">
                <a:solidFill>
                  <a:srgbClr val="FF00FF"/>
                </a:solidFill>
                <a:latin typeface="Times New Roman" pitchFamily="18" charset="0"/>
                <a:hlinkClick r:id="rId5"/>
              </a:rPr>
              <a:t>Web Site</a:t>
            </a:r>
            <a:endParaRPr lang="en-US" dirty="0" smtClean="0">
              <a:solidFill>
                <a:srgbClr val="FF00FF"/>
              </a:solidFill>
              <a:latin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a:xfrm>
            <a:off x="381000" y="1295400"/>
            <a:ext cx="8763000" cy="609600"/>
          </a:xfrm>
        </p:spPr>
        <p:txBody>
          <a:bodyPr/>
          <a:lstStyle/>
          <a:p>
            <a:pPr eaLnBrk="1" hangingPunct="1"/>
            <a:r>
              <a:rPr lang="en-US" b="1" dirty="0" smtClean="0">
                <a:solidFill>
                  <a:srgbClr val="C00000"/>
                </a:solidFill>
              </a:rPr>
              <a:t>An Exercise In Data Analysis</a:t>
            </a:r>
          </a:p>
        </p:txBody>
      </p:sp>
      <p:sp>
        <p:nvSpPr>
          <p:cNvPr id="5" name="Rectangle 2"/>
          <p:cNvSpPr txBox="1">
            <a:spLocks noChangeArrowheads="1"/>
          </p:cNvSpPr>
          <p:nvPr/>
        </p:nvSpPr>
        <p:spPr bwMode="auto">
          <a:xfrm>
            <a:off x="304800" y="1524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chemeClr val="accent2"/>
                </a:solidFill>
                <a:effectLst/>
                <a:uLnTx/>
                <a:uFillTx/>
                <a:latin typeface="+mj-lt"/>
                <a:ea typeface="+mj-ea"/>
                <a:cs typeface="+mj-cs"/>
              </a:rPr>
              <a:t>Introduction to Scientific Computing</a:t>
            </a:r>
            <a:r>
              <a:rPr kumimoji="0" lang="en-US" sz="4000" b="1" i="1" u="none" strike="noStrike" kern="0" cap="none" spc="0" normalizeH="0" baseline="0" noProof="0" dirty="0" smtClean="0">
                <a:ln>
                  <a:noFill/>
                </a:ln>
                <a:solidFill>
                  <a:schemeClr val="accent2"/>
                </a:solidFill>
                <a:effectLst/>
                <a:uLnTx/>
                <a:uFillTx/>
                <a:latin typeface="+mj-lt"/>
                <a:ea typeface="+mj-ea"/>
                <a:cs typeface="+mj-cs"/>
              </a:rPr>
              <a:t> </a:t>
            </a:r>
            <a:r>
              <a:rPr kumimoji="0" lang="en-US" sz="2000" b="1" i="0" u="none" strike="noStrike" kern="0" cap="none" spc="0" normalizeH="0" baseline="0" noProof="0" dirty="0" smtClean="0">
                <a:ln>
                  <a:noFill/>
                </a:ln>
                <a:solidFill>
                  <a:schemeClr val="accent2"/>
                </a:solidFill>
                <a:effectLst/>
                <a:uLnTx/>
                <a:uFillTx/>
                <a:latin typeface="+mj-lt"/>
                <a:ea typeface="+mj-ea"/>
                <a:cs typeface="+mj-cs"/>
              </a:rPr>
              <a:t/>
            </a:r>
            <a:br>
              <a:rPr kumimoji="0" lang="en-US" sz="2000" b="1" i="0" u="none" strike="noStrike" kern="0" cap="none" spc="0" normalizeH="0" baseline="0" noProof="0" dirty="0" smtClean="0">
                <a:ln>
                  <a:noFill/>
                </a:ln>
                <a:solidFill>
                  <a:schemeClr val="accent2"/>
                </a:solidFill>
                <a:effectLst/>
                <a:uLnTx/>
                <a:uFillTx/>
                <a:latin typeface="+mj-lt"/>
                <a:ea typeface="+mj-ea"/>
                <a:cs typeface="+mj-cs"/>
              </a:rPr>
            </a:br>
            <a:r>
              <a:rPr kumimoji="0" lang="en-US" sz="2000" b="1" i="0" u="none" strike="noStrike" kern="0" cap="none" spc="0" normalizeH="0" baseline="0" noProof="0" dirty="0" smtClean="0">
                <a:ln>
                  <a:noFill/>
                </a:ln>
                <a:solidFill>
                  <a:schemeClr val="hlink"/>
                </a:solidFill>
                <a:effectLst/>
                <a:uLnTx/>
                <a:uFillTx/>
                <a:latin typeface="+mj-lt"/>
                <a:ea typeface="+mj-ea"/>
                <a:cs typeface="+mj-cs"/>
              </a:rPr>
              <a:t>PHYS 2500</a:t>
            </a:r>
            <a:endParaRPr kumimoji="0" lang="en-US" sz="2000" b="1" i="0" u="none" strike="noStrike" kern="0" cap="none" spc="0" normalizeH="0" baseline="0" noProof="0" dirty="0">
              <a:ln>
                <a:noFill/>
              </a:ln>
              <a:solidFill>
                <a:schemeClr val="hlink"/>
              </a:solidFill>
              <a:effectLst/>
              <a:uLnTx/>
              <a:uFillTx/>
              <a:latin typeface="+mj-lt"/>
              <a:ea typeface="+mj-ea"/>
              <a:cs typeface="+mj-cs"/>
            </a:endParaRPr>
          </a:p>
        </p:txBody>
      </p:sp>
      <p:sp>
        <p:nvSpPr>
          <p:cNvPr id="7" name="Rectangle 6"/>
          <p:cNvSpPr/>
          <p:nvPr/>
        </p:nvSpPr>
        <p:spPr>
          <a:xfrm>
            <a:off x="228600" y="2209800"/>
            <a:ext cx="8763000" cy="3877985"/>
          </a:xfrm>
          <a:prstGeom prst="rect">
            <a:avLst/>
          </a:prstGeom>
        </p:spPr>
        <p:txBody>
          <a:bodyPr wrap="square">
            <a:spAutoFit/>
          </a:bodyPr>
          <a:lstStyle/>
          <a:p>
            <a:pPr eaLnBrk="1" hangingPunct="1">
              <a:buFont typeface="Wingdings" pitchFamily="2" charset="2"/>
              <a:buChar char="Ø"/>
            </a:pPr>
            <a:r>
              <a:rPr lang="en-US" sz="2000" b="1" dirty="0" smtClean="0">
                <a:solidFill>
                  <a:schemeClr val="accent2">
                    <a:lumMod val="75000"/>
                  </a:schemeClr>
                </a:solidFill>
                <a:latin typeface="+mn-lt"/>
              </a:rPr>
              <a:t> </a:t>
            </a:r>
            <a:r>
              <a:rPr lang="en-US" b="1" dirty="0" smtClean="0">
                <a:solidFill>
                  <a:schemeClr val="accent2">
                    <a:lumMod val="75000"/>
                  </a:schemeClr>
                </a:solidFill>
                <a:latin typeface="+mn-lt"/>
              </a:rPr>
              <a:t>Use </a:t>
            </a:r>
            <a:r>
              <a:rPr lang="en-US" b="1" i="1" dirty="0" err="1" smtClean="0">
                <a:solidFill>
                  <a:schemeClr val="accent2">
                    <a:lumMod val="75000"/>
                  </a:schemeClr>
                </a:solidFill>
                <a:latin typeface="+mn-lt"/>
              </a:rPr>
              <a:t>DataThief</a:t>
            </a:r>
            <a:r>
              <a:rPr lang="en-US" b="1" dirty="0" smtClean="0">
                <a:solidFill>
                  <a:schemeClr val="accent2">
                    <a:lumMod val="75000"/>
                  </a:schemeClr>
                </a:solidFill>
                <a:latin typeface="+mn-lt"/>
              </a:rPr>
              <a:t> to “steal” data from the graph in </a:t>
            </a:r>
            <a:r>
              <a:rPr lang="en-US" b="1" i="1" dirty="0" smtClean="0">
                <a:solidFill>
                  <a:schemeClr val="accent2">
                    <a:lumMod val="75000"/>
                  </a:schemeClr>
                </a:solidFill>
                <a:latin typeface="+mn-lt"/>
              </a:rPr>
              <a:t>DennisonInFreefall.jpg</a:t>
            </a:r>
            <a:r>
              <a:rPr lang="en-US" b="1" dirty="0" smtClean="0">
                <a:solidFill>
                  <a:schemeClr val="accent2">
                    <a:lumMod val="75000"/>
                  </a:schemeClr>
                </a:solidFill>
                <a:latin typeface="+mn-lt"/>
              </a:rPr>
              <a:t> and save the data in the file </a:t>
            </a:r>
            <a:r>
              <a:rPr lang="en-US" b="1" i="1" dirty="0" smtClean="0">
                <a:solidFill>
                  <a:schemeClr val="accent2">
                    <a:lumMod val="75000"/>
                  </a:schemeClr>
                </a:solidFill>
                <a:latin typeface="+mn-lt"/>
              </a:rPr>
              <a:t>YOURNAMEInFreefall.txt</a:t>
            </a:r>
            <a:r>
              <a:rPr lang="en-US" b="1" dirty="0" smtClean="0">
                <a:solidFill>
                  <a:schemeClr val="accent2">
                    <a:lumMod val="75000"/>
                  </a:schemeClr>
                </a:solidFill>
                <a:latin typeface="+mn-lt"/>
              </a:rPr>
              <a:t>:</a:t>
            </a:r>
          </a:p>
          <a:p>
            <a:pPr eaLnBrk="1" hangingPunct="1">
              <a:buFont typeface="Wingdings" pitchFamily="2" charset="2"/>
              <a:buChar char="Ø"/>
            </a:pPr>
            <a:endParaRPr lang="en-US" b="1" dirty="0" smtClean="0">
              <a:solidFill>
                <a:schemeClr val="accent2">
                  <a:lumMod val="75000"/>
                </a:schemeClr>
              </a:solidFill>
              <a:latin typeface="+mn-lt"/>
            </a:endParaRPr>
          </a:p>
          <a:p>
            <a:pPr eaLnBrk="1" hangingPunct="1">
              <a:buFont typeface="Wingdings" pitchFamily="2" charset="2"/>
              <a:buChar char="Ø"/>
            </a:pPr>
            <a:r>
              <a:rPr lang="en-US" b="1" dirty="0" smtClean="0">
                <a:solidFill>
                  <a:schemeClr val="accent2">
                    <a:lumMod val="75000"/>
                  </a:schemeClr>
                </a:solidFill>
                <a:latin typeface="+mn-lt"/>
              </a:rPr>
              <a:t> In </a:t>
            </a:r>
            <a:r>
              <a:rPr lang="en-US" b="1" dirty="0" smtClean="0">
                <a:solidFill>
                  <a:schemeClr val="accent2">
                    <a:lumMod val="75000"/>
                  </a:schemeClr>
                </a:solidFill>
                <a:latin typeface="+mn-lt"/>
              </a:rPr>
              <a:t>your favorite plotting and curve fitting program: </a:t>
            </a:r>
            <a:endParaRPr lang="en-US" b="1" dirty="0" smtClean="0">
              <a:solidFill>
                <a:schemeClr val="accent2">
                  <a:lumMod val="75000"/>
                </a:schemeClr>
              </a:solidFill>
              <a:latin typeface="+mn-lt"/>
            </a:endParaRPr>
          </a:p>
          <a:p>
            <a:pPr lvl="1" eaLnBrk="1" hangingPunct="1">
              <a:buFont typeface="Arial" pitchFamily="34" charset="0"/>
              <a:buChar char="•"/>
            </a:pPr>
            <a:r>
              <a:rPr lang="en-US" sz="1600" dirty="0" smtClean="0">
                <a:latin typeface="+mn-lt"/>
              </a:rPr>
              <a:t>  Import the data from </a:t>
            </a:r>
            <a:r>
              <a:rPr lang="en-US" sz="1600" i="1" dirty="0" smtClean="0">
                <a:latin typeface="+mn-lt"/>
              </a:rPr>
              <a:t>DennisonInFreefall.jpg</a:t>
            </a:r>
            <a:r>
              <a:rPr lang="en-US" sz="1600" dirty="0" smtClean="0">
                <a:latin typeface="+mn-lt"/>
              </a:rPr>
              <a:t> stored in </a:t>
            </a:r>
            <a:r>
              <a:rPr lang="en-US" sz="1600" i="1" dirty="0" smtClean="0"/>
              <a:t>YOURNAMEInFreefall.txt</a:t>
            </a:r>
            <a:endParaRPr lang="en-US" sz="1600" dirty="0" smtClean="0">
              <a:latin typeface="+mn-lt"/>
            </a:endParaRPr>
          </a:p>
          <a:p>
            <a:pPr lvl="1" eaLnBrk="1" hangingPunct="1">
              <a:buFont typeface="Arial" pitchFamily="34" charset="0"/>
              <a:buChar char="•"/>
            </a:pPr>
            <a:r>
              <a:rPr lang="en-US" sz="1600" dirty="0" smtClean="0">
                <a:latin typeface="+mn-lt"/>
              </a:rPr>
              <a:t>  Import the data from </a:t>
            </a:r>
            <a:r>
              <a:rPr lang="en-US" sz="1600" i="1" dirty="0" smtClean="0">
                <a:latin typeface="+mn-lt"/>
              </a:rPr>
              <a:t>FreefallLab.txt</a:t>
            </a:r>
          </a:p>
          <a:p>
            <a:pPr lvl="1" eaLnBrk="1" hangingPunct="1">
              <a:buFont typeface="Arial" pitchFamily="34" charset="0"/>
              <a:buChar char="•"/>
            </a:pPr>
            <a:r>
              <a:rPr lang="en-US" sz="1600" dirty="0" smtClean="0">
                <a:latin typeface="+mn-lt"/>
              </a:rPr>
              <a:t>  Create a single graph of position </a:t>
            </a:r>
            <a:r>
              <a:rPr lang="en-US" sz="1600" dirty="0" err="1" smtClean="0">
                <a:latin typeface="+mn-lt"/>
              </a:rPr>
              <a:t>vs</a:t>
            </a:r>
            <a:r>
              <a:rPr lang="en-US" sz="1600" dirty="0" smtClean="0">
                <a:latin typeface="+mn-lt"/>
              </a:rPr>
              <a:t> time with:</a:t>
            </a:r>
          </a:p>
          <a:p>
            <a:pPr lvl="2" eaLnBrk="1" hangingPunct="1">
              <a:buFont typeface="Arial" pitchFamily="34" charset="0"/>
              <a:buChar char="•"/>
            </a:pPr>
            <a:r>
              <a:rPr lang="en-US" sz="1200" dirty="0" smtClean="0">
                <a:latin typeface="+mn-lt"/>
              </a:rPr>
              <a:t>  Data points and error bars from </a:t>
            </a:r>
            <a:r>
              <a:rPr lang="en-US" sz="1200" i="1" dirty="0" smtClean="0">
                <a:latin typeface="+mn-lt"/>
              </a:rPr>
              <a:t>FreefallLab.txt</a:t>
            </a:r>
          </a:p>
          <a:p>
            <a:pPr lvl="2" eaLnBrk="1" hangingPunct="1">
              <a:buFont typeface="Arial" pitchFamily="34" charset="0"/>
              <a:buChar char="•"/>
            </a:pPr>
            <a:r>
              <a:rPr lang="en-US" sz="1200" dirty="0" smtClean="0">
                <a:latin typeface="+mn-lt"/>
              </a:rPr>
              <a:t>  Data points (the slacker has no error estimates here!) from </a:t>
            </a:r>
            <a:r>
              <a:rPr lang="en-US" sz="1200" i="1" dirty="0" smtClean="0">
                <a:latin typeface="+mn-lt"/>
              </a:rPr>
              <a:t>DennisonInFreefall.jpg</a:t>
            </a:r>
          </a:p>
          <a:p>
            <a:pPr lvl="2" eaLnBrk="1" hangingPunct="1">
              <a:buFont typeface="Arial" pitchFamily="34" charset="0"/>
              <a:buChar char="•"/>
            </a:pPr>
            <a:r>
              <a:rPr lang="en-US" sz="1200" dirty="0" smtClean="0">
                <a:latin typeface="+mn-lt"/>
              </a:rPr>
              <a:t>  A mathematical model for free fall plotted as a line</a:t>
            </a:r>
          </a:p>
          <a:p>
            <a:pPr lvl="2" eaLnBrk="1" hangingPunct="1">
              <a:buFont typeface="Arial" pitchFamily="34" charset="0"/>
              <a:buChar char="•"/>
            </a:pPr>
            <a:r>
              <a:rPr lang="en-US" sz="1200" dirty="0" smtClean="0">
                <a:latin typeface="+mn-lt"/>
              </a:rPr>
              <a:t>  List your best estimates for values and errors for you model fitting parameters</a:t>
            </a:r>
          </a:p>
          <a:p>
            <a:pPr lvl="1" eaLnBrk="1" hangingPunct="1">
              <a:buFont typeface="Arial" pitchFamily="34" charset="0"/>
              <a:buChar char="•"/>
            </a:pPr>
            <a:r>
              <a:rPr lang="en-US" sz="1600" dirty="0" smtClean="0">
                <a:latin typeface="+mn-lt"/>
              </a:rPr>
              <a:t>  BONUS:</a:t>
            </a:r>
          </a:p>
          <a:p>
            <a:pPr lvl="2" eaLnBrk="1" hangingPunct="1">
              <a:buFont typeface="Arial" pitchFamily="34" charset="0"/>
              <a:buChar char="•"/>
            </a:pPr>
            <a:r>
              <a:rPr lang="en-US" sz="1200" dirty="0" smtClean="0">
                <a:latin typeface="+mn-lt"/>
              </a:rPr>
              <a:t>  </a:t>
            </a:r>
            <a:r>
              <a:rPr lang="en-US" sz="1200" dirty="0" err="1" smtClean="0">
                <a:latin typeface="+mn-lt"/>
              </a:rPr>
              <a:t>Lineraize</a:t>
            </a:r>
            <a:r>
              <a:rPr lang="en-US" sz="1200" dirty="0" smtClean="0">
                <a:latin typeface="+mn-lt"/>
              </a:rPr>
              <a:t> your model, that is plot the dependant variable versus some function (e.g., square, square root) of the dependant variable such that the plot yields a straight line</a:t>
            </a:r>
          </a:p>
          <a:p>
            <a:pPr lvl="2" eaLnBrk="1" hangingPunct="1">
              <a:buFont typeface="Arial" pitchFamily="34" charset="0"/>
              <a:buChar char="•"/>
            </a:pPr>
            <a:r>
              <a:rPr lang="en-US" sz="1200" dirty="0" smtClean="0">
                <a:latin typeface="+mn-lt"/>
              </a:rPr>
              <a:t>  Plot both data sets (with appropriate errors) and your linear model on a </a:t>
            </a:r>
            <a:r>
              <a:rPr lang="en-US" sz="1200" dirty="0" err="1" smtClean="0">
                <a:latin typeface="+mn-lt"/>
              </a:rPr>
              <a:t>linearized</a:t>
            </a:r>
            <a:r>
              <a:rPr lang="en-US" sz="1200" dirty="0" smtClean="0">
                <a:latin typeface="+mn-lt"/>
              </a:rPr>
              <a:t> graph</a:t>
            </a:r>
          </a:p>
          <a:p>
            <a:pPr lvl="2" eaLnBrk="1" hangingPunct="1">
              <a:buFont typeface="Arial" pitchFamily="34" charset="0"/>
              <a:buChar char="•"/>
            </a:pPr>
            <a:r>
              <a:rPr lang="en-US" sz="1200" dirty="0" smtClean="0">
                <a:latin typeface="+mn-lt"/>
              </a:rPr>
              <a:t>  Do an automated fit with your linear model to the </a:t>
            </a:r>
            <a:r>
              <a:rPr lang="en-US" sz="1200" dirty="0" err="1" smtClean="0">
                <a:latin typeface="+mn-lt"/>
              </a:rPr>
              <a:t>FreefallLab</a:t>
            </a:r>
            <a:r>
              <a:rPr lang="en-US" sz="1200" dirty="0" smtClean="0">
                <a:latin typeface="+mn-lt"/>
              </a:rPr>
              <a:t> data.  List your best estimates of the slope and intercept (with errors) and from these the best estimates (with errors) for you original model fitting parameters.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p:cNvPicPr>
            <a:picLocks noChangeAspect="1" noChangeArrowheads="1"/>
          </p:cNvPicPr>
          <p:nvPr/>
        </p:nvPicPr>
        <p:blipFill>
          <a:blip r:embed="rId3" cstate="screen"/>
          <a:srcRect/>
          <a:stretch>
            <a:fillRect/>
          </a:stretch>
        </p:blipFill>
        <p:spPr bwMode="auto">
          <a:xfrm>
            <a:off x="381000" y="1828800"/>
            <a:ext cx="5661063" cy="3081338"/>
          </a:xfrm>
          <a:prstGeom prst="rect">
            <a:avLst/>
          </a:prstGeom>
          <a:noFill/>
          <a:ln w="9525">
            <a:noFill/>
            <a:miter lim="800000"/>
            <a:headEnd/>
            <a:tailEnd/>
          </a:ln>
        </p:spPr>
      </p:pic>
      <p:pic>
        <p:nvPicPr>
          <p:cNvPr id="113669" name="Picture 5"/>
          <p:cNvPicPr>
            <a:picLocks noChangeAspect="1" noChangeArrowheads="1"/>
          </p:cNvPicPr>
          <p:nvPr/>
        </p:nvPicPr>
        <p:blipFill>
          <a:blip r:embed="rId4" cstate="screen"/>
          <a:srcRect/>
          <a:stretch>
            <a:fillRect/>
          </a:stretch>
        </p:blipFill>
        <p:spPr bwMode="auto">
          <a:xfrm>
            <a:off x="6172200" y="1676400"/>
            <a:ext cx="2390775" cy="4124325"/>
          </a:xfrm>
          <a:prstGeom prst="rect">
            <a:avLst/>
          </a:prstGeom>
          <a:noFill/>
          <a:ln w="9525">
            <a:noFill/>
            <a:miter lim="800000"/>
            <a:headEnd/>
            <a:tailEnd/>
          </a:ln>
        </p:spPr>
      </p:pic>
      <p:sp>
        <p:nvSpPr>
          <p:cNvPr id="6" name="Rectangle 5"/>
          <p:cNvSpPr/>
          <p:nvPr/>
        </p:nvSpPr>
        <p:spPr>
          <a:xfrm>
            <a:off x="1295400" y="1447800"/>
            <a:ext cx="2332690" cy="369332"/>
          </a:xfrm>
          <a:prstGeom prst="rect">
            <a:avLst/>
          </a:prstGeom>
        </p:spPr>
        <p:txBody>
          <a:bodyPr wrap="none">
            <a:spAutoFit/>
          </a:bodyPr>
          <a:lstStyle/>
          <a:p>
            <a:r>
              <a:rPr lang="en-US" dirty="0" smtClean="0">
                <a:solidFill>
                  <a:srgbClr val="FF00FF"/>
                </a:solidFill>
                <a:latin typeface="Times New Roman" pitchFamily="18" charset="0"/>
              </a:rPr>
              <a:t>DennisonInFreefall.jpg</a:t>
            </a:r>
            <a:endParaRPr lang="en-US" dirty="0"/>
          </a:p>
        </p:txBody>
      </p:sp>
      <p:sp>
        <p:nvSpPr>
          <p:cNvPr id="7" name="Rectangle 6"/>
          <p:cNvSpPr/>
          <p:nvPr/>
        </p:nvSpPr>
        <p:spPr>
          <a:xfrm>
            <a:off x="6172200" y="1143000"/>
            <a:ext cx="1204176" cy="369332"/>
          </a:xfrm>
          <a:prstGeom prst="rect">
            <a:avLst/>
          </a:prstGeom>
        </p:spPr>
        <p:txBody>
          <a:bodyPr wrap="none">
            <a:spAutoFit/>
          </a:bodyPr>
          <a:lstStyle/>
          <a:p>
            <a:r>
              <a:rPr lang="en-US" dirty="0" smtClean="0">
                <a:solidFill>
                  <a:srgbClr val="FF00FF"/>
                </a:solidFill>
                <a:latin typeface="Times New Roman" pitchFamily="18" charset="0"/>
              </a:rPr>
              <a:t>Freefall.txt</a:t>
            </a:r>
            <a:endParaRPr lang="en-US" dirty="0"/>
          </a:p>
        </p:txBody>
      </p:sp>
      <p:sp>
        <p:nvSpPr>
          <p:cNvPr id="8" name="Rectangle 7"/>
          <p:cNvSpPr/>
          <p:nvPr/>
        </p:nvSpPr>
        <p:spPr>
          <a:xfrm>
            <a:off x="1600200" y="457200"/>
            <a:ext cx="6552371" cy="523220"/>
          </a:xfrm>
          <a:prstGeom prst="rect">
            <a:avLst/>
          </a:prstGeom>
        </p:spPr>
        <p:txBody>
          <a:bodyPr wrap="none">
            <a:spAutoFit/>
          </a:bodyPr>
          <a:lstStyle/>
          <a:p>
            <a:pPr eaLnBrk="1" hangingPunct="1"/>
            <a:r>
              <a:rPr lang="en-US" sz="2800" b="1" dirty="0" smtClean="0">
                <a:solidFill>
                  <a:schemeClr val="accent2"/>
                </a:solidFill>
              </a:rPr>
              <a:t>Data for An Exercise In Data Analysis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srcRect/>
          <a:stretch>
            <a:fillRect/>
          </a:stretch>
        </p:blipFill>
        <p:spPr bwMode="auto">
          <a:xfrm>
            <a:off x="228600" y="381000"/>
            <a:ext cx="4926830" cy="5638800"/>
          </a:xfrm>
          <a:prstGeom prst="rect">
            <a:avLst/>
          </a:prstGeom>
          <a:noFill/>
          <a:ln w="9525">
            <a:noFill/>
            <a:miter lim="800000"/>
            <a:headEnd/>
            <a:tailEnd/>
          </a:ln>
        </p:spPr>
      </p:pic>
      <p:sp>
        <p:nvSpPr>
          <p:cNvPr id="4" name="Rectangle 2"/>
          <p:cNvSpPr txBox="1">
            <a:spLocks noChangeArrowheads="1"/>
          </p:cNvSpPr>
          <p:nvPr/>
        </p:nvSpPr>
        <p:spPr>
          <a:xfrm>
            <a:off x="4724400" y="3048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Report Rubric</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cxnSp>
        <p:nvCxnSpPr>
          <p:cNvPr id="5" name="Curved Connector 4"/>
          <p:cNvCxnSpPr/>
          <p:nvPr/>
        </p:nvCxnSpPr>
        <p:spPr bwMode="auto">
          <a:xfrm rot="10800000">
            <a:off x="4953000" y="990600"/>
            <a:ext cx="1524000" cy="6858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6" name="Rectangle 5"/>
          <p:cNvSpPr/>
          <p:nvPr/>
        </p:nvSpPr>
        <p:spPr>
          <a:xfrm>
            <a:off x="6553200" y="1371600"/>
            <a:ext cx="1219200" cy="584775"/>
          </a:xfrm>
          <a:prstGeom prst="rect">
            <a:avLst/>
          </a:prstGeom>
        </p:spPr>
        <p:txBody>
          <a:bodyPr wrap="square">
            <a:spAutoFit/>
          </a:bodyPr>
          <a:lstStyle/>
          <a:p>
            <a:r>
              <a:rPr lang="en-US" sz="1600" b="1" dirty="0" smtClean="0">
                <a:solidFill>
                  <a:srgbClr val="FF33CC"/>
                </a:solidFill>
              </a:rPr>
              <a:t>Grade Rubric</a:t>
            </a:r>
            <a:endParaRPr lang="en-US" sz="1600" b="1" dirty="0">
              <a:solidFill>
                <a:srgbClr val="FF33CC"/>
              </a:solidFill>
            </a:endParaRPr>
          </a:p>
        </p:txBody>
      </p:sp>
      <p:sp>
        <p:nvSpPr>
          <p:cNvPr id="17" name="Rectangle 16"/>
          <p:cNvSpPr/>
          <p:nvPr/>
        </p:nvSpPr>
        <p:spPr>
          <a:xfrm>
            <a:off x="5638800" y="2590800"/>
            <a:ext cx="3352800" cy="461665"/>
          </a:xfrm>
          <a:prstGeom prst="rect">
            <a:avLst/>
          </a:prstGeom>
        </p:spPr>
        <p:txBody>
          <a:bodyPr wrap="square">
            <a:spAutoFit/>
          </a:bodyPr>
          <a:lstStyle/>
          <a:p>
            <a:r>
              <a:rPr lang="en-US" sz="1200" dirty="0" smtClean="0">
                <a:hlinkClick r:id="rId4"/>
              </a:rPr>
              <a:t>http://www.physics.usu.edu/dennison/3870-3880/References/Lab_Report_Rubric.pdf</a:t>
            </a:r>
            <a:r>
              <a:rPr lang="en-US" sz="1200" dirty="0" smtClean="0"/>
              <a:t> </a:t>
            </a:r>
            <a:endParaRPr lang="en-US" sz="1200" dirty="0"/>
          </a:p>
        </p:txBody>
      </p:sp>
      <p:pic>
        <p:nvPicPr>
          <p:cNvPr id="1028" name="Picture 4"/>
          <p:cNvPicPr>
            <a:picLocks noChangeAspect="1" noChangeArrowheads="1"/>
          </p:cNvPicPr>
          <p:nvPr/>
        </p:nvPicPr>
        <p:blipFill>
          <a:blip r:embed="rId5" cstate="screen"/>
          <a:srcRect/>
          <a:stretch>
            <a:fillRect/>
          </a:stretch>
        </p:blipFill>
        <p:spPr bwMode="auto">
          <a:xfrm>
            <a:off x="2743200" y="3124200"/>
            <a:ext cx="4986337" cy="303292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0800" y="4876800"/>
            <a:ext cx="3478837" cy="369332"/>
          </a:xfrm>
          <a:prstGeom prst="rect">
            <a:avLst/>
          </a:prstGeom>
        </p:spPr>
        <p:txBody>
          <a:bodyPr wrap="none">
            <a:spAutoFit/>
          </a:bodyPr>
          <a:lstStyle/>
          <a:p>
            <a:r>
              <a:rPr lang="en-US" b="1" dirty="0" smtClean="0">
                <a:solidFill>
                  <a:srgbClr val="C00000"/>
                </a:solidFill>
                <a:latin typeface="+mn-lt"/>
              </a:rPr>
              <a:t>Model is y(t)=(1/2)at</a:t>
            </a:r>
            <a:r>
              <a:rPr lang="en-US" b="1" baseline="30000" dirty="0" smtClean="0">
                <a:solidFill>
                  <a:srgbClr val="C00000"/>
                </a:solidFill>
                <a:latin typeface="+mn-lt"/>
              </a:rPr>
              <a:t>2</a:t>
            </a:r>
            <a:r>
              <a:rPr lang="en-US" b="1" dirty="0" smtClean="0">
                <a:solidFill>
                  <a:srgbClr val="C00000"/>
                </a:solidFill>
                <a:latin typeface="+mn-lt"/>
              </a:rPr>
              <a:t> + </a:t>
            </a:r>
            <a:r>
              <a:rPr lang="en-US" b="1" dirty="0" err="1" smtClean="0">
                <a:solidFill>
                  <a:srgbClr val="C00000"/>
                </a:solidFill>
                <a:latin typeface="+mn-lt"/>
              </a:rPr>
              <a:t>v</a:t>
            </a:r>
            <a:r>
              <a:rPr lang="en-US" b="1" baseline="-25000" dirty="0" err="1" smtClean="0">
                <a:solidFill>
                  <a:srgbClr val="C00000"/>
                </a:solidFill>
                <a:latin typeface="+mn-lt"/>
              </a:rPr>
              <a:t>o</a:t>
            </a:r>
            <a:r>
              <a:rPr lang="en-US" b="1" dirty="0" err="1" smtClean="0">
                <a:solidFill>
                  <a:srgbClr val="C00000"/>
                </a:solidFill>
                <a:latin typeface="+mn-lt"/>
              </a:rPr>
              <a:t>t</a:t>
            </a:r>
            <a:r>
              <a:rPr lang="en-US" b="1" dirty="0" smtClean="0">
                <a:solidFill>
                  <a:srgbClr val="C00000"/>
                </a:solidFill>
                <a:latin typeface="+mn-lt"/>
              </a:rPr>
              <a:t> + </a:t>
            </a:r>
            <a:r>
              <a:rPr lang="en-US" b="1" dirty="0" err="1" smtClean="0">
                <a:solidFill>
                  <a:srgbClr val="C00000"/>
                </a:solidFill>
                <a:latin typeface="+mn-lt"/>
              </a:rPr>
              <a:t>y</a:t>
            </a:r>
            <a:r>
              <a:rPr lang="en-US" b="1" baseline="-25000" dirty="0" err="1" smtClean="0">
                <a:solidFill>
                  <a:srgbClr val="C00000"/>
                </a:solidFill>
                <a:latin typeface="+mn-lt"/>
              </a:rPr>
              <a:t>o</a:t>
            </a:r>
            <a:endParaRPr lang="en-US" b="1" baseline="-25000" dirty="0">
              <a:solidFill>
                <a:srgbClr val="C00000"/>
              </a:solidFill>
              <a:latin typeface="+mn-lt"/>
            </a:endParaRPr>
          </a:p>
        </p:txBody>
      </p:sp>
      <p:sp>
        <p:nvSpPr>
          <p:cNvPr id="8" name="Rectangle 7"/>
          <p:cNvSpPr/>
          <p:nvPr/>
        </p:nvSpPr>
        <p:spPr>
          <a:xfrm>
            <a:off x="990600" y="457200"/>
            <a:ext cx="7071744" cy="523220"/>
          </a:xfrm>
          <a:prstGeom prst="rect">
            <a:avLst/>
          </a:prstGeom>
        </p:spPr>
        <p:txBody>
          <a:bodyPr wrap="none">
            <a:spAutoFit/>
          </a:bodyPr>
          <a:lstStyle/>
          <a:p>
            <a:pPr eaLnBrk="1" hangingPunct="1"/>
            <a:r>
              <a:rPr lang="en-US" sz="2800" b="1" dirty="0" smtClean="0">
                <a:solidFill>
                  <a:schemeClr val="accent2"/>
                </a:solidFill>
              </a:rPr>
              <a:t>Results for An Exercise In Data Analysis</a:t>
            </a:r>
          </a:p>
        </p:txBody>
      </p:sp>
      <p:pic>
        <p:nvPicPr>
          <p:cNvPr id="113670" name="Picture 6"/>
          <p:cNvPicPr>
            <a:picLocks noChangeAspect="1" noChangeArrowheads="1"/>
          </p:cNvPicPr>
          <p:nvPr/>
        </p:nvPicPr>
        <p:blipFill>
          <a:blip r:embed="rId3" cstate="screen"/>
          <a:srcRect/>
          <a:stretch>
            <a:fillRect/>
          </a:stretch>
        </p:blipFill>
        <p:spPr bwMode="auto">
          <a:xfrm>
            <a:off x="1219200" y="1045306"/>
            <a:ext cx="6477000" cy="372195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228600"/>
            <a:ext cx="8610600" cy="1470025"/>
          </a:xfrm>
        </p:spPr>
        <p:txBody>
          <a:bodyPr/>
          <a:lstStyle/>
          <a:p>
            <a:pPr eaLnBrk="1" hangingPunct="1"/>
            <a:r>
              <a:rPr lang="en-US" sz="4400" i="1" dirty="0" smtClean="0"/>
              <a:t>Intermediate Lab </a:t>
            </a:r>
            <a:r>
              <a:rPr lang="en-US" sz="2400" dirty="0" smtClean="0"/>
              <a:t/>
            </a:r>
            <a:br>
              <a:rPr lang="en-US" sz="2400" dirty="0" smtClean="0"/>
            </a:br>
            <a:r>
              <a:rPr lang="en-US" sz="2400" dirty="0" smtClean="0">
                <a:solidFill>
                  <a:schemeClr val="hlink"/>
                </a:solidFill>
              </a:rPr>
              <a:t>PHYS 3870</a:t>
            </a:r>
          </a:p>
        </p:txBody>
      </p:sp>
      <p:sp>
        <p:nvSpPr>
          <p:cNvPr id="23555" name="Rectangle 3"/>
          <p:cNvSpPr>
            <a:spLocks noGrp="1" noChangeArrowheads="1"/>
          </p:cNvSpPr>
          <p:nvPr>
            <p:ph type="subTitle" idx="1"/>
          </p:nvPr>
        </p:nvSpPr>
        <p:spPr>
          <a:xfrm>
            <a:off x="381000" y="1447800"/>
            <a:ext cx="8305800" cy="1752600"/>
          </a:xfrm>
        </p:spPr>
        <p:txBody>
          <a:bodyPr/>
          <a:lstStyle/>
          <a:p>
            <a:pPr eaLnBrk="1" hangingPunct="1"/>
            <a:r>
              <a:rPr lang="en-US" sz="2800" b="1" dirty="0" smtClean="0">
                <a:solidFill>
                  <a:srgbClr val="C00000"/>
                </a:solidFill>
              </a:rPr>
              <a:t>An Exercise in Reference Management and Use</a:t>
            </a:r>
          </a:p>
          <a:p>
            <a:pPr eaLnBrk="1" hangingPunct="1"/>
            <a:endParaRPr lang="en-US" b="1" dirty="0" smtClean="0"/>
          </a:p>
          <a:p>
            <a:pPr algn="l" eaLnBrk="1" hangingPunct="1"/>
            <a:r>
              <a:rPr lang="en-US" sz="2000" u="sng" dirty="0" smtClean="0">
                <a:solidFill>
                  <a:srgbClr val="FF00FF"/>
                </a:solidFill>
                <a:latin typeface="Times New Roman" pitchFamily="18" charset="0"/>
              </a:rPr>
              <a:t>Use Google Scholar to find:</a:t>
            </a:r>
          </a:p>
          <a:p>
            <a:pPr algn="l" eaLnBrk="1" hangingPunct="1">
              <a:buFont typeface="Arial" pitchFamily="34" charset="0"/>
              <a:buChar char="•"/>
            </a:pPr>
            <a:r>
              <a:rPr lang="en-US" sz="1600" dirty="0" smtClean="0">
                <a:solidFill>
                  <a:srgbClr val="FF00FF"/>
                </a:solidFill>
                <a:latin typeface="Times New Roman" pitchFamily="18" charset="0"/>
              </a:rPr>
              <a:t>  A physics related article by an author with your last name</a:t>
            </a:r>
          </a:p>
          <a:p>
            <a:pPr algn="l" eaLnBrk="1" hangingPunct="1">
              <a:buFont typeface="Arial" pitchFamily="34" charset="0"/>
              <a:buChar char="•"/>
            </a:pPr>
            <a:r>
              <a:rPr lang="en-US" sz="1600" dirty="0" smtClean="0">
                <a:solidFill>
                  <a:srgbClr val="FF00FF"/>
                </a:solidFill>
                <a:latin typeface="Times New Roman" pitchFamily="18" charset="0"/>
              </a:rPr>
              <a:t>  An article in American Journal of Physics related to this topic</a:t>
            </a:r>
          </a:p>
          <a:p>
            <a:pPr algn="l" eaLnBrk="1" hangingPunct="1">
              <a:buFont typeface="Arial" pitchFamily="34" charset="0"/>
              <a:buChar char="•"/>
            </a:pPr>
            <a:r>
              <a:rPr lang="en-US" sz="1600" dirty="0" smtClean="0">
                <a:solidFill>
                  <a:srgbClr val="FF00FF"/>
                </a:solidFill>
                <a:latin typeface="Times New Roman" pitchFamily="18" charset="0"/>
              </a:rPr>
              <a:t>  An article from within the last 2 years related to this topic</a:t>
            </a:r>
          </a:p>
          <a:p>
            <a:pPr algn="l" eaLnBrk="1" hangingPunct="1">
              <a:buFont typeface="Arial" pitchFamily="34" charset="0"/>
              <a:buChar char="•"/>
            </a:pPr>
            <a:r>
              <a:rPr lang="en-US" sz="1600" dirty="0" smtClean="0">
                <a:solidFill>
                  <a:srgbClr val="FF00FF"/>
                </a:solidFill>
                <a:latin typeface="Times New Roman" pitchFamily="18" charset="0"/>
              </a:rPr>
              <a:t>  An article from before you were born related to this topic</a:t>
            </a:r>
          </a:p>
          <a:p>
            <a:pPr algn="l" eaLnBrk="1" hangingPunct="1"/>
            <a:endParaRPr lang="en-US" sz="1800" dirty="0" smtClean="0">
              <a:solidFill>
                <a:srgbClr val="FF00FF"/>
              </a:solidFill>
              <a:latin typeface="Times New Roman" pitchFamily="18" charset="0"/>
            </a:endParaRPr>
          </a:p>
          <a:p>
            <a:pPr algn="l" eaLnBrk="1" hangingPunct="1"/>
            <a:r>
              <a:rPr lang="en-US" sz="2000" u="sng" dirty="0" smtClean="0">
                <a:solidFill>
                  <a:srgbClr val="FF00FF"/>
                </a:solidFill>
                <a:latin typeface="Times New Roman" pitchFamily="18" charset="0"/>
              </a:rPr>
              <a:t>Use Google Scholar and </a:t>
            </a:r>
            <a:r>
              <a:rPr lang="en-US" sz="2000" u="sng" dirty="0" err="1" smtClean="0">
                <a:solidFill>
                  <a:srgbClr val="FF00FF"/>
                </a:solidFill>
                <a:latin typeface="Times New Roman" pitchFamily="18" charset="0"/>
              </a:rPr>
              <a:t>EndNote</a:t>
            </a:r>
            <a:r>
              <a:rPr lang="en-US" sz="2000" u="sng" dirty="0" smtClean="0">
                <a:solidFill>
                  <a:srgbClr val="FF00FF"/>
                </a:solidFill>
                <a:latin typeface="Times New Roman" pitchFamily="18" charset="0"/>
              </a:rPr>
              <a:t> to: </a:t>
            </a:r>
          </a:p>
          <a:p>
            <a:pPr algn="l" eaLnBrk="1" hangingPunct="1"/>
            <a:r>
              <a:rPr lang="en-US" sz="1800" dirty="0" smtClean="0">
                <a:solidFill>
                  <a:srgbClr val="FF00FF"/>
                </a:solidFill>
                <a:latin typeface="Times New Roman" pitchFamily="18" charset="0"/>
              </a:rPr>
              <a:t>Use Google Scholar to save citations to these 4 articles in </a:t>
            </a:r>
            <a:r>
              <a:rPr lang="en-US" sz="1800" dirty="0" err="1" smtClean="0">
                <a:solidFill>
                  <a:srgbClr val="FF00FF"/>
                </a:solidFill>
                <a:latin typeface="Times New Roman" pitchFamily="18" charset="0"/>
              </a:rPr>
              <a:t>EndNote</a:t>
            </a:r>
            <a:r>
              <a:rPr lang="en-US" sz="1800" dirty="0" smtClean="0">
                <a:solidFill>
                  <a:srgbClr val="FF00FF"/>
                </a:solidFill>
                <a:latin typeface="Times New Roman" pitchFamily="18" charset="0"/>
              </a:rPr>
              <a:t> format</a:t>
            </a:r>
          </a:p>
          <a:p>
            <a:pPr algn="l" eaLnBrk="1" hangingPunct="1"/>
            <a:r>
              <a:rPr lang="en-US" sz="1800" dirty="0" smtClean="0">
                <a:solidFill>
                  <a:srgbClr val="FF00FF"/>
                </a:solidFill>
                <a:latin typeface="Times New Roman" pitchFamily="18" charset="0"/>
              </a:rPr>
              <a:t>Write a sort paragraph about the physics topic.  </a:t>
            </a:r>
          </a:p>
          <a:p>
            <a:pPr algn="l" eaLnBrk="1" hangingPunct="1"/>
            <a:r>
              <a:rPr lang="en-US" sz="1800" dirty="0" smtClean="0">
                <a:solidFill>
                  <a:srgbClr val="FF00FF"/>
                </a:solidFill>
                <a:latin typeface="Times New Roman" pitchFamily="18" charset="0"/>
              </a:rPr>
              <a:t>Use </a:t>
            </a:r>
            <a:r>
              <a:rPr lang="en-US" sz="1800" dirty="0" err="1" smtClean="0">
                <a:solidFill>
                  <a:srgbClr val="FF00FF"/>
                </a:solidFill>
                <a:latin typeface="Times New Roman" pitchFamily="18" charset="0"/>
              </a:rPr>
              <a:t>EndNote</a:t>
            </a:r>
            <a:r>
              <a:rPr lang="en-US" sz="1800" dirty="0" smtClean="0">
                <a:solidFill>
                  <a:srgbClr val="FF00FF"/>
                </a:solidFill>
                <a:latin typeface="Times New Roman" pitchFamily="18" charset="0"/>
              </a:rPr>
              <a:t> Cite-While-You-Write to provide citations for your paragraph.</a:t>
            </a:r>
          </a:p>
          <a:p>
            <a:pPr algn="l" eaLnBrk="1" hangingPunct="1"/>
            <a:r>
              <a:rPr lang="en-US" sz="1800" dirty="0" smtClean="0">
                <a:solidFill>
                  <a:srgbClr val="FF00FF"/>
                </a:solidFill>
                <a:latin typeface="Times New Roman" pitchFamily="18" charset="0"/>
              </a:rPr>
              <a:t>Use </a:t>
            </a:r>
            <a:r>
              <a:rPr lang="en-US" sz="1800" dirty="0" err="1" smtClean="0">
                <a:solidFill>
                  <a:srgbClr val="FF00FF"/>
                </a:solidFill>
                <a:latin typeface="Times New Roman" pitchFamily="18" charset="0"/>
              </a:rPr>
              <a:t>EndNote</a:t>
            </a:r>
            <a:r>
              <a:rPr lang="en-US" sz="1800" dirty="0" smtClean="0">
                <a:solidFill>
                  <a:srgbClr val="FF00FF"/>
                </a:solidFill>
                <a:latin typeface="Times New Roman" pitchFamily="18" charset="0"/>
              </a:rPr>
              <a:t> to create a bibliography for your paragraph using the AIP Style</a:t>
            </a:r>
          </a:p>
          <a:p>
            <a:pPr algn="l" eaLnBrk="1" hangingPunct="1"/>
            <a:endParaRPr lang="en-US" sz="1600" dirty="0" smtClean="0">
              <a:solidFill>
                <a:srgbClr val="FF00FF"/>
              </a:solidFill>
              <a:latin typeface="Times New Roman" pitchFamily="18" charset="0"/>
            </a:endParaRPr>
          </a:p>
          <a:p>
            <a:pPr eaLnBrk="1" hangingPunct="1"/>
            <a:endParaRPr lang="en-US"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screen"/>
          <a:srcRect/>
          <a:stretch>
            <a:fillRect/>
          </a:stretch>
        </p:blipFill>
        <p:spPr bwMode="auto">
          <a:xfrm>
            <a:off x="304800" y="685800"/>
            <a:ext cx="6172763" cy="5495925"/>
          </a:xfrm>
          <a:prstGeom prst="rect">
            <a:avLst/>
          </a:prstGeom>
          <a:noFill/>
          <a:ln w="9525">
            <a:noFill/>
            <a:miter lim="800000"/>
            <a:headEnd/>
            <a:tailEnd/>
          </a:ln>
        </p:spPr>
      </p:pic>
      <p:cxnSp>
        <p:nvCxnSpPr>
          <p:cNvPr id="7" name="Curved Connector 6"/>
          <p:cNvCxnSpPr/>
          <p:nvPr/>
        </p:nvCxnSpPr>
        <p:spPr bwMode="auto">
          <a:xfrm rot="10800000">
            <a:off x="2514600" y="914400"/>
            <a:ext cx="4876800" cy="3048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8" name="Rectangle 7"/>
          <p:cNvSpPr/>
          <p:nvPr/>
        </p:nvSpPr>
        <p:spPr>
          <a:xfrm>
            <a:off x="7467600" y="914400"/>
            <a:ext cx="1219200" cy="584775"/>
          </a:xfrm>
          <a:prstGeom prst="rect">
            <a:avLst/>
          </a:prstGeom>
        </p:spPr>
        <p:txBody>
          <a:bodyPr wrap="square">
            <a:spAutoFit/>
          </a:bodyPr>
          <a:lstStyle/>
          <a:p>
            <a:r>
              <a:rPr lang="en-US" sz="1600" b="1" dirty="0" smtClean="0">
                <a:solidFill>
                  <a:srgbClr val="FF33CC"/>
                </a:solidFill>
              </a:rPr>
              <a:t>Grade Rubric</a:t>
            </a:r>
            <a:endParaRPr lang="en-US" sz="1600" b="1" dirty="0">
              <a:solidFill>
                <a:srgbClr val="FF33CC"/>
              </a:solidFill>
            </a:endParaRPr>
          </a:p>
        </p:txBody>
      </p:sp>
      <p:sp>
        <p:nvSpPr>
          <p:cNvPr id="9" name="Rectangle 8"/>
          <p:cNvSpPr/>
          <p:nvPr/>
        </p:nvSpPr>
        <p:spPr>
          <a:xfrm>
            <a:off x="5638800" y="2590800"/>
            <a:ext cx="3352800" cy="461665"/>
          </a:xfrm>
          <a:prstGeom prst="rect">
            <a:avLst/>
          </a:prstGeom>
        </p:spPr>
        <p:txBody>
          <a:bodyPr wrap="square">
            <a:spAutoFit/>
          </a:bodyPr>
          <a:lstStyle/>
          <a:p>
            <a:r>
              <a:rPr lang="en-US" sz="1200" dirty="0" smtClean="0">
                <a:hlinkClick r:id="rId4"/>
              </a:rPr>
              <a:t>http://www.physics.usu.edu/dennison/3870-3880/References/Lab_Report_Rubric.pdf</a:t>
            </a:r>
            <a:r>
              <a:rPr lang="en-US" sz="1200" dirty="0" smtClean="0"/>
              <a:t> </a:t>
            </a:r>
            <a:endParaRPr lang="en-US" sz="1200" dirty="0"/>
          </a:p>
        </p:txBody>
      </p:sp>
      <p:sp>
        <p:nvSpPr>
          <p:cNvPr id="12" name="Rectangle 2"/>
          <p:cNvSpPr txBox="1">
            <a:spLocks noChangeArrowheads="1"/>
          </p:cNvSpPr>
          <p:nvPr/>
        </p:nvSpPr>
        <p:spPr>
          <a:xfrm>
            <a:off x="3124200" y="152400"/>
            <a:ext cx="60198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Report Rubric</a:t>
            </a:r>
            <a:endParaRPr kumimoji="0" lang="en-US" sz="2800" b="1" i="0" u="sng" strike="noStrike" kern="0" cap="none" spc="0" normalizeH="0" baseline="0" noProof="0" dirty="0" smtClean="0">
              <a:ln>
                <a:noFill/>
              </a:ln>
              <a:solidFill>
                <a:schemeClr val="accent2"/>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306467" y="-228600"/>
          <a:ext cx="4951333" cy="6414683"/>
        </p:xfrm>
        <a:graphic>
          <a:graphicData uri="http://schemas.openxmlformats.org/presentationml/2006/ole">
            <p:oleObj spid="_x0000_s2051" name="Acrobat Document" r:id="rId4" imgW="5829199" imgH="7543800" progId="AcroExch.Document.11">
              <p:embed/>
            </p:oleObj>
          </a:graphicData>
        </a:graphic>
      </p:graphicFrame>
      <p:sp>
        <p:nvSpPr>
          <p:cNvPr id="4" name="Rectangle 2"/>
          <p:cNvSpPr txBox="1">
            <a:spLocks noChangeArrowheads="1"/>
          </p:cNvSpPr>
          <p:nvPr/>
        </p:nvSpPr>
        <p:spPr>
          <a:xfrm>
            <a:off x="4724400" y="304800"/>
            <a:ext cx="4419600" cy="457200"/>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0" cap="none" spc="0" normalizeH="0" baseline="0" noProof="0" dirty="0" smtClean="0">
                <a:ln>
                  <a:noFill/>
                </a:ln>
                <a:solidFill>
                  <a:schemeClr val="accent2"/>
                </a:solidFill>
                <a:effectLst/>
                <a:uLnTx/>
                <a:uFillTx/>
                <a:latin typeface="+mj-lt"/>
                <a:ea typeface="+mj-ea"/>
                <a:cs typeface="+mj-cs"/>
              </a:rPr>
              <a:t>PHYS 3870 Web </a:t>
            </a:r>
            <a:r>
              <a:rPr kumimoji="0" lang="en-US" sz="2800" b="1" i="0" u="sng" strike="noStrike" kern="0" cap="none" spc="0" normalizeH="0" baseline="0" noProof="0" dirty="0" smtClean="0">
                <a:ln>
                  <a:noFill/>
                </a:ln>
                <a:solidFill>
                  <a:schemeClr val="accent2"/>
                </a:solidFill>
                <a:effectLst/>
                <a:uLnTx/>
                <a:uFillTx/>
                <a:latin typeface="+mj-lt"/>
                <a:ea typeface="+mj-ea"/>
                <a:cs typeface="+mj-cs"/>
              </a:rPr>
              <a:t>Site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kern="0" dirty="0" smtClean="0">
                <a:solidFill>
                  <a:srgbClr val="C00000"/>
                </a:solidFill>
                <a:latin typeface="+mj-lt"/>
                <a:ea typeface="+mj-ea"/>
                <a:cs typeface="+mj-cs"/>
              </a:rPr>
              <a:t>Content of a Lab Report</a:t>
            </a:r>
            <a:endParaRPr kumimoji="0" lang="en-US" sz="2400" b="1" i="0" strike="noStrike" kern="0" cap="none" spc="0" normalizeH="0" baseline="0" noProof="0" dirty="0" smtClean="0">
              <a:ln>
                <a:noFill/>
              </a:ln>
              <a:solidFill>
                <a:srgbClr val="C00000"/>
              </a:solidFill>
              <a:effectLst/>
              <a:uLnTx/>
              <a:uFillTx/>
              <a:latin typeface="+mj-lt"/>
              <a:ea typeface="+mj-ea"/>
              <a:cs typeface="+mj-cs"/>
            </a:endParaRPr>
          </a:p>
        </p:txBody>
      </p:sp>
      <p:cxnSp>
        <p:nvCxnSpPr>
          <p:cNvPr id="5" name="Curved Connector 4"/>
          <p:cNvCxnSpPr/>
          <p:nvPr/>
        </p:nvCxnSpPr>
        <p:spPr bwMode="auto">
          <a:xfrm rot="10800000" flipV="1">
            <a:off x="4648200" y="1981200"/>
            <a:ext cx="1447800" cy="838200"/>
          </a:xfrm>
          <a:prstGeom prst="curvedConnector3">
            <a:avLst>
              <a:gd name="adj1" fmla="val 50000"/>
            </a:avLst>
          </a:prstGeom>
          <a:solidFill>
            <a:schemeClr val="accent1"/>
          </a:solidFill>
          <a:ln w="38100" cap="flat" cmpd="sng" algn="ctr">
            <a:solidFill>
              <a:srgbClr val="FF33CC"/>
            </a:solidFill>
            <a:prstDash val="solid"/>
            <a:round/>
            <a:headEnd type="none" w="med" len="med"/>
            <a:tailEnd type="arrow"/>
          </a:ln>
          <a:effectLst/>
        </p:spPr>
      </p:cxnSp>
      <p:sp>
        <p:nvSpPr>
          <p:cNvPr id="7" name="Rectangle 6"/>
          <p:cNvSpPr/>
          <p:nvPr/>
        </p:nvSpPr>
        <p:spPr>
          <a:xfrm>
            <a:off x="6172200" y="1371600"/>
            <a:ext cx="1219200" cy="1077218"/>
          </a:xfrm>
          <a:prstGeom prst="rect">
            <a:avLst/>
          </a:prstGeom>
        </p:spPr>
        <p:txBody>
          <a:bodyPr wrap="square">
            <a:spAutoFit/>
          </a:bodyPr>
          <a:lstStyle/>
          <a:p>
            <a:r>
              <a:rPr lang="en-US" sz="1600" b="1" dirty="0" smtClean="0">
                <a:solidFill>
                  <a:srgbClr val="FF33CC"/>
                </a:solidFill>
              </a:rPr>
              <a:t>Notes on contents of a lab report</a:t>
            </a:r>
            <a:endParaRPr lang="en-US" sz="1600" b="1" dirty="0">
              <a:solidFill>
                <a:srgbClr val="FF33CC"/>
              </a:solidFill>
            </a:endParaRPr>
          </a:p>
        </p:txBody>
      </p:sp>
      <p:sp>
        <p:nvSpPr>
          <p:cNvPr id="8" name="Rectangle 7"/>
          <p:cNvSpPr/>
          <p:nvPr/>
        </p:nvSpPr>
        <p:spPr>
          <a:xfrm>
            <a:off x="4953000" y="3429000"/>
            <a:ext cx="4038600" cy="461665"/>
          </a:xfrm>
          <a:prstGeom prst="rect">
            <a:avLst/>
          </a:prstGeom>
        </p:spPr>
        <p:txBody>
          <a:bodyPr wrap="square">
            <a:spAutoFit/>
          </a:bodyPr>
          <a:lstStyle/>
          <a:p>
            <a:r>
              <a:rPr lang="en-US" sz="1200" dirty="0" smtClean="0">
                <a:hlinkClick r:id="rId5"/>
              </a:rPr>
              <a:t>http://www.physics.usu.edu/dennison/3870-3880/References/Content%20of%20Lab%20Report.pdf</a:t>
            </a:r>
            <a:r>
              <a:rPr lang="en-US" sz="1200" dirty="0" smtClean="0"/>
              <a:t> </a:t>
            </a:r>
            <a:endParaRPr lang="en-US" sz="1200" dirty="0"/>
          </a:p>
        </p:txBody>
      </p:sp>
    </p:spTree>
  </p:cSld>
  <p:clrMapOvr>
    <a:masterClrMapping/>
  </p:clrMapOvr>
</p:sld>
</file>

<file path=ppt/theme/theme1.xml><?xml version="1.0" encoding="utf-8"?>
<a:theme xmlns:a="http://schemas.openxmlformats.org/drawingml/2006/main" name="PHYX 2710 Template">
  <a:themeElements>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YX 2710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HYX 271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YX 2710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YX 2710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YX 2710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YX 2710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YX 2710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YX 2710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YX 2710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YX 2710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YX 2710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YX 2710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YX 2710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10847</TotalTime>
  <Words>2829</Words>
  <Application>Microsoft Office PowerPoint</Application>
  <PresentationFormat>On-screen Show (4:3)</PresentationFormat>
  <Paragraphs>502</Paragraphs>
  <Slides>71</Slides>
  <Notes>71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PHYX 2710 Template</vt:lpstr>
      <vt:lpstr>Acrobat Document</vt:lpstr>
      <vt:lpstr>Intermediate Lab  PHYS 3870</vt:lpstr>
      <vt:lpstr>Intermediate Lab  PHYS 3870</vt:lpstr>
      <vt:lpstr>Slide 3</vt:lpstr>
      <vt:lpstr>Slide 4</vt:lpstr>
      <vt:lpstr>Intermediate Lab  PHYS 3870</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Intermediate Lab  PHYS 3870</vt:lpstr>
      <vt:lpstr>Slide 20</vt:lpstr>
      <vt:lpstr>Slide 21</vt:lpstr>
      <vt:lpstr>Intermediate Lab  PHYS 3870</vt:lpstr>
      <vt:lpstr>Slide 23</vt:lpstr>
      <vt:lpstr>Slide 24</vt:lpstr>
      <vt:lpstr>Slide 25</vt:lpstr>
      <vt:lpstr>Slide 26</vt:lpstr>
      <vt:lpstr>Slide 27</vt:lpstr>
      <vt:lpstr>Slide 28</vt:lpstr>
      <vt:lpstr>Slide 29</vt:lpstr>
      <vt:lpstr>Intermediate Lab  PHYS 3870</vt:lpstr>
      <vt:lpstr>Intermediate Lab  PHYS 3870</vt:lpstr>
      <vt:lpstr>Slide 32</vt:lpstr>
      <vt:lpstr>Slide 33</vt:lpstr>
      <vt:lpstr>Slide 34</vt:lpstr>
      <vt:lpstr>Slide 35</vt:lpstr>
      <vt:lpstr>Slide 36</vt:lpstr>
      <vt:lpstr>Slide 37</vt:lpstr>
      <vt:lpstr>Slide 38</vt:lpstr>
      <vt:lpstr>Slide 39</vt:lpstr>
      <vt:lpstr>Cite While You Write</vt:lpstr>
      <vt:lpstr>Slide 41</vt:lpstr>
      <vt:lpstr>Slide 42</vt:lpstr>
      <vt:lpstr>Slide 43</vt:lpstr>
      <vt:lpstr>Format Bibliography</vt:lpstr>
      <vt:lpstr>Intermediate Lab  PHYS 3870</vt:lpstr>
      <vt:lpstr>Intermediate Lab  PHYS 3870</vt:lpstr>
      <vt:lpstr>Slide 47</vt:lpstr>
      <vt:lpstr>Slide 48</vt:lpstr>
      <vt:lpstr>Slide 49</vt:lpstr>
      <vt:lpstr>Slide 50</vt:lpstr>
      <vt:lpstr>Slide 51</vt:lpstr>
      <vt:lpstr>Slide 52</vt:lpstr>
      <vt:lpstr>Intermediate Lab  PHYS 3870</vt:lpstr>
      <vt:lpstr>Slide 54</vt:lpstr>
      <vt:lpstr>Slide 55</vt:lpstr>
      <vt:lpstr>Slide 56</vt:lpstr>
      <vt:lpstr>Slide 57</vt:lpstr>
      <vt:lpstr>Intermediate Lab  PHYS 3870</vt:lpstr>
      <vt:lpstr>Slide 59</vt:lpstr>
      <vt:lpstr>Slide 60</vt:lpstr>
      <vt:lpstr>Intermediate Lab  PHYS 3870</vt:lpstr>
      <vt:lpstr>Slide 62</vt:lpstr>
      <vt:lpstr>Slide 63</vt:lpstr>
      <vt:lpstr>Intermediate Lab  PHYS 3870</vt:lpstr>
      <vt:lpstr>Slide 65</vt:lpstr>
      <vt:lpstr>Slide 66</vt:lpstr>
      <vt:lpstr>Intermediate Lab  PHYS 3870</vt:lpstr>
      <vt:lpstr>Slide 68</vt:lpstr>
      <vt:lpstr>Slide 69</vt:lpstr>
      <vt:lpstr>Slide 70</vt:lpstr>
      <vt:lpstr>Intermediate Lab  PHYS 3870</vt:lpstr>
    </vt:vector>
  </TitlesOfParts>
  <Company>Physics Department 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Modern Physics  PHYX 2710</dc:title>
  <dc:creator>JR Dennison</dc:creator>
  <cp:lastModifiedBy>JR Dennison</cp:lastModifiedBy>
  <cp:revision>109</cp:revision>
  <dcterms:created xsi:type="dcterms:W3CDTF">2004-08-23T18:11:05Z</dcterms:created>
  <dcterms:modified xsi:type="dcterms:W3CDTF">2015-09-28T21:51:44Z</dcterms:modified>
</cp:coreProperties>
</file>