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9" r:id="rId3"/>
    <p:sldId id="290" r:id="rId4"/>
    <p:sldId id="289" r:id="rId5"/>
    <p:sldId id="292" r:id="rId6"/>
    <p:sldId id="291" r:id="rId7"/>
    <p:sldId id="293" r:id="rId8"/>
    <p:sldId id="294" r:id="rId9"/>
    <p:sldId id="299" r:id="rId10"/>
    <p:sldId id="297" r:id="rId11"/>
    <p:sldId id="295" r:id="rId12"/>
    <p:sldId id="298" r:id="rId13"/>
    <p:sldId id="300" r:id="rId14"/>
    <p:sldId id="302" r:id="rId15"/>
    <p:sldId id="304" r:id="rId16"/>
    <p:sldId id="305" r:id="rId17"/>
    <p:sldId id="308" r:id="rId18"/>
    <p:sldId id="262" r:id="rId19"/>
    <p:sldId id="264" r:id="rId20"/>
    <p:sldId id="265" r:id="rId21"/>
    <p:sldId id="266" r:id="rId22"/>
    <p:sldId id="267" r:id="rId23"/>
    <p:sldId id="268" r:id="rId24"/>
    <p:sldId id="270" r:id="rId25"/>
    <p:sldId id="309" r:id="rId26"/>
    <p:sldId id="310" r:id="rId27"/>
    <p:sldId id="282" r:id="rId28"/>
    <p:sldId id="277" r:id="rId29"/>
    <p:sldId id="263" r:id="rId30"/>
    <p:sldId id="269" r:id="rId31"/>
    <p:sldId id="271" r:id="rId32"/>
    <p:sldId id="272" r:id="rId33"/>
    <p:sldId id="311" r:id="rId34"/>
    <p:sldId id="312" r:id="rId35"/>
    <p:sldId id="315" r:id="rId36"/>
    <p:sldId id="313" r:id="rId37"/>
    <p:sldId id="306" r:id="rId38"/>
    <p:sldId id="320" r:id="rId39"/>
    <p:sldId id="318" r:id="rId40"/>
    <p:sldId id="319" r:id="rId41"/>
    <p:sldId id="321" r:id="rId42"/>
    <p:sldId id="322" r:id="rId43"/>
    <p:sldId id="323" r:id="rId44"/>
    <p:sldId id="324" r:id="rId45"/>
    <p:sldId id="325" r:id="rId46"/>
    <p:sldId id="273" r:id="rId47"/>
    <p:sldId id="274" r:id="rId48"/>
    <p:sldId id="326" r:id="rId49"/>
    <p:sldId id="330" r:id="rId50"/>
    <p:sldId id="316" r:id="rId51"/>
    <p:sldId id="327" r:id="rId52"/>
    <p:sldId id="328" r:id="rId53"/>
    <p:sldId id="331" r:id="rId54"/>
    <p:sldId id="287" r:id="rId55"/>
    <p:sldId id="329"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8">
          <p15:clr>
            <a:srgbClr val="A4A3A4"/>
          </p15:clr>
        </p15:guide>
        <p15:guide id="2" pos="3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B83A"/>
    <a:srgbClr val="AEAE00"/>
    <a:srgbClr val="939300"/>
    <a:srgbClr val="EDE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3" autoAdjust="0"/>
    <p:restoredTop sz="94643" autoAdjust="0"/>
  </p:normalViewPr>
  <p:slideViewPr>
    <p:cSldViewPr snapToGrid="0" snapToObjects="1" showGuides="1">
      <p:cViewPr varScale="1">
        <p:scale>
          <a:sx n="110" d="100"/>
          <a:sy n="110" d="100"/>
        </p:scale>
        <p:origin x="1272" y="176"/>
      </p:cViewPr>
      <p:guideLst>
        <p:guide orient="horz" pos="3408"/>
        <p:guide pos="3888"/>
      </p:guideLst>
    </p:cSldViewPr>
  </p:slideViewPr>
  <p:outlineViewPr>
    <p:cViewPr>
      <p:scale>
        <a:sx n="33" d="100"/>
        <a:sy n="33" d="100"/>
      </p:scale>
      <p:origin x="0" y="2409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C9AFCB-B484-2E43-ACFF-E6DEB8F2EDFF}" type="datetimeFigureOut">
              <a:rPr lang="en-US"/>
              <a:pPr/>
              <a:t>11/9/15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590F-5CBF-9547-B5C8-E22878C54A6D}" type="slidenum">
              <a: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C9AFCB-B484-2E43-ACFF-E6DEB8F2EDFF}" type="datetimeFigureOut">
              <a:rPr lang="en-US"/>
              <a:pPr/>
              <a:t>11/9/15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590F-5CBF-9547-B5C8-E22878C54A6D}" type="slidenum">
              <a: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C9AFCB-B484-2E43-ACFF-E6DEB8F2EDFF}" type="datetimeFigureOut">
              <a:rPr lang="en-US"/>
              <a:pPr/>
              <a:t>11/9/15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590F-5CBF-9547-B5C8-E22878C54A6D}" type="slidenum">
              <a: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C9AFCB-B484-2E43-ACFF-E6DEB8F2EDFF}" type="datetimeFigureOut">
              <a:rPr lang="en-US"/>
              <a:pPr/>
              <a:t>11/9/15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590F-5CBF-9547-B5C8-E22878C54A6D}" type="slidenum">
              <a: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C9AFCB-B484-2E43-ACFF-E6DEB8F2EDFF}" type="datetimeFigureOut">
              <a:rPr lang="en-US"/>
              <a:pPr/>
              <a:t>11/9/15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590F-5CBF-9547-B5C8-E22878C54A6D}" type="slidenum">
              <a: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C9AFCB-B484-2E43-ACFF-E6DEB8F2EDFF}" type="datetimeFigureOut">
              <a:rPr lang="en-US"/>
              <a:pPr/>
              <a:t>11/9/15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B590F-5CBF-9547-B5C8-E22878C54A6D}" type="slidenum">
              <a: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C9AFCB-B484-2E43-ACFF-E6DEB8F2EDFF}" type="datetimeFigureOut">
              <a:rPr lang="en-US"/>
              <a:pPr/>
              <a:t>11/9/15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DB590F-5CBF-9547-B5C8-E22878C54A6D}" type="slidenum">
              <a: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C9AFCB-B484-2E43-ACFF-E6DEB8F2EDFF}" type="datetimeFigureOut">
              <a:rPr lang="en-US"/>
              <a:pPr/>
              <a:t>11/9/15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DB590F-5CBF-9547-B5C8-E22878C54A6D}" type="slidenum">
              <a: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C9AFCB-B484-2E43-ACFF-E6DEB8F2EDFF}" type="datetimeFigureOut">
              <a:rPr lang="en-US"/>
              <a:pPr/>
              <a:t>11/9/15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DB590F-5CBF-9547-B5C8-E22878C54A6D}" type="slidenum">
              <a: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C9AFCB-B484-2E43-ACFF-E6DEB8F2EDFF}" type="datetimeFigureOut">
              <a:rPr lang="en-US"/>
              <a:pPr/>
              <a:t>11/9/15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B590F-5CBF-9547-B5C8-E22878C54A6D}" type="slidenum">
              <a: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C9AFCB-B484-2E43-ACFF-E6DEB8F2EDFF}" type="datetimeFigureOut">
              <a:rPr lang="en-US"/>
              <a:pPr/>
              <a:t>11/9/15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B590F-5CBF-9547-B5C8-E22878C54A6D}" type="slidenum">
              <a: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9AFCB-B484-2E43-ACFF-E6DEB8F2EDFF}" type="datetimeFigureOut">
              <a:rPr lang="en-US"/>
              <a:pPr/>
              <a:t>11/9/15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B590F-5CBF-9547-B5C8-E22878C54A6D}" type="slidenum">
              <a: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15.png"/><Relationship Id="rId6"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15.png"/><Relationship Id="rId6" Type="http://schemas.openxmlformats.org/officeDocument/2006/relationships/image" Target="../media/image1.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dg.lbl.gov/2012/listings/contents_listings.htm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15.png"/><Relationship Id="rId6" Type="http://schemas.openxmlformats.org/officeDocument/2006/relationships/image" Target="../media/image1.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ern.ch/public"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 Id="rId3" Type="http://schemas.openxmlformats.org/officeDocument/2006/relationships/image" Target="../media/image4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ands-on-cern.physto.se/ani/acc_lhc_atlas/lhc_atlas.sw" TargetMode="External"/><Relationship Id="rId3" Type="http://schemas.openxmlformats.org/officeDocument/2006/relationships/image" Target="../media/image45.png"/></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hyperlink" Target="http://hands-on-cern.physto.se/ani/acc_lhc_atlas/lhc_atlas.sw"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15.png"/><Relationship Id="rId6" Type="http://schemas.openxmlformats.org/officeDocument/2006/relationships/image" Target="../media/image1.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26.png"/><Relationship Id="rId10" Type="http://schemas.openxmlformats.org/officeDocument/2006/relationships/image" Target="../media/image47.png"/><Relationship Id="rId11"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tiff"/><Relationship Id="rId3" Type="http://schemas.openxmlformats.org/officeDocument/2006/relationships/image" Target="../media/image52.tif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06379"/>
            <a:ext cx="7772400" cy="1470025"/>
          </a:xfrm>
        </p:spPr>
        <p:txBody>
          <a:bodyPr/>
          <a:lstStyle/>
          <a:p>
            <a:r>
              <a:rPr lang="en-US" dirty="0"/>
              <a:t>The Search for the Higgs Boson</a:t>
            </a:r>
          </a:p>
        </p:txBody>
      </p:sp>
      <p:sp>
        <p:nvSpPr>
          <p:cNvPr id="3" name="Subtitle 2"/>
          <p:cNvSpPr>
            <a:spLocks noGrp="1"/>
          </p:cNvSpPr>
          <p:nvPr>
            <p:ph type="subTitle" idx="1"/>
          </p:nvPr>
        </p:nvSpPr>
        <p:spPr>
          <a:xfrm>
            <a:off x="1371600" y="2479615"/>
            <a:ext cx="6400800" cy="3346472"/>
          </a:xfrm>
        </p:spPr>
        <p:txBody>
          <a:bodyPr>
            <a:noAutofit/>
          </a:bodyPr>
          <a:lstStyle/>
          <a:p>
            <a:pPr algn="l">
              <a:spcBef>
                <a:spcPts val="960"/>
              </a:spcBef>
            </a:pPr>
            <a:r>
              <a:rPr lang="en-US" sz="2000" dirty="0">
                <a:solidFill>
                  <a:srgbClr val="0000FF"/>
                </a:solidFill>
              </a:rPr>
              <a:t>The recent detection of the Higgs Boson </a:t>
            </a:r>
            <a:r>
              <a:rPr lang="en-US" sz="2000" dirty="0" smtClean="0">
                <a:solidFill>
                  <a:srgbClr val="0000FF"/>
                </a:solidFill>
              </a:rPr>
              <a:t>at </a:t>
            </a:r>
            <a:r>
              <a:rPr lang="en-US" sz="2000" dirty="0">
                <a:solidFill>
                  <a:srgbClr val="0000FF"/>
                </a:solidFill>
              </a:rPr>
              <a:t>CERN is the culmination of over 100 years of exploration of the fundamental nature of matter. I will describe some highlights of this search, touching on a few important insights of relativity and quantum physics, and the development of our modern picture of particle physics elegantly described by what is called The Standard Model. Finally, I will describe the importance of what was, until now, the missing link: the Higgs Boson.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99000">
              <a:schemeClr val="accent6">
                <a:lumMod val="60000"/>
                <a:lumOff val="4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a:bodyPr>
          <a:lstStyle/>
          <a:p>
            <a:pPr>
              <a:buNone/>
            </a:pPr>
            <a:r>
              <a:rPr lang="en-US" sz="2800" dirty="0"/>
              <a:t>The limit of microscope resolution: diffraction</a:t>
            </a:r>
          </a:p>
          <a:p>
            <a:pPr>
              <a:buNone/>
            </a:pPr>
            <a:endParaRPr lang="en-US" sz="2800" dirty="0"/>
          </a:p>
        </p:txBody>
      </p:sp>
      <p:pic>
        <p:nvPicPr>
          <p:cNvPr id="5" name="Picture 4"/>
          <p:cNvPicPr>
            <a:picLocks noChangeAspect="1"/>
          </p:cNvPicPr>
          <p:nvPr/>
        </p:nvPicPr>
        <p:blipFill>
          <a:blip r:embed="rId2"/>
          <a:stretch>
            <a:fillRect/>
          </a:stretch>
        </p:blipFill>
        <p:spPr>
          <a:xfrm>
            <a:off x="138350" y="718656"/>
            <a:ext cx="5867400" cy="5999549"/>
          </a:xfrm>
          <a:prstGeom prst="rect">
            <a:avLst/>
          </a:prstGeom>
        </p:spPr>
      </p:pic>
      <p:sp>
        <p:nvSpPr>
          <p:cNvPr id="6" name="TextBox 5"/>
          <p:cNvSpPr txBox="1"/>
          <p:nvPr/>
        </p:nvSpPr>
        <p:spPr>
          <a:xfrm>
            <a:off x="6705600" y="1828800"/>
            <a:ext cx="2122847" cy="2677656"/>
          </a:xfrm>
          <a:prstGeom prst="rect">
            <a:avLst/>
          </a:prstGeom>
          <a:noFill/>
        </p:spPr>
        <p:txBody>
          <a:bodyPr wrap="square" rtlCol="0">
            <a:spAutoFit/>
          </a:bodyPr>
          <a:lstStyle/>
          <a:p>
            <a:r>
              <a:rPr lang="en-US" sz="2800" dirty="0"/>
              <a:t>The key to seeing</a:t>
            </a:r>
          </a:p>
          <a:p>
            <a:r>
              <a:rPr lang="en-US" sz="2800" dirty="0"/>
              <a:t>small things is to use </a:t>
            </a:r>
          </a:p>
          <a:p>
            <a:r>
              <a:rPr lang="en-US" sz="2800" dirty="0"/>
              <a:t>a short wavelength</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304800" y="609600"/>
          <a:ext cx="8382000" cy="3595488"/>
        </p:xfrm>
        <a:graphic>
          <a:graphicData uri="http://schemas.openxmlformats.org/drawingml/2006/table">
            <a:tbl>
              <a:tblPr firstRow="1" bandRow="1">
                <a:tableStyleId>{2A488322-F2BA-4B5B-9748-0D474271808F}</a:tableStyleId>
              </a:tblPr>
              <a:tblGrid>
                <a:gridCol w="595087"/>
                <a:gridCol w="595087"/>
                <a:gridCol w="2380347"/>
                <a:gridCol w="3315484"/>
                <a:gridCol w="1495995"/>
              </a:tblGrid>
              <a:tr h="457200">
                <a:tc>
                  <a:txBody>
                    <a:bodyPr/>
                    <a:lstStyle/>
                    <a:p>
                      <a:pPr algn="ctr"/>
                      <a:r>
                        <a:rPr lang="en-US" sz="1100" dirty="0">
                          <a:solidFill>
                            <a:srgbClr val="0000FF"/>
                          </a:solidFill>
                        </a:rPr>
                        <a:t>Prefix</a:t>
                      </a:r>
                      <a:endParaRPr lang="en-US" sz="1400" dirty="0">
                        <a:solidFill>
                          <a:srgbClr val="0000FF"/>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aseline="0" dirty="0">
                          <a:solidFill>
                            <a:srgbClr val="0000FF"/>
                          </a:solidFill>
                        </a:rPr>
                        <a:t>10</a:t>
                      </a:r>
                      <a:r>
                        <a:rPr lang="en-US" sz="1400" baseline="30000" dirty="0">
                          <a:solidFill>
                            <a:srgbClr val="0000FF"/>
                          </a:solidFill>
                        </a:rPr>
                        <a:t>n</a:t>
                      </a:r>
                      <a:endParaRPr lang="en-US" sz="1400" dirty="0">
                        <a:solidFill>
                          <a:srgbClr val="0000FF"/>
                        </a:solidFill>
                      </a:endParaRPr>
                    </a:p>
                  </a:txBody>
                  <a:tcPr/>
                </a:tc>
                <a:tc>
                  <a:txBody>
                    <a:bodyPr/>
                    <a:lstStyle/>
                    <a:p>
                      <a:pPr algn="ctr"/>
                      <a:r>
                        <a:rPr lang="en-US" dirty="0">
                          <a:solidFill>
                            <a:srgbClr val="0000FF"/>
                          </a:solidFill>
                        </a:rPr>
                        <a:t>Decimal</a:t>
                      </a:r>
                      <a:endParaRPr lang="en-US" b="1" dirty="0">
                        <a:solidFill>
                          <a:srgbClr val="0000FF"/>
                        </a:solidFill>
                      </a:endParaRPr>
                    </a:p>
                  </a:txBody>
                  <a:tcPr/>
                </a:tc>
                <a:tc>
                  <a:txBody>
                    <a:bodyPr/>
                    <a:lstStyle/>
                    <a:p>
                      <a:pPr algn="ctr"/>
                      <a:endParaRPr lang="en-US" dirty="0">
                        <a:solidFill>
                          <a:srgbClr val="0000FF"/>
                        </a:solidFill>
                      </a:endParaRPr>
                    </a:p>
                  </a:txBody>
                  <a:tcPr/>
                </a:tc>
                <a:tc>
                  <a:txBody>
                    <a:bodyPr/>
                    <a:lstStyle/>
                    <a:p>
                      <a:pPr algn="ctr"/>
                      <a:endParaRPr lang="en-US" dirty="0">
                        <a:solidFill>
                          <a:srgbClr val="0000FF"/>
                        </a:solidFill>
                      </a:endParaRPr>
                    </a:p>
                  </a:txBody>
                  <a:tcPr/>
                </a:tc>
              </a:tr>
              <a:tr h="609600">
                <a:tc>
                  <a:txBody>
                    <a:bodyPr/>
                    <a:lstStyle/>
                    <a:p>
                      <a:endParaRPr lang="en-US" sz="1100" dirty="0">
                        <a:solidFill>
                          <a:schemeClr val="bg1">
                            <a:lumMod val="50000"/>
                          </a:schemeClr>
                        </a:solidFill>
                      </a:endParaRPr>
                    </a:p>
                  </a:txBody>
                  <a:tcPr/>
                </a:tc>
                <a:tc>
                  <a:txBody>
                    <a:bodyPr/>
                    <a:lstStyle/>
                    <a:p>
                      <a:r>
                        <a:rPr lang="en-US" sz="1100" dirty="0">
                          <a:solidFill>
                            <a:schemeClr val="bg1">
                              <a:lumMod val="50000"/>
                            </a:schemeClr>
                          </a:solidFill>
                        </a:rPr>
                        <a:t>10</a:t>
                      </a:r>
                      <a:r>
                        <a:rPr lang="en-US" sz="1100" baseline="30000" dirty="0">
                          <a:solidFill>
                            <a:schemeClr val="bg1">
                              <a:lumMod val="50000"/>
                            </a:schemeClr>
                          </a:solidFill>
                        </a:rPr>
                        <a:t>0</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Human height:  1.6 meters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solidFill>
                          <a:schemeClr val="bg1">
                            <a:lumMod val="50000"/>
                          </a:schemeClr>
                        </a:solidFill>
                      </a:endParaRPr>
                    </a:p>
                  </a:txBody>
                  <a:tcPr/>
                </a:tc>
              </a:tr>
              <a:tr h="608448">
                <a:tc>
                  <a:txBody>
                    <a:bodyPr/>
                    <a:lstStyle/>
                    <a:p>
                      <a:r>
                        <a:rPr lang="en-US" sz="1100" dirty="0" err="1">
                          <a:solidFill>
                            <a:schemeClr val="bg1">
                              <a:lumMod val="50000"/>
                            </a:schemeClr>
                          </a:solidFill>
                        </a:rPr>
                        <a:t>milli</a:t>
                      </a:r>
                      <a:endParaRPr lang="en-US" sz="1100">
                        <a:solidFill>
                          <a:schemeClr val="bg1">
                            <a:lumMod val="50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10</a:t>
                      </a:r>
                      <a:r>
                        <a:rPr lang="en-US" sz="1100" baseline="30000" dirty="0">
                          <a:solidFill>
                            <a:schemeClr val="bg1">
                              <a:lumMod val="50000"/>
                            </a:schemeClr>
                          </a:solidFill>
                        </a:rPr>
                        <a:t>-3</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.001</a:t>
                      </a:r>
                    </a:p>
                  </a:txBody>
                  <a:tcPr/>
                </a:tc>
                <a:tc>
                  <a:txBody>
                    <a:bodyPr/>
                    <a:lstStyle/>
                    <a:p>
                      <a:r>
                        <a:rPr lang="en-US" sz="1100" dirty="0">
                          <a:solidFill>
                            <a:schemeClr val="bg1">
                              <a:lumMod val="50000"/>
                            </a:schemeClr>
                          </a:solidFill>
                        </a:rPr>
                        <a:t>Grain of sand:  1millimeter</a:t>
                      </a:r>
                      <a:br>
                        <a:rPr lang="en-US" sz="1100" dirty="0">
                          <a:solidFill>
                            <a:schemeClr val="bg1">
                              <a:lumMod val="50000"/>
                            </a:schemeClr>
                          </a:solidFill>
                        </a:rPr>
                      </a:br>
                      <a:r>
                        <a:rPr lang="en-US" sz="1100" b="1" i="1" dirty="0">
                          <a:solidFill>
                            <a:schemeClr val="bg1">
                              <a:lumMod val="50000"/>
                            </a:schemeClr>
                          </a:solidFill>
                        </a:rPr>
                        <a:t>Animal Cell</a:t>
                      </a:r>
                      <a:r>
                        <a:rPr lang="en-US" sz="1100" dirty="0">
                          <a:solidFill>
                            <a:schemeClr val="bg1">
                              <a:lumMod val="50000"/>
                            </a:schemeClr>
                          </a:solidFill>
                        </a:rPr>
                        <a:t>: 0.1 millimeter</a:t>
                      </a:r>
                    </a:p>
                  </a:txBody>
                  <a:tcPr/>
                </a:tc>
                <a:tc>
                  <a:txBody>
                    <a:bodyPr/>
                    <a:lstStyle/>
                    <a:p>
                      <a:endParaRPr lang="en-US" sz="1100" dirty="0">
                        <a:solidFill>
                          <a:schemeClr val="bg1">
                            <a:lumMod val="50000"/>
                          </a:schemeClr>
                        </a:solidFill>
                      </a:endParaRPr>
                    </a:p>
                  </a:txBody>
                  <a:tcPr/>
                </a:tc>
              </a:tr>
              <a:tr h="533400">
                <a:tc>
                  <a:txBody>
                    <a:bodyPr/>
                    <a:lstStyle/>
                    <a:p>
                      <a:r>
                        <a:rPr lang="en-US" sz="1100" dirty="0">
                          <a:solidFill>
                            <a:schemeClr val="bg1">
                              <a:lumMod val="50000"/>
                            </a:schemeClr>
                          </a:solidFill>
                        </a:rPr>
                        <a:t>micro</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10</a:t>
                      </a:r>
                      <a:r>
                        <a:rPr lang="en-US" sz="1100" baseline="30000" dirty="0">
                          <a:solidFill>
                            <a:schemeClr val="bg1">
                              <a:lumMod val="50000"/>
                            </a:schemeClr>
                          </a:solidFill>
                        </a:rPr>
                        <a:t>-6</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.000 001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Smallest Bacteria:   1 micrometer</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Wavelength of red light:  0.65 micrometer</a:t>
                      </a:r>
                      <a:br>
                        <a:rPr lang="en-US" sz="1100" dirty="0">
                          <a:solidFill>
                            <a:schemeClr val="bg1">
                              <a:lumMod val="50000"/>
                            </a:schemeClr>
                          </a:solidFill>
                        </a:rPr>
                      </a:br>
                      <a:r>
                        <a:rPr lang="en-US" sz="1100" b="1" baseline="0" dirty="0">
                          <a:solidFill>
                            <a:schemeClr val="bg1">
                              <a:lumMod val="50000"/>
                            </a:schemeClr>
                          </a:solidFill>
                        </a:rPr>
                        <a:t>Resolution of light microscope</a:t>
                      </a:r>
                      <a:r>
                        <a:rPr lang="en-US" sz="1100" baseline="0" dirty="0">
                          <a:solidFill>
                            <a:schemeClr val="bg1">
                              <a:lumMod val="50000"/>
                            </a:schemeClr>
                          </a:solidFill>
                        </a:rPr>
                        <a:t>:   0.2 micrometer</a:t>
                      </a:r>
                      <a:endParaRPr lang="en-US" sz="1100" dirty="0">
                        <a:solidFill>
                          <a:schemeClr val="bg1">
                            <a:lumMod val="50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solidFill>
                          <a:schemeClr val="bg1">
                            <a:lumMod val="50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solidFill>
                          <a:schemeClr val="bg1">
                            <a:lumMod val="50000"/>
                          </a:schemeClr>
                        </a:solidFill>
                      </a:endParaRPr>
                    </a:p>
                  </a:txBody>
                  <a:tcPr/>
                </a:tc>
              </a:tr>
              <a:tr h="558808">
                <a:tc>
                  <a:txBody>
                    <a:bodyPr/>
                    <a:lstStyle/>
                    <a:p>
                      <a:r>
                        <a:rPr lang="en-US" sz="1400" b="0" dirty="0" err="1">
                          <a:solidFill>
                            <a:srgbClr val="000000"/>
                          </a:solidFill>
                        </a:rPr>
                        <a:t>nano</a:t>
                      </a:r>
                      <a:endParaRPr lang="en-US" sz="1400" b="0">
                        <a:solidFill>
                          <a:srgbClr val="00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a:solidFill>
                            <a:srgbClr val="000000"/>
                          </a:solidFill>
                        </a:rPr>
                        <a:t>10</a:t>
                      </a:r>
                      <a:r>
                        <a:rPr lang="en-US" sz="1400" b="0" baseline="30000" dirty="0">
                          <a:solidFill>
                            <a:srgbClr val="000000"/>
                          </a:solidFill>
                        </a:rPr>
                        <a:t>-9</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a:solidFill>
                            <a:srgbClr val="000000"/>
                          </a:solidFill>
                        </a:rPr>
                        <a:t>.000 000 001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a:solidFill>
                            <a:srgbClr val="000000"/>
                          </a:solidFill>
                        </a:rPr>
                        <a:t>Water</a:t>
                      </a:r>
                      <a:r>
                        <a:rPr lang="en-US" sz="1400" b="0" baseline="0" dirty="0">
                          <a:solidFill>
                            <a:srgbClr val="000000"/>
                          </a:solidFill>
                        </a:rPr>
                        <a:t> molecule:   0.28  nanometer</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0" baseline="0" dirty="0">
                          <a:solidFill>
                            <a:srgbClr val="000000"/>
                          </a:solidFill>
                        </a:rPr>
                        <a:t>Hydrogen </a:t>
                      </a:r>
                      <a:r>
                        <a:rPr lang="en-US" sz="1400" b="0" i="1" baseline="0" dirty="0">
                          <a:solidFill>
                            <a:srgbClr val="000000"/>
                          </a:solidFill>
                        </a:rPr>
                        <a:t>atom</a:t>
                      </a:r>
                      <a:r>
                        <a:rPr lang="en-US" sz="1400" b="0" baseline="0" dirty="0">
                          <a:solidFill>
                            <a:srgbClr val="000000"/>
                          </a:solidFill>
                        </a:rPr>
                        <a:t>: 0.1 nanometer</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0" baseline="0" dirty="0">
                          <a:solidFill>
                            <a:srgbClr val="000000"/>
                          </a:solidFill>
                        </a:rPr>
                        <a:t>Resolution of x-ray microscope:   15 nanometer</a:t>
                      </a:r>
                      <a:endParaRPr lang="en-US" sz="1400" b="0" dirty="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b="0" dirty="0">
                        <a:solidFill>
                          <a:srgbClr val="00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b="0" dirty="0">
                        <a:solidFill>
                          <a:srgbClr val="000000"/>
                        </a:solidFill>
                      </a:endParaRPr>
                    </a:p>
                  </a:txBody>
                  <a:tcPr/>
                </a:tc>
              </a:tr>
            </a:tbl>
          </a:graphicData>
        </a:graphic>
      </p:graphicFrame>
      <p:pic>
        <p:nvPicPr>
          <p:cNvPr id="8" name="Picture 7"/>
          <p:cNvPicPr>
            <a:picLocks noChangeAspect="1"/>
          </p:cNvPicPr>
          <p:nvPr/>
        </p:nvPicPr>
        <p:blipFill>
          <a:blip r:embed="rId2"/>
          <a:stretch>
            <a:fillRect/>
          </a:stretch>
        </p:blipFill>
        <p:spPr>
          <a:xfrm>
            <a:off x="7315200" y="2274630"/>
            <a:ext cx="1143000" cy="620970"/>
          </a:xfrm>
          <a:prstGeom prst="rect">
            <a:avLst/>
          </a:prstGeom>
        </p:spPr>
      </p:pic>
      <p:pic>
        <p:nvPicPr>
          <p:cNvPr id="9" name="Picture 8"/>
          <p:cNvPicPr>
            <a:picLocks noChangeAspect="1"/>
          </p:cNvPicPr>
          <p:nvPr/>
        </p:nvPicPr>
        <p:blipFill>
          <a:blip r:embed="rId3"/>
          <a:stretch>
            <a:fillRect/>
          </a:stretch>
        </p:blipFill>
        <p:spPr>
          <a:xfrm>
            <a:off x="7315200" y="1676399"/>
            <a:ext cx="1143000" cy="598231"/>
          </a:xfrm>
          <a:prstGeom prst="rect">
            <a:avLst/>
          </a:prstGeom>
        </p:spPr>
      </p:pic>
      <p:pic>
        <p:nvPicPr>
          <p:cNvPr id="10" name="Picture 9"/>
          <p:cNvPicPr>
            <a:picLocks noChangeAspect="1"/>
          </p:cNvPicPr>
          <p:nvPr/>
        </p:nvPicPr>
        <p:blipFill>
          <a:blip r:embed="rId4"/>
          <a:stretch>
            <a:fillRect/>
          </a:stretch>
        </p:blipFill>
        <p:spPr>
          <a:xfrm>
            <a:off x="7315198" y="2895600"/>
            <a:ext cx="1108708" cy="953886"/>
          </a:xfrm>
          <a:prstGeom prst="rect">
            <a:avLst/>
          </a:prstGeom>
        </p:spPr>
      </p:pic>
      <p:pic>
        <p:nvPicPr>
          <p:cNvPr id="12" name="Picture 11"/>
          <p:cNvPicPr>
            <a:picLocks noChangeAspect="1"/>
          </p:cNvPicPr>
          <p:nvPr/>
        </p:nvPicPr>
        <p:blipFill>
          <a:blip r:embed="rId5"/>
          <a:stretch>
            <a:fillRect/>
          </a:stretch>
        </p:blipFill>
        <p:spPr>
          <a:xfrm>
            <a:off x="7498077" y="1122218"/>
            <a:ext cx="762000" cy="554181"/>
          </a:xfrm>
          <a:prstGeom prst="rect">
            <a:avLst/>
          </a:prstGeom>
        </p:spPr>
      </p:pic>
      <p:pic>
        <p:nvPicPr>
          <p:cNvPr id="16" name="Picture 15"/>
          <p:cNvPicPr>
            <a:picLocks noChangeAspect="1"/>
          </p:cNvPicPr>
          <p:nvPr/>
        </p:nvPicPr>
        <p:blipFill>
          <a:blip r:embed="rId4"/>
          <a:stretch>
            <a:fillRect/>
          </a:stretch>
        </p:blipFill>
        <p:spPr>
          <a:xfrm>
            <a:off x="4280595" y="4205087"/>
            <a:ext cx="4863405" cy="2652911"/>
          </a:xfrm>
          <a:prstGeom prst="rect">
            <a:avLst/>
          </a:prstGeom>
        </p:spPr>
      </p:pic>
      <p:sp>
        <p:nvSpPr>
          <p:cNvPr id="17" name="TextBox 16"/>
          <p:cNvSpPr txBox="1"/>
          <p:nvPr/>
        </p:nvSpPr>
        <p:spPr>
          <a:xfrm>
            <a:off x="762000" y="4267200"/>
            <a:ext cx="3267654" cy="1477328"/>
          </a:xfrm>
          <a:prstGeom prst="rect">
            <a:avLst/>
          </a:prstGeom>
          <a:noFill/>
        </p:spPr>
        <p:txBody>
          <a:bodyPr wrap="none" rtlCol="0">
            <a:spAutoFit/>
          </a:bodyPr>
          <a:lstStyle/>
          <a:p>
            <a:r>
              <a:rPr lang="en-US" dirty="0"/>
              <a:t>X-rays have a shorter wavelength</a:t>
            </a:r>
          </a:p>
          <a:p>
            <a:r>
              <a:rPr lang="en-US" dirty="0"/>
              <a:t>than visible light</a:t>
            </a:r>
          </a:p>
          <a:p>
            <a:endParaRPr lang="en-US" dirty="0"/>
          </a:p>
          <a:p>
            <a:r>
              <a:rPr lang="en-US" dirty="0"/>
              <a:t>X-ray microscopes can image</a:t>
            </a:r>
          </a:p>
          <a:p>
            <a:r>
              <a:rPr lang="en-US" dirty="0"/>
              <a:t>individual molecules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792162"/>
          </a:xfrm>
        </p:spPr>
        <p:txBody>
          <a:bodyPr>
            <a:normAutofit/>
          </a:bodyPr>
          <a:lstStyle/>
          <a:p>
            <a:r>
              <a:rPr lang="en-US" sz="3600" dirty="0"/>
              <a:t>Moving smaller: Quantum Physics</a:t>
            </a:r>
          </a:p>
        </p:txBody>
      </p:sp>
      <p:sp>
        <p:nvSpPr>
          <p:cNvPr id="3" name="Content Placeholder 2"/>
          <p:cNvSpPr>
            <a:spLocks noGrp="1"/>
          </p:cNvSpPr>
          <p:nvPr>
            <p:ph idx="1"/>
          </p:nvPr>
        </p:nvSpPr>
        <p:spPr>
          <a:xfrm>
            <a:off x="457200" y="3179462"/>
            <a:ext cx="8229600" cy="3334781"/>
          </a:xfrm>
        </p:spPr>
        <p:txBody>
          <a:bodyPr wrap="square">
            <a:normAutofit/>
          </a:bodyPr>
          <a:lstStyle/>
          <a:p>
            <a:pPr marL="0" indent="0">
              <a:spcBef>
                <a:spcPts val="0"/>
              </a:spcBef>
              <a:buNone/>
            </a:pPr>
            <a:r>
              <a:rPr lang="en-US" dirty="0"/>
              <a:t>Quantum physics provides an answer</a:t>
            </a:r>
          </a:p>
          <a:p>
            <a:pPr marL="0" indent="0">
              <a:spcBef>
                <a:spcPts val="0"/>
              </a:spcBef>
              <a:buNone/>
            </a:pPr>
            <a:endParaRPr lang="en-US" sz="2000" dirty="0"/>
          </a:p>
          <a:p>
            <a:pPr marL="0" indent="0">
              <a:spcBef>
                <a:spcPts val="0"/>
              </a:spcBef>
              <a:buNone/>
            </a:pPr>
            <a:r>
              <a:rPr lang="en-US" sz="2400" dirty="0"/>
              <a:t>All basic </a:t>
            </a:r>
            <a:r>
              <a:rPr lang="en-US" sz="2400" b="1" i="1" dirty="0"/>
              <a:t>particles</a:t>
            </a:r>
            <a:r>
              <a:rPr lang="en-US" sz="2400" dirty="0"/>
              <a:t> also have </a:t>
            </a:r>
            <a:r>
              <a:rPr lang="en-US" sz="2400" b="1" i="1" dirty="0"/>
              <a:t>wave</a:t>
            </a:r>
            <a:r>
              <a:rPr lang="en-US" sz="2400" dirty="0"/>
              <a:t> properties.</a:t>
            </a:r>
          </a:p>
          <a:p>
            <a:pPr marL="0" indent="0">
              <a:spcBef>
                <a:spcPts val="0"/>
              </a:spcBef>
              <a:buNone/>
            </a:pPr>
            <a:endParaRPr lang="en-US" sz="2000" dirty="0"/>
          </a:p>
          <a:p>
            <a:pPr marL="0" indent="0">
              <a:spcBef>
                <a:spcPts val="0"/>
              </a:spcBef>
              <a:buNone/>
            </a:pPr>
            <a:endParaRPr lang="en-US" sz="2000" dirty="0"/>
          </a:p>
          <a:p>
            <a:pPr marL="0" indent="0">
              <a:spcBef>
                <a:spcPts val="0"/>
              </a:spcBef>
              <a:buNone/>
            </a:pPr>
            <a:r>
              <a:rPr lang="en-US" sz="2000" dirty="0"/>
              <a:t>	We may think of a particle as a small </a:t>
            </a:r>
          </a:p>
          <a:p>
            <a:pPr marL="0" indent="0">
              <a:spcBef>
                <a:spcPts val="0"/>
              </a:spcBef>
              <a:buNone/>
            </a:pPr>
            <a:r>
              <a:rPr lang="en-US" sz="2000" dirty="0"/>
              <a:t>	bunch of wave called a </a:t>
            </a:r>
            <a:r>
              <a:rPr lang="en-US" sz="2000" b="1" i="1" dirty="0"/>
              <a:t>wave packet</a:t>
            </a:r>
          </a:p>
        </p:txBody>
      </p:sp>
      <p:sp>
        <p:nvSpPr>
          <p:cNvPr id="4" name="TextBox 3"/>
          <p:cNvSpPr txBox="1"/>
          <p:nvPr/>
        </p:nvSpPr>
        <p:spPr>
          <a:xfrm>
            <a:off x="584776" y="1215139"/>
            <a:ext cx="7940181" cy="1431161"/>
          </a:xfrm>
          <a:prstGeom prst="rect">
            <a:avLst/>
          </a:prstGeom>
          <a:noFill/>
        </p:spPr>
        <p:txBody>
          <a:bodyPr wrap="square" rtlCol="0">
            <a:spAutoFit/>
          </a:bodyPr>
          <a:lstStyle/>
          <a:p>
            <a:pPr marL="342900" indent="-342900">
              <a:buFont typeface="+mj-lt"/>
              <a:buAutoNum type="arabicPeriod"/>
            </a:pPr>
            <a:r>
              <a:rPr lang="en-US" dirty="0"/>
              <a:t>Shorter wavelengths of light pass through matter, so are nearly impossible to focus or magnify.</a:t>
            </a:r>
          </a:p>
          <a:p>
            <a:pPr marL="347472" indent="-342900">
              <a:spcBef>
                <a:spcPts val="1800"/>
              </a:spcBef>
              <a:buFont typeface="+mj-lt"/>
              <a:buAutoNum type="arabicPeriod"/>
            </a:pPr>
            <a:r>
              <a:rPr lang="en-US" dirty="0"/>
              <a:t>Wavelengths of light short enough to probe the nucleus have never been seen in nature, even in the most energetic cosmic rays.</a:t>
            </a:r>
          </a:p>
        </p:txBody>
      </p:sp>
      <p:pic>
        <p:nvPicPr>
          <p:cNvPr id="5" name="Picture 4"/>
          <p:cNvPicPr>
            <a:picLocks noChangeAspect="1"/>
          </p:cNvPicPr>
          <p:nvPr/>
        </p:nvPicPr>
        <p:blipFill>
          <a:blip r:embed="rId2"/>
          <a:stretch>
            <a:fillRect/>
          </a:stretch>
        </p:blipFill>
        <p:spPr>
          <a:xfrm>
            <a:off x="5705097" y="4861762"/>
            <a:ext cx="2287105" cy="128142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792162"/>
          </a:xfrm>
        </p:spPr>
        <p:txBody>
          <a:bodyPr>
            <a:normAutofit/>
          </a:bodyPr>
          <a:lstStyle/>
          <a:p>
            <a:r>
              <a:rPr lang="en-US" sz="3600" dirty="0"/>
              <a:t>Moving smaller: Quantum Physics</a:t>
            </a:r>
          </a:p>
        </p:txBody>
      </p:sp>
      <p:sp>
        <p:nvSpPr>
          <p:cNvPr id="3" name="Content Placeholder 2"/>
          <p:cNvSpPr>
            <a:spLocks noGrp="1"/>
          </p:cNvSpPr>
          <p:nvPr>
            <p:ph idx="1"/>
          </p:nvPr>
        </p:nvSpPr>
        <p:spPr>
          <a:xfrm>
            <a:off x="457200" y="1635413"/>
            <a:ext cx="8229600" cy="5025013"/>
          </a:xfrm>
        </p:spPr>
        <p:txBody>
          <a:bodyPr wrap="square">
            <a:normAutofit/>
          </a:bodyPr>
          <a:lstStyle/>
          <a:p>
            <a:pPr marL="0" indent="0">
              <a:spcBef>
                <a:spcPts val="0"/>
              </a:spcBef>
              <a:buNone/>
            </a:pPr>
            <a:r>
              <a:rPr lang="en-US" sz="2400" dirty="0"/>
              <a:t>Using the </a:t>
            </a:r>
            <a:r>
              <a:rPr lang="en-US" sz="2400" b="1" i="1" dirty="0"/>
              <a:t>wave</a:t>
            </a:r>
            <a:r>
              <a:rPr lang="en-US" sz="2400" dirty="0"/>
              <a:t> properties of </a:t>
            </a:r>
            <a:r>
              <a:rPr lang="en-US" sz="2400" b="1" i="1" dirty="0"/>
              <a:t>particles</a:t>
            </a:r>
            <a:endParaRPr lang="en-US" sz="2400" dirty="0"/>
          </a:p>
          <a:p>
            <a:pPr marL="0" indent="0">
              <a:spcBef>
                <a:spcPts val="0"/>
              </a:spcBef>
              <a:buNone/>
            </a:pPr>
            <a:endParaRPr lang="en-US" sz="2000" dirty="0"/>
          </a:p>
          <a:p>
            <a:pPr marL="0" indent="0">
              <a:spcBef>
                <a:spcPts val="0"/>
              </a:spcBef>
              <a:buNone/>
            </a:pPr>
            <a:endParaRPr lang="en-US" sz="2000" dirty="0"/>
          </a:p>
          <a:p>
            <a:pPr marL="0" indent="0">
              <a:spcBef>
                <a:spcPts val="0"/>
              </a:spcBef>
              <a:buNone/>
            </a:pPr>
            <a:r>
              <a:rPr lang="en-US" sz="2800" dirty="0"/>
              <a:t>The wavelength of a particle depends two things:</a:t>
            </a:r>
          </a:p>
          <a:p>
            <a:pPr marL="0" indent="0">
              <a:spcBef>
                <a:spcPts val="0"/>
              </a:spcBef>
              <a:buNone/>
            </a:pPr>
            <a:endParaRPr lang="en-US" sz="2000" dirty="0"/>
          </a:p>
          <a:p>
            <a:pPr marL="857250" lvl="1" indent="-457200">
              <a:spcBef>
                <a:spcPts val="0"/>
              </a:spcBef>
              <a:spcAft>
                <a:spcPts val="600"/>
              </a:spcAft>
              <a:buFont typeface="+mj-lt"/>
              <a:buAutoNum type="arabicPeriod"/>
            </a:pPr>
            <a:r>
              <a:rPr lang="en-US" sz="2400" dirty="0"/>
              <a:t>The mass of the particle</a:t>
            </a:r>
          </a:p>
          <a:p>
            <a:pPr marL="857250" lvl="1" indent="-457200">
              <a:spcBef>
                <a:spcPts val="0"/>
              </a:spcBef>
              <a:buFont typeface="+mj-lt"/>
              <a:buAutoNum type="arabicPeriod"/>
            </a:pPr>
            <a:r>
              <a:rPr lang="en-US" sz="2400" dirty="0"/>
              <a:t>The velocity of the particle</a:t>
            </a:r>
          </a:p>
          <a:p>
            <a:pPr marL="857250" lvl="1" indent="-457200">
              <a:spcBef>
                <a:spcPts val="0"/>
              </a:spcBef>
              <a:buNone/>
            </a:pPr>
            <a:endParaRPr lang="en-US" sz="2400" dirty="0"/>
          </a:p>
          <a:p>
            <a:pPr marL="857250" lvl="1" indent="-457200">
              <a:spcBef>
                <a:spcPts val="0"/>
              </a:spcBef>
              <a:buNone/>
            </a:pPr>
            <a:endParaRPr lang="en-US" sz="2400" dirty="0"/>
          </a:p>
          <a:p>
            <a:pPr marL="857250" lvl="1" indent="-457200">
              <a:spcBef>
                <a:spcPts val="0"/>
              </a:spcBef>
              <a:buNone/>
            </a:pPr>
            <a:r>
              <a:rPr lang="en-US" sz="2400" dirty="0"/>
              <a:t>Therefore, we want to move</a:t>
            </a:r>
          </a:p>
          <a:p>
            <a:pPr marL="857250" lvl="1" indent="-457200">
              <a:spcBef>
                <a:spcPts val="0"/>
              </a:spcBef>
              <a:buNone/>
            </a:pPr>
            <a:r>
              <a:rPr lang="en-US" sz="2400" dirty="0"/>
              <a:t>a </a:t>
            </a:r>
            <a:r>
              <a:rPr lang="en-US" sz="2400" b="1" i="1" dirty="0"/>
              <a:t>heavy</a:t>
            </a:r>
            <a:r>
              <a:rPr lang="en-US" sz="2400" dirty="0"/>
              <a:t> particle very </a:t>
            </a:r>
            <a:r>
              <a:rPr lang="en-US" sz="2400" b="1" i="1" dirty="0"/>
              <a:t>fast</a:t>
            </a:r>
            <a:r>
              <a:rPr lang="en-US" sz="2400" i="1" dirty="0"/>
              <a:t>.</a:t>
            </a:r>
            <a:endParaRPr lang="en-US" sz="2400" dirty="0"/>
          </a:p>
        </p:txBody>
      </p:sp>
      <p:pic>
        <p:nvPicPr>
          <p:cNvPr id="5" name="Picture 4"/>
          <p:cNvPicPr>
            <a:picLocks noChangeAspect="1"/>
          </p:cNvPicPr>
          <p:nvPr/>
        </p:nvPicPr>
        <p:blipFill>
          <a:blip r:embed="rId2"/>
          <a:stretch>
            <a:fillRect/>
          </a:stretch>
        </p:blipFill>
        <p:spPr>
          <a:xfrm>
            <a:off x="5705097" y="4686967"/>
            <a:ext cx="2287105" cy="128142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792162"/>
          </a:xfrm>
        </p:spPr>
        <p:txBody>
          <a:bodyPr>
            <a:normAutofit/>
          </a:bodyPr>
          <a:lstStyle/>
          <a:p>
            <a:r>
              <a:rPr lang="en-US" sz="3600" dirty="0"/>
              <a:t>Moving smaller: Quantum Physics</a:t>
            </a:r>
          </a:p>
        </p:txBody>
      </p:sp>
      <p:sp>
        <p:nvSpPr>
          <p:cNvPr id="3" name="Content Placeholder 2"/>
          <p:cNvSpPr>
            <a:spLocks noGrp="1"/>
          </p:cNvSpPr>
          <p:nvPr>
            <p:ph idx="1"/>
          </p:nvPr>
        </p:nvSpPr>
        <p:spPr>
          <a:xfrm>
            <a:off x="457200" y="1635413"/>
            <a:ext cx="8229600" cy="5025013"/>
          </a:xfrm>
        </p:spPr>
        <p:txBody>
          <a:bodyPr wrap="square">
            <a:normAutofit/>
          </a:bodyPr>
          <a:lstStyle/>
          <a:p>
            <a:pPr marL="0" indent="0">
              <a:spcBef>
                <a:spcPts val="0"/>
              </a:spcBef>
              <a:buNone/>
            </a:pPr>
            <a:r>
              <a:rPr lang="en-US" sz="2400" dirty="0"/>
              <a:t>All basic </a:t>
            </a:r>
            <a:r>
              <a:rPr lang="en-US" sz="2400" b="1" i="1" dirty="0"/>
              <a:t>particles</a:t>
            </a:r>
            <a:r>
              <a:rPr lang="en-US" sz="2400" dirty="0"/>
              <a:t> also have </a:t>
            </a:r>
            <a:r>
              <a:rPr lang="en-US" sz="2400" b="1" i="1" dirty="0"/>
              <a:t>wave</a:t>
            </a:r>
            <a:r>
              <a:rPr lang="en-US" sz="2400" dirty="0"/>
              <a:t> properties</a:t>
            </a:r>
          </a:p>
          <a:p>
            <a:pPr marL="0" indent="0">
              <a:spcBef>
                <a:spcPts val="0"/>
              </a:spcBef>
              <a:buNone/>
            </a:pPr>
            <a:r>
              <a:rPr lang="en-US" sz="2400" dirty="0"/>
              <a:t>Wavelength depends on </a:t>
            </a:r>
            <a:r>
              <a:rPr lang="en-US" sz="2400" b="1" i="1" dirty="0"/>
              <a:t>mass</a:t>
            </a:r>
            <a:r>
              <a:rPr lang="en-US" sz="2400" dirty="0"/>
              <a:t> and </a:t>
            </a:r>
            <a:r>
              <a:rPr lang="en-US" sz="2400" b="1" i="1" dirty="0"/>
              <a:t>speed</a:t>
            </a:r>
            <a:endParaRPr lang="en-US" sz="2400" dirty="0"/>
          </a:p>
          <a:p>
            <a:pPr marL="0" indent="0">
              <a:spcBef>
                <a:spcPts val="0"/>
              </a:spcBef>
              <a:buNone/>
            </a:pPr>
            <a:endParaRPr lang="en-US" sz="2000" dirty="0"/>
          </a:p>
          <a:p>
            <a:pPr marL="0" indent="0">
              <a:spcBef>
                <a:spcPts val="0"/>
              </a:spcBef>
              <a:buNone/>
            </a:pPr>
            <a:endParaRPr lang="en-US" sz="2000" dirty="0"/>
          </a:p>
        </p:txBody>
      </p:sp>
      <p:graphicFrame>
        <p:nvGraphicFramePr>
          <p:cNvPr id="5" name="Table 4"/>
          <p:cNvGraphicFramePr>
            <a:graphicFrameLocks noGrp="1"/>
          </p:cNvGraphicFramePr>
          <p:nvPr/>
        </p:nvGraphicFramePr>
        <p:xfrm>
          <a:off x="1134704" y="2883743"/>
          <a:ext cx="6766584" cy="3897860"/>
        </p:xfrm>
        <a:graphic>
          <a:graphicData uri="http://schemas.openxmlformats.org/drawingml/2006/table">
            <a:tbl>
              <a:tblPr firstRow="1" bandRow="1">
                <a:tableStyleId>{5A111915-BE36-4E01-A7E5-04B1672EAD32}</a:tableStyleId>
              </a:tblPr>
              <a:tblGrid>
                <a:gridCol w="1691646"/>
                <a:gridCol w="1691646"/>
                <a:gridCol w="1691646"/>
                <a:gridCol w="1691646"/>
              </a:tblGrid>
              <a:tr h="851650">
                <a:tc>
                  <a:txBody>
                    <a:bodyPr/>
                    <a:lstStyle/>
                    <a:p>
                      <a:pPr algn="ctr"/>
                      <a:endParaRPr lang="en-US" sz="1200" dirty="0">
                        <a:solidFill>
                          <a:srgbClr val="000000"/>
                        </a:solidFill>
                      </a:endParaRPr>
                    </a:p>
                    <a:p>
                      <a:pPr algn="ctr"/>
                      <a:r>
                        <a:rPr lang="en-US" u="sng" dirty="0">
                          <a:solidFill>
                            <a:srgbClr val="000000"/>
                          </a:solidFill>
                        </a:rPr>
                        <a:t>Particle</a:t>
                      </a:r>
                    </a:p>
                  </a:txBody>
                  <a:tcPr/>
                </a:tc>
                <a:tc>
                  <a:txBody>
                    <a:bodyPr/>
                    <a:lstStyle/>
                    <a:p>
                      <a:pPr algn="ctr"/>
                      <a:endParaRPr lang="en-US" sz="1200" dirty="0">
                        <a:solidFill>
                          <a:srgbClr val="000000"/>
                        </a:solidFill>
                      </a:endParaRPr>
                    </a:p>
                    <a:p>
                      <a:pPr algn="ctr"/>
                      <a:r>
                        <a:rPr lang="en-US" u="sng" dirty="0">
                          <a:solidFill>
                            <a:srgbClr val="000000"/>
                          </a:solidFill>
                        </a:rPr>
                        <a:t>Mass</a:t>
                      </a:r>
                    </a:p>
                    <a:p>
                      <a:endParaRPr lang="en-US" dirty="0"/>
                    </a:p>
                  </a:txBody>
                  <a:tcPr/>
                </a:tc>
                <a:tc>
                  <a:txBody>
                    <a:bodyPr/>
                    <a:lstStyle/>
                    <a:p>
                      <a:pPr algn="ctr"/>
                      <a:endParaRPr lang="en-US" sz="1200" dirty="0">
                        <a:solidFill>
                          <a:srgbClr val="000000"/>
                        </a:solidFill>
                      </a:endParaRPr>
                    </a:p>
                    <a:p>
                      <a:pPr algn="ctr"/>
                      <a:r>
                        <a:rPr lang="en-US" u="sng" dirty="0">
                          <a:solidFill>
                            <a:srgbClr val="000000"/>
                          </a:solidFill>
                        </a:rPr>
                        <a:t>Speed</a:t>
                      </a:r>
                    </a:p>
                  </a:txBody>
                  <a:tcPr/>
                </a:tc>
                <a:tc>
                  <a:txBody>
                    <a:bodyPr/>
                    <a:lstStyle/>
                    <a:p>
                      <a:pPr algn="ctr"/>
                      <a:endParaRPr lang="en-US" sz="1200" dirty="0">
                        <a:solidFill>
                          <a:srgbClr val="000000"/>
                        </a:solidFill>
                      </a:endParaRPr>
                    </a:p>
                    <a:p>
                      <a:pPr algn="ctr"/>
                      <a:r>
                        <a:rPr lang="en-US" u="sng" dirty="0">
                          <a:solidFill>
                            <a:srgbClr val="000000"/>
                          </a:solidFill>
                        </a:rPr>
                        <a:t>Wavelength</a:t>
                      </a:r>
                    </a:p>
                  </a:txBody>
                  <a:tcPr/>
                </a:tc>
              </a:tr>
              <a:tr h="851650">
                <a:tc>
                  <a:txBody>
                    <a:bodyPr/>
                    <a:lstStyle/>
                    <a:p>
                      <a:pPr algn="ctr"/>
                      <a:endParaRPr lang="en-US" sz="1200" dirty="0">
                        <a:solidFill>
                          <a:srgbClr val="000000"/>
                        </a:solidFill>
                      </a:endParaRPr>
                    </a:p>
                    <a:p>
                      <a:pPr algn="ctr"/>
                      <a:r>
                        <a:rPr lang="en-US" b="1" dirty="0">
                          <a:solidFill>
                            <a:srgbClr val="000000"/>
                          </a:solidFill>
                        </a:rPr>
                        <a:t>Red Light</a:t>
                      </a:r>
                    </a:p>
                    <a:p>
                      <a:endParaRPr lang="en-US" dirty="0">
                        <a:solidFill>
                          <a:srgbClr val="000000"/>
                        </a:solidFill>
                      </a:endParaRPr>
                    </a:p>
                  </a:txBody>
                  <a:tcPr/>
                </a:tc>
                <a:tc>
                  <a:txBody>
                    <a:bodyPr/>
                    <a:lstStyle/>
                    <a:p>
                      <a:pPr algn="ctr"/>
                      <a:endParaRPr lang="en-US" sz="1200" dirty="0">
                        <a:solidFill>
                          <a:srgbClr val="000000"/>
                        </a:solidFill>
                      </a:endParaRPr>
                    </a:p>
                    <a:p>
                      <a:pPr algn="ctr"/>
                      <a:r>
                        <a:rPr lang="en-US" u="none" dirty="0">
                          <a:solidFill>
                            <a:srgbClr val="000000"/>
                          </a:solidFill>
                        </a:rPr>
                        <a:t>0 </a:t>
                      </a:r>
                      <a:r>
                        <a:rPr lang="en-US" u="none" dirty="0" err="1">
                          <a:solidFill>
                            <a:srgbClr val="000000"/>
                          </a:solidFill>
                        </a:rPr>
                        <a:t>keV</a:t>
                      </a:r>
                      <a:endParaRPr lang="en-US" u="none" dirty="0">
                        <a:solidFill>
                          <a:srgbClr val="000000"/>
                        </a:solidFill>
                      </a:endParaRPr>
                    </a:p>
                    <a:p>
                      <a:endParaRPr lang="en-US" dirty="0"/>
                    </a:p>
                  </a:txBody>
                  <a:tcPr/>
                </a:tc>
                <a:tc>
                  <a:txBody>
                    <a:bodyPr/>
                    <a:lstStyle/>
                    <a:p>
                      <a:pPr algn="ctr"/>
                      <a:endParaRPr lang="en-US" sz="1200" dirty="0">
                        <a:solidFill>
                          <a:srgbClr val="000000"/>
                        </a:solidFill>
                      </a:endParaRPr>
                    </a:p>
                    <a:p>
                      <a:pPr algn="ctr"/>
                      <a:r>
                        <a:rPr lang="en-US" u="none" dirty="0">
                          <a:solidFill>
                            <a:srgbClr val="000000"/>
                          </a:solidFill>
                        </a:rPr>
                        <a:t>300,000</a:t>
                      </a:r>
                      <a:r>
                        <a:rPr lang="en-US" u="none" baseline="0" dirty="0">
                          <a:solidFill>
                            <a:srgbClr val="000000"/>
                          </a:solidFill>
                        </a:rPr>
                        <a:t> km/s</a:t>
                      </a:r>
                      <a:endParaRPr lang="en-US" u="none" dirty="0">
                        <a:solidFill>
                          <a:srgbClr val="000000"/>
                        </a:solidFill>
                      </a:endParaRPr>
                    </a:p>
                  </a:txBody>
                  <a:tcPr/>
                </a:tc>
                <a:tc>
                  <a:txBody>
                    <a:bodyPr/>
                    <a:lstStyle/>
                    <a:p>
                      <a:pPr algn="ctr"/>
                      <a:endParaRPr lang="en-US" sz="1200" dirty="0">
                        <a:solidFill>
                          <a:srgbClr val="000000"/>
                        </a:solidFill>
                      </a:endParaRPr>
                    </a:p>
                    <a:p>
                      <a:pPr algn="ctr"/>
                      <a:r>
                        <a:rPr lang="en-US" u="none" dirty="0">
                          <a:solidFill>
                            <a:srgbClr val="000000"/>
                          </a:solidFill>
                        </a:rPr>
                        <a:t>700,000,000</a:t>
                      </a:r>
                      <a:r>
                        <a:rPr lang="en-US" u="none" baseline="0" dirty="0">
                          <a:solidFill>
                            <a:srgbClr val="000000"/>
                          </a:solidFill>
                        </a:rPr>
                        <a:t> </a:t>
                      </a:r>
                      <a:r>
                        <a:rPr lang="en-US" u="none" dirty="0" err="1">
                          <a:solidFill>
                            <a:srgbClr val="000000"/>
                          </a:solidFill>
                        </a:rPr>
                        <a:t>fm</a:t>
                      </a:r>
                      <a:endParaRPr lang="en-US" u="none" dirty="0">
                        <a:solidFill>
                          <a:srgbClr val="000000"/>
                        </a:solidFill>
                      </a:endParaRPr>
                    </a:p>
                    <a:p>
                      <a:pPr algn="ctr"/>
                      <a:endParaRPr lang="en-US" u="none" dirty="0">
                        <a:solidFill>
                          <a:srgbClr val="000000"/>
                        </a:solidFill>
                      </a:endParaRPr>
                    </a:p>
                  </a:txBody>
                  <a:tcPr/>
                </a:tc>
              </a:tr>
              <a:tr h="823450">
                <a:tc>
                  <a:txBody>
                    <a:bodyPr/>
                    <a:lstStyle/>
                    <a:p>
                      <a:pPr algn="ctr"/>
                      <a:endParaRPr lang="en-US" sz="1200" b="1" dirty="0"/>
                    </a:p>
                    <a:p>
                      <a:pPr algn="ctr"/>
                      <a:r>
                        <a:rPr lang="en-US" b="1" dirty="0"/>
                        <a:t>Electron</a:t>
                      </a:r>
                    </a:p>
                  </a:txBody>
                  <a:tcPr/>
                </a:tc>
                <a:tc>
                  <a:txBody>
                    <a:bodyPr/>
                    <a:lstStyle/>
                    <a:p>
                      <a:pPr algn="ctr"/>
                      <a:endParaRPr lang="en-US" sz="1200" dirty="0">
                        <a:solidFill>
                          <a:srgbClr val="000000"/>
                        </a:solidFill>
                      </a:endParaRPr>
                    </a:p>
                    <a:p>
                      <a:pPr algn="ctr"/>
                      <a:r>
                        <a:rPr lang="en-US" u="none" dirty="0">
                          <a:solidFill>
                            <a:srgbClr val="000000"/>
                          </a:solidFill>
                        </a:rPr>
                        <a:t>511 </a:t>
                      </a:r>
                      <a:r>
                        <a:rPr lang="en-US" u="none" dirty="0" err="1">
                          <a:solidFill>
                            <a:srgbClr val="000000"/>
                          </a:solidFill>
                        </a:rPr>
                        <a:t>keV</a:t>
                      </a:r>
                      <a:endParaRPr lang="en-US" u="none" dirty="0">
                        <a:solidFill>
                          <a:srgbClr val="000000"/>
                        </a:solidFill>
                      </a:endParaRPr>
                    </a:p>
                    <a:p>
                      <a:endParaRPr lang="en-US" dirty="0"/>
                    </a:p>
                    <a:p>
                      <a:endParaRPr lang="en-US" dirty="0"/>
                    </a:p>
                  </a:txBody>
                  <a:tcPr/>
                </a:tc>
                <a:tc>
                  <a:txBody>
                    <a:bodyPr/>
                    <a:lstStyle/>
                    <a:p>
                      <a:pPr algn="ctr"/>
                      <a:endParaRPr lang="en-US" sz="1200" dirty="0">
                        <a:solidFill>
                          <a:srgbClr val="000000"/>
                        </a:solidFill>
                      </a:endParaRPr>
                    </a:p>
                    <a:p>
                      <a:pPr algn="ctr"/>
                      <a:r>
                        <a:rPr lang="en-US" u="none" dirty="0">
                          <a:solidFill>
                            <a:srgbClr val="000000"/>
                          </a:solidFill>
                        </a:rPr>
                        <a:t>150,000</a:t>
                      </a:r>
                      <a:r>
                        <a:rPr lang="en-US" u="none" baseline="0" dirty="0">
                          <a:solidFill>
                            <a:srgbClr val="000000"/>
                          </a:solidFill>
                        </a:rPr>
                        <a:t> km/s</a:t>
                      </a:r>
                      <a:endParaRPr lang="en-US" u="none" dirty="0">
                        <a:solidFill>
                          <a:srgbClr val="000000"/>
                        </a:solidFill>
                      </a:endParaRPr>
                    </a:p>
                    <a:p>
                      <a:endParaRPr lang="en-US" dirty="0"/>
                    </a:p>
                  </a:txBody>
                  <a:tcPr/>
                </a:tc>
                <a:tc>
                  <a:txBody>
                    <a:bodyPr/>
                    <a:lstStyle/>
                    <a:p>
                      <a:pPr algn="ctr"/>
                      <a:endParaRPr lang="en-US" sz="1200" dirty="0">
                        <a:solidFill>
                          <a:srgbClr val="000000"/>
                        </a:solidFill>
                      </a:endParaRPr>
                    </a:p>
                    <a:p>
                      <a:pPr algn="ctr"/>
                      <a:r>
                        <a:rPr lang="en-US" u="none" dirty="0">
                          <a:solidFill>
                            <a:srgbClr val="000000"/>
                          </a:solidFill>
                        </a:rPr>
                        <a:t>338.95 </a:t>
                      </a:r>
                      <a:r>
                        <a:rPr lang="en-US" u="none" dirty="0" err="1">
                          <a:solidFill>
                            <a:srgbClr val="000000"/>
                          </a:solidFill>
                        </a:rPr>
                        <a:t>fm</a:t>
                      </a:r>
                      <a:endParaRPr lang="en-US" u="none" dirty="0">
                        <a:solidFill>
                          <a:srgbClr val="000000"/>
                        </a:solidFill>
                      </a:endParaRPr>
                    </a:p>
                  </a:txBody>
                  <a:tcPr/>
                </a:tc>
              </a:tr>
              <a:tr h="823450">
                <a:tc>
                  <a:txBody>
                    <a:bodyPr/>
                    <a:lstStyle/>
                    <a:p>
                      <a:pPr algn="ctr"/>
                      <a:endParaRPr lang="en-US" sz="1200" b="1" dirty="0"/>
                    </a:p>
                    <a:p>
                      <a:pPr algn="ctr"/>
                      <a:r>
                        <a:rPr lang="en-US" b="1" dirty="0"/>
                        <a:t>Proton</a:t>
                      </a:r>
                    </a:p>
                  </a:txBody>
                  <a:tcPr/>
                </a:tc>
                <a:tc>
                  <a:txBody>
                    <a:bodyPr/>
                    <a:lstStyle/>
                    <a:p>
                      <a:pPr algn="ctr"/>
                      <a:endParaRPr lang="en-US" sz="1200" dirty="0">
                        <a:solidFill>
                          <a:srgbClr val="000000"/>
                        </a:solidFill>
                      </a:endParaRPr>
                    </a:p>
                    <a:p>
                      <a:pPr algn="ctr"/>
                      <a:r>
                        <a:rPr lang="en-US" u="none" dirty="0">
                          <a:solidFill>
                            <a:srgbClr val="000000"/>
                          </a:solidFill>
                        </a:rPr>
                        <a:t>938,000 </a:t>
                      </a:r>
                      <a:r>
                        <a:rPr lang="en-US" u="none" dirty="0" err="1">
                          <a:solidFill>
                            <a:srgbClr val="000000"/>
                          </a:solidFill>
                        </a:rPr>
                        <a:t>keV</a:t>
                      </a:r>
                      <a:endParaRPr lang="en-US" u="none" dirty="0">
                        <a:solidFill>
                          <a:srgbClr val="000000"/>
                        </a:solidFill>
                      </a:endParaRPr>
                    </a:p>
                    <a:p>
                      <a:endParaRPr lang="en-US" dirty="0"/>
                    </a:p>
                    <a:p>
                      <a:endParaRPr lang="en-US" dirty="0"/>
                    </a:p>
                  </a:txBody>
                  <a:tcPr/>
                </a:tc>
                <a:tc>
                  <a:txBody>
                    <a:bodyPr/>
                    <a:lstStyle/>
                    <a:p>
                      <a:pPr algn="ctr"/>
                      <a:endParaRPr lang="en-US" sz="1200" dirty="0">
                        <a:solidFill>
                          <a:srgbClr val="000000"/>
                        </a:solidFill>
                      </a:endParaRPr>
                    </a:p>
                    <a:p>
                      <a:pPr algn="ctr"/>
                      <a:r>
                        <a:rPr lang="en-US" u="none" dirty="0">
                          <a:solidFill>
                            <a:srgbClr val="000000"/>
                          </a:solidFill>
                        </a:rPr>
                        <a:t>150,000</a:t>
                      </a:r>
                      <a:r>
                        <a:rPr lang="en-US" u="none" baseline="0" dirty="0">
                          <a:solidFill>
                            <a:srgbClr val="000000"/>
                          </a:solidFill>
                        </a:rPr>
                        <a:t> km/s</a:t>
                      </a:r>
                      <a:endParaRPr lang="en-US" u="none" dirty="0">
                        <a:solidFill>
                          <a:srgbClr val="000000"/>
                        </a:solidFill>
                      </a:endParaRPr>
                    </a:p>
                    <a:p>
                      <a:endParaRPr lang="en-US" dirty="0"/>
                    </a:p>
                  </a:txBody>
                  <a:tcPr/>
                </a:tc>
                <a:tc>
                  <a:txBody>
                    <a:bodyPr/>
                    <a:lstStyle/>
                    <a:p>
                      <a:pPr algn="ctr"/>
                      <a:endParaRPr lang="en-US" sz="1200" dirty="0">
                        <a:solidFill>
                          <a:srgbClr val="000000"/>
                        </a:solidFill>
                      </a:endParaRPr>
                    </a:p>
                    <a:p>
                      <a:pPr algn="ctr"/>
                      <a:r>
                        <a:rPr lang="en-US" u="none" dirty="0">
                          <a:solidFill>
                            <a:srgbClr val="000000"/>
                          </a:solidFill>
                        </a:rPr>
                        <a:t>0.18 </a:t>
                      </a:r>
                      <a:r>
                        <a:rPr lang="en-US" u="none" dirty="0" err="1">
                          <a:solidFill>
                            <a:srgbClr val="000000"/>
                          </a:solidFill>
                        </a:rPr>
                        <a:t>fm</a:t>
                      </a:r>
                      <a:endParaRPr lang="en-US" u="none" dirty="0">
                        <a:solidFill>
                          <a:srgbClr val="000000"/>
                        </a:solidFill>
                      </a:endParaRPr>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609600"/>
          <a:ext cx="8382000" cy="4022208"/>
        </p:xfrm>
        <a:graphic>
          <a:graphicData uri="http://schemas.openxmlformats.org/drawingml/2006/table">
            <a:tbl>
              <a:tblPr firstRow="1" bandRow="1">
                <a:tableStyleId>{2A488322-F2BA-4B5B-9748-0D474271808F}</a:tableStyleId>
              </a:tblPr>
              <a:tblGrid>
                <a:gridCol w="595087"/>
                <a:gridCol w="595087"/>
                <a:gridCol w="2380347"/>
                <a:gridCol w="3315484"/>
                <a:gridCol w="1495995"/>
              </a:tblGrid>
              <a:tr h="457200">
                <a:tc>
                  <a:txBody>
                    <a:bodyPr/>
                    <a:lstStyle/>
                    <a:p>
                      <a:pPr algn="ctr"/>
                      <a:r>
                        <a:rPr lang="en-US" sz="1100" dirty="0">
                          <a:solidFill>
                            <a:srgbClr val="0000FF"/>
                          </a:solidFill>
                        </a:rPr>
                        <a:t>Prefix</a:t>
                      </a:r>
                      <a:endParaRPr lang="en-US" sz="1400" dirty="0">
                        <a:solidFill>
                          <a:srgbClr val="0000FF"/>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aseline="0" dirty="0">
                          <a:solidFill>
                            <a:srgbClr val="0000FF"/>
                          </a:solidFill>
                        </a:rPr>
                        <a:t>10</a:t>
                      </a:r>
                      <a:r>
                        <a:rPr lang="en-US" sz="1400" baseline="30000" dirty="0">
                          <a:solidFill>
                            <a:srgbClr val="0000FF"/>
                          </a:solidFill>
                        </a:rPr>
                        <a:t>n</a:t>
                      </a:r>
                      <a:endParaRPr lang="en-US" sz="1400" dirty="0">
                        <a:solidFill>
                          <a:srgbClr val="0000FF"/>
                        </a:solidFill>
                      </a:endParaRPr>
                    </a:p>
                  </a:txBody>
                  <a:tcPr/>
                </a:tc>
                <a:tc>
                  <a:txBody>
                    <a:bodyPr/>
                    <a:lstStyle/>
                    <a:p>
                      <a:pPr algn="ctr"/>
                      <a:r>
                        <a:rPr lang="en-US" dirty="0">
                          <a:solidFill>
                            <a:srgbClr val="0000FF"/>
                          </a:solidFill>
                        </a:rPr>
                        <a:t>Decimal</a:t>
                      </a:r>
                      <a:endParaRPr lang="en-US" b="1" dirty="0">
                        <a:solidFill>
                          <a:srgbClr val="0000FF"/>
                        </a:solidFill>
                      </a:endParaRPr>
                    </a:p>
                  </a:txBody>
                  <a:tcPr/>
                </a:tc>
                <a:tc>
                  <a:txBody>
                    <a:bodyPr/>
                    <a:lstStyle/>
                    <a:p>
                      <a:pPr algn="ctr"/>
                      <a:endParaRPr lang="en-US" dirty="0">
                        <a:solidFill>
                          <a:srgbClr val="0000FF"/>
                        </a:solidFill>
                      </a:endParaRPr>
                    </a:p>
                  </a:txBody>
                  <a:tcPr/>
                </a:tc>
                <a:tc>
                  <a:txBody>
                    <a:bodyPr/>
                    <a:lstStyle/>
                    <a:p>
                      <a:pPr algn="ctr"/>
                      <a:endParaRPr lang="en-US" dirty="0">
                        <a:solidFill>
                          <a:srgbClr val="0000FF"/>
                        </a:solidFill>
                      </a:endParaRPr>
                    </a:p>
                  </a:txBody>
                  <a:tcPr/>
                </a:tc>
              </a:tr>
              <a:tr h="609600">
                <a:tc>
                  <a:txBody>
                    <a:bodyPr/>
                    <a:lstStyle/>
                    <a:p>
                      <a:endParaRPr lang="en-US" sz="1100" dirty="0">
                        <a:solidFill>
                          <a:schemeClr val="bg1">
                            <a:lumMod val="50000"/>
                          </a:schemeClr>
                        </a:solidFill>
                      </a:endParaRPr>
                    </a:p>
                  </a:txBody>
                  <a:tcPr/>
                </a:tc>
                <a:tc>
                  <a:txBody>
                    <a:bodyPr/>
                    <a:lstStyle/>
                    <a:p>
                      <a:r>
                        <a:rPr lang="en-US" sz="1100" dirty="0">
                          <a:solidFill>
                            <a:schemeClr val="bg1">
                              <a:lumMod val="50000"/>
                            </a:schemeClr>
                          </a:solidFill>
                        </a:rPr>
                        <a:t>10</a:t>
                      </a:r>
                      <a:r>
                        <a:rPr lang="en-US" sz="1100" baseline="30000" dirty="0">
                          <a:solidFill>
                            <a:schemeClr val="bg1">
                              <a:lumMod val="50000"/>
                            </a:schemeClr>
                          </a:solidFill>
                        </a:rPr>
                        <a:t>0</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Human height:  1.6 meters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solidFill>
                          <a:schemeClr val="bg1">
                            <a:lumMod val="50000"/>
                          </a:schemeClr>
                        </a:solidFill>
                      </a:endParaRPr>
                    </a:p>
                  </a:txBody>
                  <a:tcPr/>
                </a:tc>
              </a:tr>
              <a:tr h="608448">
                <a:tc>
                  <a:txBody>
                    <a:bodyPr/>
                    <a:lstStyle/>
                    <a:p>
                      <a:r>
                        <a:rPr lang="en-US" sz="1100" dirty="0" err="1">
                          <a:solidFill>
                            <a:schemeClr val="bg1">
                              <a:lumMod val="50000"/>
                            </a:schemeClr>
                          </a:solidFill>
                        </a:rPr>
                        <a:t>milli</a:t>
                      </a:r>
                      <a:endParaRPr lang="en-US" sz="1100">
                        <a:solidFill>
                          <a:schemeClr val="bg1">
                            <a:lumMod val="50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10</a:t>
                      </a:r>
                      <a:r>
                        <a:rPr lang="en-US" sz="1100" baseline="30000" dirty="0">
                          <a:solidFill>
                            <a:schemeClr val="bg1">
                              <a:lumMod val="50000"/>
                            </a:schemeClr>
                          </a:solidFill>
                        </a:rPr>
                        <a:t>-3</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.001</a:t>
                      </a:r>
                    </a:p>
                  </a:txBody>
                  <a:tcPr/>
                </a:tc>
                <a:tc>
                  <a:txBody>
                    <a:bodyPr/>
                    <a:lstStyle/>
                    <a:p>
                      <a:r>
                        <a:rPr lang="en-US" sz="1100" dirty="0">
                          <a:solidFill>
                            <a:schemeClr val="bg1">
                              <a:lumMod val="50000"/>
                            </a:schemeClr>
                          </a:solidFill>
                        </a:rPr>
                        <a:t>Grain of sand:  1millimeter</a:t>
                      </a:r>
                      <a:br>
                        <a:rPr lang="en-US" sz="1100" dirty="0">
                          <a:solidFill>
                            <a:schemeClr val="bg1">
                              <a:lumMod val="50000"/>
                            </a:schemeClr>
                          </a:solidFill>
                        </a:rPr>
                      </a:br>
                      <a:r>
                        <a:rPr lang="en-US" sz="1100" b="1" i="1" dirty="0">
                          <a:solidFill>
                            <a:schemeClr val="bg1">
                              <a:lumMod val="50000"/>
                            </a:schemeClr>
                          </a:solidFill>
                        </a:rPr>
                        <a:t>Animal Cell</a:t>
                      </a:r>
                      <a:r>
                        <a:rPr lang="en-US" sz="1100" dirty="0">
                          <a:solidFill>
                            <a:schemeClr val="bg1">
                              <a:lumMod val="50000"/>
                            </a:schemeClr>
                          </a:solidFill>
                        </a:rPr>
                        <a:t>: 0.1 millimeter</a:t>
                      </a:r>
                    </a:p>
                  </a:txBody>
                  <a:tcPr/>
                </a:tc>
                <a:tc>
                  <a:txBody>
                    <a:bodyPr/>
                    <a:lstStyle/>
                    <a:p>
                      <a:endParaRPr lang="en-US" sz="1100" dirty="0">
                        <a:solidFill>
                          <a:schemeClr val="bg1">
                            <a:lumMod val="50000"/>
                          </a:schemeClr>
                        </a:solidFill>
                      </a:endParaRPr>
                    </a:p>
                  </a:txBody>
                  <a:tcPr/>
                </a:tc>
              </a:tr>
              <a:tr h="533400">
                <a:tc>
                  <a:txBody>
                    <a:bodyPr/>
                    <a:lstStyle/>
                    <a:p>
                      <a:r>
                        <a:rPr lang="en-US" sz="1100" dirty="0">
                          <a:solidFill>
                            <a:schemeClr val="bg1">
                              <a:lumMod val="50000"/>
                            </a:schemeClr>
                          </a:solidFill>
                        </a:rPr>
                        <a:t>micro</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10</a:t>
                      </a:r>
                      <a:r>
                        <a:rPr lang="en-US" sz="1100" baseline="30000" dirty="0">
                          <a:solidFill>
                            <a:schemeClr val="bg1">
                              <a:lumMod val="50000"/>
                            </a:schemeClr>
                          </a:solidFill>
                        </a:rPr>
                        <a:t>-6</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.000 001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Smallest Bacteria:   1 micrometer</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Wavelength of red light:  0.65 micrometer</a:t>
                      </a:r>
                      <a:br>
                        <a:rPr lang="en-US" sz="1100" dirty="0">
                          <a:solidFill>
                            <a:schemeClr val="bg1">
                              <a:lumMod val="50000"/>
                            </a:schemeClr>
                          </a:solidFill>
                        </a:rPr>
                      </a:br>
                      <a:r>
                        <a:rPr lang="en-US" sz="1100" b="1" baseline="0" dirty="0">
                          <a:solidFill>
                            <a:schemeClr val="bg1">
                              <a:lumMod val="50000"/>
                            </a:schemeClr>
                          </a:solidFill>
                        </a:rPr>
                        <a:t>Resolution of light microscope</a:t>
                      </a:r>
                      <a:r>
                        <a:rPr lang="en-US" sz="1100" baseline="0" dirty="0">
                          <a:solidFill>
                            <a:schemeClr val="bg1">
                              <a:lumMod val="50000"/>
                            </a:schemeClr>
                          </a:solidFill>
                        </a:rPr>
                        <a:t>:   0.2 micrometer</a:t>
                      </a:r>
                      <a:endParaRPr lang="en-US" sz="1100" dirty="0">
                        <a:solidFill>
                          <a:schemeClr val="bg1">
                            <a:lumMod val="50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solidFill>
                          <a:schemeClr val="bg1">
                            <a:lumMod val="50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solidFill>
                          <a:schemeClr val="bg1">
                            <a:lumMod val="50000"/>
                          </a:schemeClr>
                        </a:solidFill>
                      </a:endParaRPr>
                    </a:p>
                  </a:txBody>
                  <a:tcPr/>
                </a:tc>
              </a:tr>
              <a:tr h="558808">
                <a:tc>
                  <a:txBody>
                    <a:bodyPr/>
                    <a:lstStyle/>
                    <a:p>
                      <a:r>
                        <a:rPr lang="en-US" sz="1100" dirty="0" err="1">
                          <a:solidFill>
                            <a:schemeClr val="bg1">
                              <a:lumMod val="50000"/>
                            </a:schemeClr>
                          </a:solidFill>
                        </a:rPr>
                        <a:t>nano</a:t>
                      </a:r>
                      <a:endParaRPr lang="en-US" sz="1100">
                        <a:solidFill>
                          <a:schemeClr val="bg1">
                            <a:lumMod val="50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10</a:t>
                      </a:r>
                      <a:r>
                        <a:rPr lang="en-US" sz="1100" baseline="30000" dirty="0">
                          <a:solidFill>
                            <a:schemeClr val="bg1">
                              <a:lumMod val="50000"/>
                            </a:schemeClr>
                          </a:solidFill>
                        </a:rPr>
                        <a:t>-9</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.000 000 001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Water</a:t>
                      </a:r>
                      <a:r>
                        <a:rPr lang="en-US" sz="1100" baseline="0" dirty="0">
                          <a:solidFill>
                            <a:schemeClr val="bg1">
                              <a:lumMod val="50000"/>
                            </a:schemeClr>
                          </a:solidFill>
                        </a:rPr>
                        <a:t> molecule:   0.28  nanometer</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aseline="0" dirty="0">
                          <a:solidFill>
                            <a:schemeClr val="bg1">
                              <a:lumMod val="50000"/>
                            </a:schemeClr>
                          </a:solidFill>
                        </a:rPr>
                        <a:t>Hydrogen </a:t>
                      </a:r>
                      <a:r>
                        <a:rPr lang="en-US" sz="1100" b="1" i="1" baseline="0" dirty="0">
                          <a:solidFill>
                            <a:schemeClr val="bg1">
                              <a:lumMod val="50000"/>
                            </a:schemeClr>
                          </a:solidFill>
                        </a:rPr>
                        <a:t>atom</a:t>
                      </a:r>
                      <a:r>
                        <a:rPr lang="en-US" sz="1100" baseline="0" dirty="0">
                          <a:solidFill>
                            <a:schemeClr val="bg1">
                              <a:lumMod val="50000"/>
                            </a:schemeClr>
                          </a:solidFill>
                        </a:rPr>
                        <a:t>: 0.1 nanometer</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1" baseline="0" dirty="0">
                          <a:solidFill>
                            <a:schemeClr val="bg1">
                              <a:lumMod val="50000"/>
                            </a:schemeClr>
                          </a:solidFill>
                        </a:rPr>
                        <a:t>Resolution of x-ray microscope</a:t>
                      </a:r>
                      <a:r>
                        <a:rPr lang="en-US" sz="1100" baseline="0" dirty="0">
                          <a:solidFill>
                            <a:schemeClr val="bg1">
                              <a:lumMod val="50000"/>
                            </a:schemeClr>
                          </a:solidFill>
                        </a:rPr>
                        <a:t>:   15 nanometer</a:t>
                      </a:r>
                      <a:endParaRPr lang="en-US" sz="1100" dirty="0">
                        <a:solidFill>
                          <a:schemeClr val="bg1">
                            <a:lumMod val="50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b="1" dirty="0">
                        <a:solidFill>
                          <a:schemeClr val="bg1">
                            <a:lumMod val="50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b="1" dirty="0">
                        <a:solidFill>
                          <a:schemeClr val="bg1">
                            <a:lumMod val="50000"/>
                          </a:schemeClr>
                        </a:solidFill>
                      </a:endParaRPr>
                    </a:p>
                  </a:txBody>
                  <a:tcPr/>
                </a:tc>
              </a:tr>
              <a:tr h="543560">
                <a:tc>
                  <a:txBody>
                    <a:bodyPr/>
                    <a:lstStyle/>
                    <a:p>
                      <a:r>
                        <a:rPr lang="en-US" sz="1600" dirty="0" err="1">
                          <a:solidFill>
                            <a:srgbClr val="000000"/>
                          </a:solidFill>
                        </a:rPr>
                        <a:t>pico</a:t>
                      </a:r>
                      <a:endParaRPr lang="en-US" sz="1600">
                        <a:solidFill>
                          <a:srgbClr val="00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solidFill>
                            <a:srgbClr val="000000"/>
                          </a:solidFill>
                        </a:rPr>
                        <a:t>10</a:t>
                      </a:r>
                      <a:r>
                        <a:rPr lang="en-US" sz="1600" baseline="30000" dirty="0">
                          <a:solidFill>
                            <a:srgbClr val="000000"/>
                          </a:solidFill>
                        </a:rPr>
                        <a:t>-12</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solidFill>
                            <a:srgbClr val="000000"/>
                          </a:solidFill>
                        </a:rPr>
                        <a:t>.000 000 000 001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solidFill>
                            <a:srgbClr val="000000"/>
                          </a:solidFill>
                        </a:rPr>
                        <a:t>Size of Helium atom: 60 </a:t>
                      </a:r>
                      <a:r>
                        <a:rPr lang="en-US" sz="1600" dirty="0" err="1">
                          <a:solidFill>
                            <a:srgbClr val="000000"/>
                          </a:solidFill>
                        </a:rPr>
                        <a:t>picometer</a:t>
                      </a:r>
                      <a:r>
                        <a:rPr lang="en-US" sz="1600" dirty="0">
                          <a:solidFill>
                            <a:srgbClr val="000000"/>
                          </a:solidFill>
                        </a:rPr>
                        <a:t/>
                      </a:r>
                      <a:br>
                        <a:rPr lang="en-US" sz="1600" dirty="0">
                          <a:solidFill>
                            <a:srgbClr val="000000"/>
                          </a:solidFill>
                        </a:rPr>
                      </a:br>
                      <a:r>
                        <a:rPr lang="en-US" sz="1600" b="1" dirty="0">
                          <a:solidFill>
                            <a:srgbClr val="000000"/>
                          </a:solidFill>
                        </a:rPr>
                        <a:t>Resolution</a:t>
                      </a:r>
                      <a:r>
                        <a:rPr lang="en-US" sz="1600" b="1" baseline="0" dirty="0">
                          <a:solidFill>
                            <a:srgbClr val="000000"/>
                          </a:solidFill>
                        </a:rPr>
                        <a:t> of electron microscope</a:t>
                      </a:r>
                      <a:r>
                        <a:rPr lang="en-US" sz="1600" baseline="0" dirty="0">
                          <a:solidFill>
                            <a:srgbClr val="000000"/>
                          </a:solidFill>
                        </a:rPr>
                        <a:t>: 50 </a:t>
                      </a:r>
                      <a:r>
                        <a:rPr lang="en-US" sz="1600" baseline="0" dirty="0" err="1">
                          <a:solidFill>
                            <a:srgbClr val="000000"/>
                          </a:solidFill>
                        </a:rPr>
                        <a:t>picometer</a:t>
                      </a:r>
                      <a:endParaRPr lang="en-US" sz="1600" dirty="0">
                        <a:solidFill>
                          <a:srgbClr val="00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a:solidFill>
                          <a:srgbClr val="000000"/>
                        </a:solidFill>
                      </a:endParaRPr>
                    </a:p>
                  </a:txBody>
                  <a:tcPr/>
                </a:tc>
              </a:tr>
            </a:tbl>
          </a:graphicData>
        </a:graphic>
      </p:graphicFrame>
      <p:pic>
        <p:nvPicPr>
          <p:cNvPr id="5" name="Picture 4"/>
          <p:cNvPicPr>
            <a:picLocks noChangeAspect="1"/>
          </p:cNvPicPr>
          <p:nvPr/>
        </p:nvPicPr>
        <p:blipFill>
          <a:blip r:embed="rId2"/>
          <a:stretch>
            <a:fillRect/>
          </a:stretch>
        </p:blipFill>
        <p:spPr>
          <a:xfrm>
            <a:off x="7315200" y="2274630"/>
            <a:ext cx="1143000" cy="620970"/>
          </a:xfrm>
          <a:prstGeom prst="rect">
            <a:avLst/>
          </a:prstGeom>
        </p:spPr>
      </p:pic>
      <p:pic>
        <p:nvPicPr>
          <p:cNvPr id="6" name="Picture 5"/>
          <p:cNvPicPr>
            <a:picLocks noChangeAspect="1"/>
          </p:cNvPicPr>
          <p:nvPr/>
        </p:nvPicPr>
        <p:blipFill>
          <a:blip r:embed="rId3"/>
          <a:stretch>
            <a:fillRect/>
          </a:stretch>
        </p:blipFill>
        <p:spPr>
          <a:xfrm>
            <a:off x="7315200" y="1676399"/>
            <a:ext cx="1143000" cy="598231"/>
          </a:xfrm>
          <a:prstGeom prst="rect">
            <a:avLst/>
          </a:prstGeom>
        </p:spPr>
      </p:pic>
      <p:pic>
        <p:nvPicPr>
          <p:cNvPr id="7" name="Picture 6"/>
          <p:cNvPicPr>
            <a:picLocks noChangeAspect="1"/>
          </p:cNvPicPr>
          <p:nvPr/>
        </p:nvPicPr>
        <p:blipFill>
          <a:blip r:embed="rId4"/>
          <a:stretch>
            <a:fillRect/>
          </a:stretch>
        </p:blipFill>
        <p:spPr>
          <a:xfrm>
            <a:off x="7315198" y="2895600"/>
            <a:ext cx="1108708" cy="591312"/>
          </a:xfrm>
          <a:prstGeom prst="rect">
            <a:avLst/>
          </a:prstGeom>
        </p:spPr>
      </p:pic>
      <p:pic>
        <p:nvPicPr>
          <p:cNvPr id="8" name="Picture 7"/>
          <p:cNvPicPr>
            <a:picLocks noChangeAspect="1"/>
          </p:cNvPicPr>
          <p:nvPr/>
        </p:nvPicPr>
        <p:blipFill>
          <a:blip r:embed="rId5"/>
          <a:stretch>
            <a:fillRect/>
          </a:stretch>
        </p:blipFill>
        <p:spPr>
          <a:xfrm>
            <a:off x="7315199" y="3485178"/>
            <a:ext cx="1371601" cy="841830"/>
          </a:xfrm>
          <a:prstGeom prst="rect">
            <a:avLst/>
          </a:prstGeom>
        </p:spPr>
      </p:pic>
      <p:pic>
        <p:nvPicPr>
          <p:cNvPr id="9" name="Picture 8"/>
          <p:cNvPicPr>
            <a:picLocks noChangeAspect="1"/>
          </p:cNvPicPr>
          <p:nvPr/>
        </p:nvPicPr>
        <p:blipFill>
          <a:blip r:embed="rId6"/>
          <a:stretch>
            <a:fillRect/>
          </a:stretch>
        </p:blipFill>
        <p:spPr>
          <a:xfrm>
            <a:off x="7498077" y="1122218"/>
            <a:ext cx="762000" cy="554181"/>
          </a:xfrm>
          <a:prstGeom prst="rect">
            <a:avLst/>
          </a:prstGeom>
        </p:spPr>
      </p:pic>
      <p:pic>
        <p:nvPicPr>
          <p:cNvPr id="13" name="Picture 12"/>
          <p:cNvPicPr>
            <a:picLocks noChangeAspect="1"/>
          </p:cNvPicPr>
          <p:nvPr/>
        </p:nvPicPr>
        <p:blipFill>
          <a:blip r:embed="rId5"/>
          <a:stretch>
            <a:fillRect/>
          </a:stretch>
        </p:blipFill>
        <p:spPr>
          <a:xfrm>
            <a:off x="304801" y="4603678"/>
            <a:ext cx="3451822" cy="2254321"/>
          </a:xfrm>
          <a:prstGeom prst="rect">
            <a:avLst/>
          </a:prstGeom>
        </p:spPr>
      </p:pic>
      <p:sp>
        <p:nvSpPr>
          <p:cNvPr id="14" name="TextBox 13"/>
          <p:cNvSpPr txBox="1"/>
          <p:nvPr/>
        </p:nvSpPr>
        <p:spPr>
          <a:xfrm>
            <a:off x="4180260" y="5059564"/>
            <a:ext cx="4963739" cy="1015663"/>
          </a:xfrm>
          <a:prstGeom prst="rect">
            <a:avLst/>
          </a:prstGeom>
          <a:noFill/>
        </p:spPr>
        <p:txBody>
          <a:bodyPr wrap="square" rtlCol="0">
            <a:spAutoFit/>
          </a:bodyPr>
          <a:lstStyle/>
          <a:p>
            <a:r>
              <a:rPr lang="en-US" sz="2000" dirty="0"/>
              <a:t>Image of atoms in a crystal made</a:t>
            </a:r>
          </a:p>
          <a:p>
            <a:r>
              <a:rPr lang="en-US" sz="2000" dirty="0"/>
              <a:t>using a scanning tunneling electron microscope</a:t>
            </a:r>
          </a:p>
        </p:txBody>
      </p:sp>
      <p:sp>
        <p:nvSpPr>
          <p:cNvPr id="2" name="5-Point Star 1"/>
          <p:cNvSpPr/>
          <p:nvPr/>
        </p:nvSpPr>
        <p:spPr>
          <a:xfrm>
            <a:off x="8495860" y="53284"/>
            <a:ext cx="381879" cy="364102"/>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6620844" cy="5340814"/>
          </a:xfrm>
          <a:prstGeom prst="rect">
            <a:avLst/>
          </a:prstGeom>
        </p:spPr>
      </p:pic>
      <p:sp>
        <p:nvSpPr>
          <p:cNvPr id="5" name="TextBox 4"/>
          <p:cNvSpPr txBox="1"/>
          <p:nvPr/>
        </p:nvSpPr>
        <p:spPr>
          <a:xfrm>
            <a:off x="2949069" y="6488668"/>
            <a:ext cx="3600603" cy="369332"/>
          </a:xfrm>
          <a:prstGeom prst="rect">
            <a:avLst/>
          </a:prstGeom>
          <a:noFill/>
        </p:spPr>
        <p:txBody>
          <a:bodyPr wrap="none" rtlCol="0">
            <a:spAutoFit/>
          </a:bodyPr>
          <a:lstStyle/>
          <a:p>
            <a:r>
              <a:rPr lang="en-US" dirty="0"/>
              <a:t>Scanning Electron Microscope (SEM)</a:t>
            </a:r>
          </a:p>
        </p:txBody>
      </p:sp>
      <p:pic>
        <p:nvPicPr>
          <p:cNvPr id="6" name="Picture 5"/>
          <p:cNvPicPr>
            <a:picLocks noChangeAspect="1"/>
          </p:cNvPicPr>
          <p:nvPr/>
        </p:nvPicPr>
        <p:blipFill>
          <a:blip r:embed="rId3"/>
          <a:stretch>
            <a:fillRect/>
          </a:stretch>
        </p:blipFill>
        <p:spPr>
          <a:xfrm>
            <a:off x="6620843" y="-1"/>
            <a:ext cx="2133601" cy="4419601"/>
          </a:xfrm>
          <a:prstGeom prst="rect">
            <a:avLst/>
          </a:prstGeom>
        </p:spPr>
      </p:pic>
      <p:pic>
        <p:nvPicPr>
          <p:cNvPr id="7" name="Picture 6"/>
          <p:cNvPicPr>
            <a:picLocks noChangeAspect="1"/>
          </p:cNvPicPr>
          <p:nvPr/>
        </p:nvPicPr>
        <p:blipFill>
          <a:blip r:embed="rId4"/>
          <a:stretch>
            <a:fillRect/>
          </a:stretch>
        </p:blipFill>
        <p:spPr>
          <a:xfrm>
            <a:off x="6549672" y="4419600"/>
            <a:ext cx="2594328" cy="2438400"/>
          </a:xfrm>
          <a:prstGeom prst="rect">
            <a:avLst/>
          </a:prstGeom>
        </p:spPr>
      </p:pic>
      <p:sp>
        <p:nvSpPr>
          <p:cNvPr id="8" name="TextBox 7"/>
          <p:cNvSpPr txBox="1"/>
          <p:nvPr/>
        </p:nvSpPr>
        <p:spPr>
          <a:xfrm>
            <a:off x="707889" y="5673791"/>
            <a:ext cx="4741452" cy="523220"/>
          </a:xfrm>
          <a:prstGeom prst="rect">
            <a:avLst/>
          </a:prstGeom>
          <a:noFill/>
        </p:spPr>
        <p:txBody>
          <a:bodyPr wrap="none" rtlCol="0">
            <a:spAutoFit/>
          </a:bodyPr>
          <a:lstStyle/>
          <a:p>
            <a:r>
              <a:rPr lang="en-US" sz="2800" dirty="0"/>
              <a:t>SEM image: Ant with microchip</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4872"/>
            <a:ext cx="8229600" cy="4971527"/>
          </a:xfrm>
        </p:spPr>
        <p:txBody>
          <a:bodyPr>
            <a:normAutofit/>
          </a:bodyPr>
          <a:lstStyle/>
          <a:p>
            <a:pPr marL="0">
              <a:spcBef>
                <a:spcPts val="0"/>
              </a:spcBef>
              <a:buNone/>
            </a:pPr>
            <a:r>
              <a:rPr lang="en-US" sz="2000" dirty="0"/>
              <a:t>Accelerating electrons is easy; old style TVs and computer screens used accelerated electrons striking the back of the screen to make light.</a:t>
            </a:r>
          </a:p>
          <a:p>
            <a:pPr marL="0">
              <a:spcBef>
                <a:spcPts val="0"/>
              </a:spcBef>
              <a:buNone/>
            </a:pPr>
            <a:endParaRPr lang="en-US" sz="2000" dirty="0"/>
          </a:p>
          <a:p>
            <a:pPr marL="0">
              <a:spcBef>
                <a:spcPts val="0"/>
              </a:spcBef>
              <a:buNone/>
            </a:pPr>
            <a:r>
              <a:rPr lang="en-US" sz="2000" dirty="0"/>
              <a:t>An electron accelerated through 80,000 Volts will be </a:t>
            </a:r>
            <a:r>
              <a:rPr lang="en-US" sz="2000" dirty="0" smtClean="0"/>
              <a:t>traveling </a:t>
            </a:r>
            <a:r>
              <a:rPr lang="en-US" sz="2000" dirty="0"/>
              <a:t>at half the speed of light.</a:t>
            </a:r>
          </a:p>
          <a:p>
            <a:pPr marL="0">
              <a:spcBef>
                <a:spcPts val="0"/>
              </a:spcBef>
              <a:buNone/>
            </a:pPr>
            <a:endParaRPr lang="en-US" sz="2000" dirty="0"/>
          </a:p>
          <a:p>
            <a:pPr marL="0">
              <a:spcBef>
                <a:spcPts val="0"/>
              </a:spcBef>
              <a:buNone/>
            </a:pPr>
            <a:r>
              <a:rPr lang="en-US" sz="2000" dirty="0"/>
              <a:t>A proton accelerated through 80,000 Volts is only traveling at 0.013 times the speed of light.</a:t>
            </a:r>
          </a:p>
          <a:p>
            <a:pPr marL="0">
              <a:spcBef>
                <a:spcPts val="0"/>
              </a:spcBef>
              <a:buNone/>
            </a:pPr>
            <a:endParaRPr lang="en-US" sz="2000" dirty="0"/>
          </a:p>
          <a:p>
            <a:pPr marL="0">
              <a:spcBef>
                <a:spcPts val="0"/>
              </a:spcBef>
              <a:buNone/>
            </a:pPr>
            <a:endParaRPr lang="en-US" sz="2000" dirty="0"/>
          </a:p>
          <a:p>
            <a:pPr marL="0">
              <a:spcBef>
                <a:spcPts val="0"/>
              </a:spcBef>
              <a:buNone/>
            </a:pPr>
            <a:r>
              <a:rPr lang="en-US" sz="2000" dirty="0"/>
              <a:t>        </a:t>
            </a:r>
            <a:r>
              <a:rPr lang="en-US" sz="2800" dirty="0"/>
              <a:t>Q:  How can we accelerate protons to high speed?</a:t>
            </a:r>
          </a:p>
          <a:p>
            <a:pPr marL="0">
              <a:spcBef>
                <a:spcPts val="0"/>
              </a:spcBef>
              <a:buNone/>
            </a:pPr>
            <a:r>
              <a:rPr lang="en-US" sz="2800" dirty="0"/>
              <a:t>   </a:t>
            </a:r>
          </a:p>
          <a:p>
            <a:pPr marL="0">
              <a:spcBef>
                <a:spcPts val="0"/>
              </a:spcBef>
              <a:buNone/>
            </a:pPr>
            <a:r>
              <a:rPr lang="en-US" sz="2800" dirty="0"/>
              <a:t>      A:  </a:t>
            </a:r>
            <a:r>
              <a:rPr lang="en-US" sz="1100" dirty="0"/>
              <a:t> </a:t>
            </a:r>
            <a:r>
              <a:rPr lang="en-US" sz="2800" dirty="0"/>
              <a:t>The cyclotron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4724400" cy="868362"/>
          </a:xfrm>
        </p:spPr>
        <p:txBody>
          <a:bodyPr>
            <a:normAutofit/>
          </a:bodyPr>
          <a:lstStyle/>
          <a:p>
            <a:r>
              <a:rPr lang="en-US" sz="3600" dirty="0"/>
              <a:t>The first cyclotron</a:t>
            </a:r>
          </a:p>
        </p:txBody>
      </p:sp>
      <p:pic>
        <p:nvPicPr>
          <p:cNvPr id="4" name="Content Placeholder 3" descr="First Cylcotron.tiff"/>
          <p:cNvPicPr>
            <a:picLocks noGrp="1" noChangeAspect="1"/>
          </p:cNvPicPr>
          <p:nvPr>
            <p:ph idx="1"/>
          </p:nvPr>
        </p:nvPicPr>
        <p:blipFill>
          <a:blip r:embed="rId2"/>
          <a:stretch>
            <a:fillRect/>
          </a:stretch>
        </p:blipFill>
        <p:spPr>
          <a:xfrm>
            <a:off x="2722562" y="1295400"/>
            <a:ext cx="3698875" cy="5454562"/>
          </a:xfrm>
        </p:spPr>
      </p:pic>
      <p:sp>
        <p:nvSpPr>
          <p:cNvPr id="5" name="TextBox 4"/>
          <p:cNvSpPr txBox="1"/>
          <p:nvPr/>
        </p:nvSpPr>
        <p:spPr>
          <a:xfrm>
            <a:off x="6705600" y="1872734"/>
            <a:ext cx="2286000" cy="3139321"/>
          </a:xfrm>
          <a:prstGeom prst="rect">
            <a:avLst/>
          </a:prstGeom>
          <a:noFill/>
        </p:spPr>
        <p:txBody>
          <a:bodyPr wrap="square" rtlCol="0">
            <a:spAutoFit/>
          </a:bodyPr>
          <a:lstStyle/>
          <a:p>
            <a:r>
              <a:rPr lang="en-US" dirty="0"/>
              <a:t>The first cyclotron, built in spring 1930.</a:t>
            </a:r>
          </a:p>
          <a:p>
            <a:endParaRPr lang="en-US" dirty="0"/>
          </a:p>
          <a:p>
            <a:endParaRPr lang="en-US" dirty="0"/>
          </a:p>
          <a:p>
            <a:r>
              <a:rPr lang="en-US" dirty="0"/>
              <a:t>By Fall of 1930, M. Livingston, working in E. O. </a:t>
            </a:r>
            <a:r>
              <a:rPr lang="en-US" dirty="0" err="1"/>
              <a:t>Lawerence’s</a:t>
            </a:r>
            <a:r>
              <a:rPr lang="en-US"/>
              <a:t> lab, built a 5 inch version that could accelerate </a:t>
            </a:r>
            <a:r>
              <a:rPr lang="en-US" b="1" i="1"/>
              <a:t>protons</a:t>
            </a:r>
            <a:r>
              <a:rPr lang="en-US"/>
              <a:t> through a</a:t>
            </a:r>
          </a:p>
          <a:p>
            <a:r>
              <a:rPr lang="en-US" dirty="0"/>
              <a:t>total of 80,000 Volts </a:t>
            </a:r>
          </a:p>
        </p:txBody>
      </p:sp>
      <p:cxnSp>
        <p:nvCxnSpPr>
          <p:cNvPr id="7" name="Straight Arrow Connector 6"/>
          <p:cNvCxnSpPr/>
          <p:nvPr/>
        </p:nvCxnSpPr>
        <p:spPr>
          <a:xfrm rot="5400000">
            <a:off x="196404" y="4253445"/>
            <a:ext cx="1517219" cy="1588"/>
          </a:xfrm>
          <a:prstGeom prst="straightConnector1">
            <a:avLst/>
          </a:prstGeom>
          <a:ln w="28575" cap="flat" cmpd="sng" algn="ctr">
            <a:solidFill>
              <a:schemeClr val="tx1"/>
            </a:solidFill>
            <a:prstDash val="solid"/>
            <a:round/>
            <a:headEnd type="arrow" w="med" len="med"/>
            <a:tailEnd type="arrow" w="med" len="med"/>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417751" y="4068205"/>
            <a:ext cx="1127382" cy="369332"/>
          </a:xfrm>
          <a:prstGeom prst="rect">
            <a:avLst/>
          </a:prstGeom>
          <a:noFill/>
        </p:spPr>
        <p:txBody>
          <a:bodyPr wrap="none" rtlCol="0">
            <a:spAutoFit/>
          </a:bodyPr>
          <a:lstStyle/>
          <a:p>
            <a:r>
              <a:rPr lang="en-US" dirty="0"/>
              <a:t>4.5 inches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 y="0"/>
            <a:ext cx="7279105" cy="6858000"/>
          </a:xfrm>
          <a:prstGeom prst="rect">
            <a:avLst/>
          </a:prstGeom>
        </p:spPr>
      </p:pic>
      <p:sp>
        <p:nvSpPr>
          <p:cNvPr id="10" name="Chord 9"/>
          <p:cNvSpPr/>
          <p:nvPr/>
        </p:nvSpPr>
        <p:spPr>
          <a:xfrm rot="4902961">
            <a:off x="1051775" y="796516"/>
            <a:ext cx="5000131" cy="5186280"/>
          </a:xfrm>
          <a:prstGeom prst="chord">
            <a:avLst>
              <a:gd name="adj1" fmla="val 5457937"/>
              <a:gd name="adj2" fmla="val 16200000"/>
            </a:avLst>
          </a:prstGeom>
          <a:gradFill flip="none" rotWithShape="1">
            <a:gsLst>
              <a:gs pos="0">
                <a:schemeClr val="accent1">
                  <a:tint val="100000"/>
                  <a:shade val="100000"/>
                  <a:satMod val="130000"/>
                  <a:alpha val="57000"/>
                </a:schemeClr>
              </a:gs>
              <a:gs pos="100000">
                <a:schemeClr val="accent1">
                  <a:tint val="50000"/>
                  <a:shade val="100000"/>
                  <a:satMod val="350000"/>
                  <a:alpha val="57000"/>
                </a:schemeClr>
              </a:gs>
            </a:gsLst>
            <a:lin ang="16200000" scaled="0"/>
            <a:tileRect/>
          </a:gradFill>
          <a:ln>
            <a:solidFill>
              <a:schemeClr val="accent1">
                <a:shade val="95000"/>
                <a:satMod val="105000"/>
                <a:alpha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7279104" y="0"/>
            <a:ext cx="1864896" cy="4585871"/>
          </a:xfrm>
          <a:prstGeom prst="rect">
            <a:avLst/>
          </a:prstGeom>
          <a:noFill/>
        </p:spPr>
        <p:txBody>
          <a:bodyPr wrap="square" rtlCol="0">
            <a:spAutoFit/>
          </a:bodyPr>
          <a:lstStyle/>
          <a:p>
            <a:r>
              <a:rPr lang="en-US" sz="2400" dirty="0"/>
              <a:t>How a</a:t>
            </a:r>
          </a:p>
          <a:p>
            <a:r>
              <a:rPr lang="en-US" sz="2400" dirty="0"/>
              <a:t>cyclotron works</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The shaded,</a:t>
            </a:r>
          </a:p>
          <a:p>
            <a:r>
              <a:rPr lang="en-US" sz="2000" dirty="0"/>
              <a:t>D-shaped region is called</a:t>
            </a:r>
          </a:p>
          <a:p>
            <a:r>
              <a:rPr lang="en-US" sz="2000" dirty="0"/>
              <a:t>a “</a:t>
            </a:r>
            <a:r>
              <a:rPr lang="en-US" sz="2000" dirty="0" err="1"/>
              <a:t>dee</a:t>
            </a:r>
            <a:r>
              <a:rPr lang="en-US" sz="2000" dirty="0"/>
              <a:t>”</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762000"/>
          <a:ext cx="7315199" cy="1066800"/>
        </p:xfrm>
        <a:graphic>
          <a:graphicData uri="http://schemas.openxmlformats.org/drawingml/2006/table">
            <a:tbl>
              <a:tblPr firstRow="1" bandRow="1">
                <a:tableStyleId>{2A488322-F2BA-4B5B-9748-0D474271808F}</a:tableStyleId>
              </a:tblPr>
              <a:tblGrid>
                <a:gridCol w="609600"/>
                <a:gridCol w="457200"/>
                <a:gridCol w="1371600"/>
                <a:gridCol w="3276600"/>
                <a:gridCol w="1600199"/>
              </a:tblGrid>
              <a:tr h="567123">
                <a:tc>
                  <a:txBody>
                    <a:bodyPr/>
                    <a:lstStyle/>
                    <a:p>
                      <a:pPr algn="ctr"/>
                      <a:r>
                        <a:rPr lang="en-US" sz="1200" dirty="0">
                          <a:solidFill>
                            <a:srgbClr val="0000FF"/>
                          </a:solidFill>
                        </a:rPr>
                        <a:t>Prefix</a:t>
                      </a:r>
                      <a:endParaRPr lang="en-US" sz="1600" dirty="0">
                        <a:solidFill>
                          <a:srgbClr val="0000FF"/>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aseline="0" dirty="0">
                          <a:solidFill>
                            <a:srgbClr val="0000FF"/>
                          </a:solidFill>
                        </a:rPr>
                        <a:t>10</a:t>
                      </a:r>
                      <a:r>
                        <a:rPr lang="en-US" sz="1400" baseline="30000" dirty="0">
                          <a:solidFill>
                            <a:srgbClr val="0000FF"/>
                          </a:solidFill>
                        </a:rPr>
                        <a:t>n</a:t>
                      </a:r>
                      <a:endParaRPr lang="en-US" sz="1400" dirty="0">
                        <a:solidFill>
                          <a:srgbClr val="0000FF"/>
                        </a:solidFill>
                      </a:endParaRPr>
                    </a:p>
                  </a:txBody>
                  <a:tcPr/>
                </a:tc>
                <a:tc>
                  <a:txBody>
                    <a:bodyPr/>
                    <a:lstStyle/>
                    <a:p>
                      <a:pPr algn="ctr"/>
                      <a:r>
                        <a:rPr lang="en-US" sz="1200" dirty="0">
                          <a:solidFill>
                            <a:srgbClr val="0000FF"/>
                          </a:solidFill>
                        </a:rPr>
                        <a:t>Decimal</a:t>
                      </a:r>
                      <a:endParaRPr lang="en-US" sz="1200" b="1" dirty="0">
                        <a:solidFill>
                          <a:srgbClr val="0000FF"/>
                        </a:solidFill>
                      </a:endParaRPr>
                    </a:p>
                  </a:txBody>
                  <a:tcPr/>
                </a:tc>
                <a:tc>
                  <a:txBody>
                    <a:bodyPr/>
                    <a:lstStyle/>
                    <a:p>
                      <a:pPr algn="ctr"/>
                      <a:endParaRPr lang="en-US" dirty="0">
                        <a:solidFill>
                          <a:srgbClr val="0000FF"/>
                        </a:solidFill>
                      </a:endParaRPr>
                    </a:p>
                  </a:txBody>
                  <a:tcPr/>
                </a:tc>
                <a:tc>
                  <a:txBody>
                    <a:bodyPr/>
                    <a:lstStyle/>
                    <a:p>
                      <a:pPr algn="ctr"/>
                      <a:endParaRPr lang="en-US" dirty="0">
                        <a:solidFill>
                          <a:srgbClr val="0000FF"/>
                        </a:solidFill>
                      </a:endParaRPr>
                    </a:p>
                  </a:txBody>
                  <a:tcPr/>
                </a:tc>
              </a:tr>
              <a:tr h="499677">
                <a:tc>
                  <a:txBody>
                    <a:bodyPr/>
                    <a:lstStyle/>
                    <a:p>
                      <a:r>
                        <a:rPr lang="en-US" sz="1200" dirty="0">
                          <a:solidFill>
                            <a:srgbClr val="7F7F7F"/>
                          </a:solidFill>
                        </a:rPr>
                        <a:t>(none)</a:t>
                      </a:r>
                    </a:p>
                  </a:txBody>
                  <a:tcPr/>
                </a:tc>
                <a:tc>
                  <a:txBody>
                    <a:bodyPr/>
                    <a:lstStyle/>
                    <a:p>
                      <a:r>
                        <a:rPr lang="en-US" sz="1200" dirty="0">
                          <a:solidFill>
                            <a:srgbClr val="7F7F7F"/>
                          </a:solidFill>
                        </a:rPr>
                        <a:t>10</a:t>
                      </a:r>
                      <a:r>
                        <a:rPr lang="en-US" sz="1200" baseline="30000" dirty="0">
                          <a:solidFill>
                            <a:srgbClr val="7F7F7F"/>
                          </a:solidFill>
                        </a:rPr>
                        <a:t>0</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7F7F7F"/>
                          </a:solidFill>
                        </a:rPr>
                        <a:t>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7F7F7F"/>
                          </a:solidFill>
                        </a:rPr>
                        <a:t>Dog size:  1 meter</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7F7F7F"/>
                        </a:solidFill>
                      </a:endParaRPr>
                    </a:p>
                  </a:txBody>
                  <a:tcPr/>
                </a:tc>
              </a:tr>
            </a:tbl>
          </a:graphicData>
        </a:graphic>
      </p:graphicFrame>
      <p:pic>
        <p:nvPicPr>
          <p:cNvPr id="5" name="Picture 4"/>
          <p:cNvPicPr>
            <a:picLocks noChangeAspect="1"/>
          </p:cNvPicPr>
          <p:nvPr/>
        </p:nvPicPr>
        <p:blipFill>
          <a:blip r:embed="rId2"/>
          <a:stretch>
            <a:fillRect/>
          </a:stretch>
        </p:blipFill>
        <p:spPr>
          <a:xfrm>
            <a:off x="6400808" y="1343890"/>
            <a:ext cx="649605" cy="472439"/>
          </a:xfrm>
          <a:prstGeom prst="rect">
            <a:avLst/>
          </a:prstGeom>
        </p:spPr>
      </p:pic>
      <p:pic>
        <p:nvPicPr>
          <p:cNvPr id="8" name="Picture 7"/>
          <p:cNvPicPr>
            <a:picLocks noChangeAspect="1"/>
          </p:cNvPicPr>
          <p:nvPr/>
        </p:nvPicPr>
        <p:blipFill>
          <a:blip r:embed="rId2"/>
          <a:stretch>
            <a:fillRect/>
          </a:stretch>
        </p:blipFill>
        <p:spPr>
          <a:xfrm>
            <a:off x="1905000" y="2410693"/>
            <a:ext cx="3429000" cy="2493813"/>
          </a:xfrm>
          <a:prstGeom prst="rect">
            <a:avLst/>
          </a:prstGeom>
        </p:spPr>
      </p:pic>
      <p:sp>
        <p:nvSpPr>
          <p:cNvPr id="9" name="TextBox 8"/>
          <p:cNvSpPr txBox="1"/>
          <p:nvPr/>
        </p:nvSpPr>
        <p:spPr>
          <a:xfrm>
            <a:off x="609600" y="3288268"/>
            <a:ext cx="922022" cy="369332"/>
          </a:xfrm>
          <a:prstGeom prst="rect">
            <a:avLst/>
          </a:prstGeom>
          <a:noFill/>
        </p:spPr>
        <p:txBody>
          <a:bodyPr wrap="none" rtlCol="0">
            <a:spAutoFit/>
          </a:bodyPr>
          <a:lstStyle/>
          <a:p>
            <a:r>
              <a:rPr lang="en-US" dirty="0"/>
              <a:t>1 meter</a:t>
            </a:r>
          </a:p>
        </p:txBody>
      </p:sp>
      <p:sp>
        <p:nvSpPr>
          <p:cNvPr id="11" name="TextBox 10"/>
          <p:cNvSpPr txBox="1"/>
          <p:nvPr/>
        </p:nvSpPr>
        <p:spPr>
          <a:xfrm>
            <a:off x="914400" y="5562600"/>
            <a:ext cx="7000872" cy="646331"/>
          </a:xfrm>
          <a:prstGeom prst="rect">
            <a:avLst/>
          </a:prstGeom>
          <a:noFill/>
        </p:spPr>
        <p:txBody>
          <a:bodyPr wrap="none" rtlCol="0">
            <a:spAutoFit/>
          </a:bodyPr>
          <a:lstStyle/>
          <a:p>
            <a:r>
              <a:rPr lang="en-US" dirty="0">
                <a:solidFill>
                  <a:srgbClr val="0000FF"/>
                </a:solidFill>
              </a:rPr>
              <a:t>We will use the meter as our basic unit of measure and look at fractions</a:t>
            </a:r>
          </a:p>
          <a:p>
            <a:r>
              <a:rPr lang="en-US" dirty="0">
                <a:solidFill>
                  <a:srgbClr val="0000FF"/>
                </a:solidFill>
              </a:rPr>
              <a:t>of a meter to characterize the sizes of the things that make up our world.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 y="0"/>
            <a:ext cx="7279105" cy="6858000"/>
          </a:xfrm>
          <a:prstGeom prst="rect">
            <a:avLst/>
          </a:prstGeom>
        </p:spPr>
      </p:pic>
      <p:sp>
        <p:nvSpPr>
          <p:cNvPr id="10" name="Chord 9"/>
          <p:cNvSpPr/>
          <p:nvPr/>
        </p:nvSpPr>
        <p:spPr>
          <a:xfrm rot="4902961">
            <a:off x="1160468" y="796518"/>
            <a:ext cx="5000131" cy="5186280"/>
          </a:xfrm>
          <a:prstGeom prst="chord">
            <a:avLst>
              <a:gd name="adj1" fmla="val 5457937"/>
              <a:gd name="adj2" fmla="val 16200000"/>
            </a:avLst>
          </a:prstGeom>
          <a:gradFill flip="none" rotWithShape="1">
            <a:gsLst>
              <a:gs pos="0">
                <a:schemeClr val="accent1">
                  <a:tint val="100000"/>
                  <a:shade val="100000"/>
                  <a:satMod val="130000"/>
                  <a:alpha val="57000"/>
                </a:schemeClr>
              </a:gs>
              <a:gs pos="100000">
                <a:schemeClr val="accent1">
                  <a:tint val="50000"/>
                  <a:shade val="100000"/>
                  <a:satMod val="350000"/>
                  <a:alpha val="57000"/>
                </a:schemeClr>
              </a:gs>
            </a:gsLst>
            <a:lin ang="16200000" scaled="0"/>
            <a:tileRect/>
          </a:gradFill>
          <a:ln>
            <a:solidFill>
              <a:schemeClr val="accent1">
                <a:shade val="95000"/>
                <a:satMod val="105000"/>
                <a:alpha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hord 10"/>
          <p:cNvSpPr/>
          <p:nvPr/>
        </p:nvSpPr>
        <p:spPr>
          <a:xfrm rot="15630350">
            <a:off x="1227205" y="1065457"/>
            <a:ext cx="4944974" cy="5186280"/>
          </a:xfrm>
          <a:prstGeom prst="chord">
            <a:avLst>
              <a:gd name="adj1" fmla="val 5457937"/>
              <a:gd name="adj2" fmla="val 16200000"/>
            </a:avLst>
          </a:prstGeom>
          <a:gradFill flip="none" rotWithShape="1">
            <a:gsLst>
              <a:gs pos="0">
                <a:schemeClr val="accent1">
                  <a:tint val="100000"/>
                  <a:shade val="100000"/>
                  <a:satMod val="130000"/>
                  <a:alpha val="34000"/>
                </a:schemeClr>
              </a:gs>
              <a:gs pos="100000">
                <a:schemeClr val="accent1">
                  <a:tint val="50000"/>
                  <a:shade val="100000"/>
                  <a:satMod val="350000"/>
                  <a:alpha val="34000"/>
                </a:schemeClr>
              </a:gs>
            </a:gsLst>
            <a:lin ang="16200000" scaled="0"/>
            <a:tileRect/>
          </a:gradFill>
          <a:ln>
            <a:solidFill>
              <a:schemeClr val="accent1">
                <a:shade val="95000"/>
                <a:satMod val="105000"/>
                <a:alpha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7279105" y="1880320"/>
            <a:ext cx="1864896" cy="2862323"/>
          </a:xfrm>
          <a:prstGeom prst="rect">
            <a:avLst/>
          </a:prstGeom>
          <a:noFill/>
        </p:spPr>
        <p:txBody>
          <a:bodyPr wrap="square" rtlCol="0">
            <a:spAutoFit/>
          </a:bodyPr>
          <a:lstStyle/>
          <a:p>
            <a:r>
              <a:rPr lang="en-US" dirty="0"/>
              <a:t>There are two </a:t>
            </a:r>
          </a:p>
          <a:p>
            <a:r>
              <a:rPr lang="en-US" dirty="0" err="1"/>
              <a:t>dees</a:t>
            </a:r>
            <a:r>
              <a:rPr lang="en-US"/>
              <a:t>, and a proton moves from one </a:t>
            </a:r>
          </a:p>
          <a:p>
            <a:r>
              <a:rPr lang="en-US" dirty="0"/>
              <a:t>to the other.</a:t>
            </a:r>
          </a:p>
          <a:p>
            <a:endParaRPr lang="en-US" dirty="0"/>
          </a:p>
          <a:p>
            <a:endParaRPr lang="en-US" dirty="0"/>
          </a:p>
          <a:p>
            <a:r>
              <a:rPr lang="en-US" dirty="0"/>
              <a:t>A large magnet</a:t>
            </a:r>
          </a:p>
          <a:p>
            <a:r>
              <a:rPr lang="en-US" dirty="0"/>
              <a:t>keeps the proton</a:t>
            </a:r>
          </a:p>
          <a:p>
            <a:r>
              <a:rPr lang="en-US" dirty="0"/>
              <a:t>moving in a circle.</a:t>
            </a:r>
          </a:p>
        </p:txBody>
      </p:sp>
      <p:sp>
        <p:nvSpPr>
          <p:cNvPr id="7" name="Arc 6"/>
          <p:cNvSpPr/>
          <p:nvPr/>
        </p:nvSpPr>
        <p:spPr>
          <a:xfrm rot="15663639">
            <a:off x="2546681" y="2471410"/>
            <a:ext cx="1952866" cy="1972036"/>
          </a:xfrm>
          <a:prstGeom prst="arc">
            <a:avLst>
              <a:gd name="adj1" fmla="val 9103074"/>
              <a:gd name="adj2" fmla="val 5579200"/>
            </a:avLst>
          </a:prstGeom>
          <a:ln w="47625"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9" name="Straight Arrow Connector 8"/>
          <p:cNvCxnSpPr/>
          <p:nvPr/>
        </p:nvCxnSpPr>
        <p:spPr>
          <a:xfrm flipV="1">
            <a:off x="4115441" y="4183961"/>
            <a:ext cx="98828" cy="52700"/>
          </a:xfrm>
          <a:prstGeom prst="straightConnector1">
            <a:avLst/>
          </a:prstGeom>
          <a:ln w="381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 y="0"/>
            <a:ext cx="7279105" cy="6858000"/>
          </a:xfrm>
          <a:prstGeom prst="rect">
            <a:avLst/>
          </a:prstGeom>
        </p:spPr>
      </p:pic>
      <p:sp>
        <p:nvSpPr>
          <p:cNvPr id="10" name="Chord 9"/>
          <p:cNvSpPr/>
          <p:nvPr/>
        </p:nvSpPr>
        <p:spPr>
          <a:xfrm rot="4902961">
            <a:off x="1051775" y="796516"/>
            <a:ext cx="5000131" cy="5186280"/>
          </a:xfrm>
          <a:prstGeom prst="chord">
            <a:avLst>
              <a:gd name="adj1" fmla="val 5457937"/>
              <a:gd name="adj2" fmla="val 16200000"/>
            </a:avLst>
          </a:prstGeom>
          <a:gradFill flip="none" rotWithShape="1">
            <a:gsLst>
              <a:gs pos="0">
                <a:schemeClr val="accent1">
                  <a:tint val="100000"/>
                  <a:shade val="100000"/>
                  <a:satMod val="130000"/>
                  <a:alpha val="57000"/>
                </a:schemeClr>
              </a:gs>
              <a:gs pos="100000">
                <a:schemeClr val="accent1">
                  <a:tint val="50000"/>
                  <a:shade val="100000"/>
                  <a:satMod val="350000"/>
                  <a:alpha val="57000"/>
                </a:schemeClr>
              </a:gs>
            </a:gsLst>
            <a:lin ang="16200000" scaled="0"/>
            <a:tileRect/>
          </a:gradFill>
          <a:ln>
            <a:solidFill>
              <a:schemeClr val="accent1">
                <a:shade val="95000"/>
                <a:satMod val="105000"/>
                <a:alpha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hord 10"/>
          <p:cNvSpPr/>
          <p:nvPr/>
        </p:nvSpPr>
        <p:spPr>
          <a:xfrm rot="15630350">
            <a:off x="1227205" y="1065456"/>
            <a:ext cx="4944974" cy="5186280"/>
          </a:xfrm>
          <a:prstGeom prst="chord">
            <a:avLst>
              <a:gd name="adj1" fmla="val 5457937"/>
              <a:gd name="adj2" fmla="val 16200000"/>
            </a:avLst>
          </a:prstGeom>
          <a:gradFill flip="none" rotWithShape="1">
            <a:gsLst>
              <a:gs pos="0">
                <a:schemeClr val="accent1">
                  <a:tint val="100000"/>
                  <a:shade val="100000"/>
                  <a:satMod val="130000"/>
                  <a:alpha val="34000"/>
                </a:schemeClr>
              </a:gs>
              <a:gs pos="100000">
                <a:schemeClr val="accent1">
                  <a:tint val="50000"/>
                  <a:shade val="100000"/>
                  <a:satMod val="350000"/>
                  <a:alpha val="34000"/>
                </a:schemeClr>
              </a:gs>
            </a:gsLst>
            <a:lin ang="16200000" scaled="0"/>
            <a:tileRect/>
          </a:gradFill>
          <a:ln>
            <a:solidFill>
              <a:schemeClr val="accent1">
                <a:shade val="95000"/>
                <a:satMod val="105000"/>
                <a:alpha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 name="Straight Arrow Connector 6"/>
          <p:cNvCxnSpPr/>
          <p:nvPr/>
        </p:nvCxnSpPr>
        <p:spPr>
          <a:xfrm rot="16200000" flipH="1">
            <a:off x="3429000" y="2666999"/>
            <a:ext cx="990600" cy="228600"/>
          </a:xfrm>
          <a:prstGeom prst="straightConnector1">
            <a:avLst/>
          </a:prstGeom>
          <a:ln w="4127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rot="16200000" flipV="1">
            <a:off x="3752850" y="4019550"/>
            <a:ext cx="914400" cy="190500"/>
          </a:xfrm>
          <a:prstGeom prst="straightConnector1">
            <a:avLst/>
          </a:prstGeom>
          <a:ln w="4127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279104" y="2030447"/>
            <a:ext cx="1864896" cy="2862323"/>
          </a:xfrm>
          <a:prstGeom prst="rect">
            <a:avLst/>
          </a:prstGeom>
          <a:noFill/>
        </p:spPr>
        <p:txBody>
          <a:bodyPr wrap="square" rtlCol="0">
            <a:spAutoFit/>
          </a:bodyPr>
          <a:lstStyle/>
          <a:p>
            <a:r>
              <a:rPr lang="en-US" dirty="0"/>
              <a:t>There is a</a:t>
            </a:r>
          </a:p>
          <a:p>
            <a:r>
              <a:rPr lang="en-US" dirty="0"/>
              <a:t>voltage difference</a:t>
            </a:r>
          </a:p>
          <a:p>
            <a:r>
              <a:rPr lang="en-US" dirty="0"/>
              <a:t>between the tips</a:t>
            </a:r>
          </a:p>
          <a:p>
            <a:r>
              <a:rPr lang="en-US" dirty="0"/>
              <a:t>of the arrows.</a:t>
            </a:r>
          </a:p>
          <a:p>
            <a:endParaRPr lang="en-US" dirty="0"/>
          </a:p>
          <a:p>
            <a:r>
              <a:rPr lang="en-US" dirty="0"/>
              <a:t>This gives an proton</a:t>
            </a:r>
          </a:p>
          <a:p>
            <a:r>
              <a:rPr lang="en-US" dirty="0"/>
              <a:t>a speed boost when it</a:t>
            </a:r>
          </a:p>
          <a:p>
            <a:r>
              <a:rPr lang="en-US" dirty="0"/>
              <a:t>crosses the gap.</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 y="0"/>
            <a:ext cx="7279105" cy="6858000"/>
          </a:xfrm>
          <a:prstGeom prst="rect">
            <a:avLst/>
          </a:prstGeom>
        </p:spPr>
      </p:pic>
      <p:sp>
        <p:nvSpPr>
          <p:cNvPr id="10" name="Chord 9"/>
          <p:cNvSpPr/>
          <p:nvPr/>
        </p:nvSpPr>
        <p:spPr>
          <a:xfrm rot="4902961">
            <a:off x="1051775" y="796516"/>
            <a:ext cx="5000131" cy="5186280"/>
          </a:xfrm>
          <a:prstGeom prst="chord">
            <a:avLst>
              <a:gd name="adj1" fmla="val 5457937"/>
              <a:gd name="adj2" fmla="val 16200000"/>
            </a:avLst>
          </a:prstGeom>
          <a:gradFill flip="none" rotWithShape="1">
            <a:gsLst>
              <a:gs pos="0">
                <a:schemeClr val="accent1">
                  <a:tint val="100000"/>
                  <a:shade val="100000"/>
                  <a:satMod val="130000"/>
                  <a:alpha val="57000"/>
                </a:schemeClr>
              </a:gs>
              <a:gs pos="100000">
                <a:schemeClr val="accent1">
                  <a:tint val="50000"/>
                  <a:shade val="100000"/>
                  <a:satMod val="350000"/>
                  <a:alpha val="57000"/>
                </a:schemeClr>
              </a:gs>
            </a:gsLst>
            <a:lin ang="16200000" scaled="0"/>
            <a:tileRect/>
          </a:gradFill>
          <a:ln>
            <a:solidFill>
              <a:schemeClr val="accent1">
                <a:shade val="95000"/>
                <a:satMod val="105000"/>
                <a:alpha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hord 10"/>
          <p:cNvSpPr/>
          <p:nvPr/>
        </p:nvSpPr>
        <p:spPr>
          <a:xfrm rot="15630350">
            <a:off x="1227205" y="1065456"/>
            <a:ext cx="4944974" cy="5186280"/>
          </a:xfrm>
          <a:prstGeom prst="chord">
            <a:avLst>
              <a:gd name="adj1" fmla="val 5457937"/>
              <a:gd name="adj2" fmla="val 16200000"/>
            </a:avLst>
          </a:prstGeom>
          <a:gradFill flip="none" rotWithShape="1">
            <a:gsLst>
              <a:gs pos="0">
                <a:schemeClr val="accent1">
                  <a:tint val="100000"/>
                  <a:shade val="100000"/>
                  <a:satMod val="130000"/>
                  <a:alpha val="34000"/>
                </a:schemeClr>
              </a:gs>
              <a:gs pos="100000">
                <a:schemeClr val="accent1">
                  <a:tint val="50000"/>
                  <a:shade val="100000"/>
                  <a:satMod val="350000"/>
                  <a:alpha val="34000"/>
                </a:schemeClr>
              </a:gs>
            </a:gsLst>
            <a:lin ang="16200000" scaled="0"/>
            <a:tileRect/>
          </a:gradFill>
          <a:ln>
            <a:solidFill>
              <a:schemeClr val="accent1">
                <a:shade val="95000"/>
                <a:satMod val="105000"/>
                <a:alpha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 name="Straight Arrow Connector 6"/>
          <p:cNvCxnSpPr/>
          <p:nvPr/>
        </p:nvCxnSpPr>
        <p:spPr>
          <a:xfrm rot="5400000">
            <a:off x="2438800" y="3352400"/>
            <a:ext cx="153189" cy="1588"/>
          </a:xfrm>
          <a:prstGeom prst="straightConnector1">
            <a:avLst/>
          </a:prstGeom>
          <a:ln w="4127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rot="16200000" flipV="1">
            <a:off x="4191793" y="2743994"/>
            <a:ext cx="304802" cy="150812"/>
          </a:xfrm>
          <a:prstGeom prst="straightConnector1">
            <a:avLst/>
          </a:prstGeom>
          <a:ln w="4127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279104" y="1306130"/>
            <a:ext cx="1864896" cy="4247317"/>
          </a:xfrm>
          <a:prstGeom prst="rect">
            <a:avLst/>
          </a:prstGeom>
          <a:noFill/>
        </p:spPr>
        <p:txBody>
          <a:bodyPr wrap="square" rtlCol="0">
            <a:spAutoFit/>
          </a:bodyPr>
          <a:lstStyle/>
          <a:p>
            <a:r>
              <a:rPr lang="en-US" dirty="0"/>
              <a:t>As the magnet curves the </a:t>
            </a:r>
          </a:p>
          <a:p>
            <a:r>
              <a:rPr lang="en-US" dirty="0"/>
              <a:t>path of the proton around the first </a:t>
            </a:r>
            <a:r>
              <a:rPr lang="en-US" dirty="0" err="1"/>
              <a:t>dee</a:t>
            </a:r>
            <a:r>
              <a:rPr lang="en-US" dirty="0"/>
              <a:t> . . .</a:t>
            </a:r>
          </a:p>
          <a:p>
            <a:endParaRPr lang="en-US" dirty="0"/>
          </a:p>
          <a:p>
            <a:r>
              <a:rPr lang="en-US" dirty="0"/>
              <a:t>. . . the voltage</a:t>
            </a:r>
          </a:p>
          <a:p>
            <a:r>
              <a:rPr lang="en-US" dirty="0"/>
              <a:t>across the gap switches direction.</a:t>
            </a:r>
          </a:p>
          <a:p>
            <a:endParaRPr lang="en-US" dirty="0"/>
          </a:p>
          <a:p>
            <a:r>
              <a:rPr lang="en-US" dirty="0"/>
              <a:t>The proton then crosses again and gets another</a:t>
            </a:r>
          </a:p>
          <a:p>
            <a:r>
              <a:rPr lang="en-US" dirty="0"/>
              <a:t>boost.</a:t>
            </a:r>
          </a:p>
        </p:txBody>
      </p:sp>
      <p:sp>
        <p:nvSpPr>
          <p:cNvPr id="9" name="Arc 8"/>
          <p:cNvSpPr/>
          <p:nvPr/>
        </p:nvSpPr>
        <p:spPr>
          <a:xfrm rot="15663639">
            <a:off x="2546680" y="2313897"/>
            <a:ext cx="1952866" cy="1972036"/>
          </a:xfrm>
          <a:prstGeom prst="arc">
            <a:avLst>
              <a:gd name="adj1" fmla="val 16200000"/>
              <a:gd name="adj2" fmla="val 5579200"/>
            </a:avLst>
          </a:prstGeom>
          <a:ln w="47625"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789"/>
            <a:ext cx="7279105" cy="6858000"/>
          </a:xfrm>
          <a:prstGeom prst="rect">
            <a:avLst/>
          </a:prstGeom>
        </p:spPr>
      </p:pic>
      <p:sp>
        <p:nvSpPr>
          <p:cNvPr id="11" name="Chord 10"/>
          <p:cNvSpPr/>
          <p:nvPr/>
        </p:nvSpPr>
        <p:spPr>
          <a:xfrm rot="15630350">
            <a:off x="1227205" y="1065456"/>
            <a:ext cx="4944974" cy="5186280"/>
          </a:xfrm>
          <a:prstGeom prst="chord">
            <a:avLst>
              <a:gd name="adj1" fmla="val 5457937"/>
              <a:gd name="adj2" fmla="val 16200000"/>
            </a:avLst>
          </a:prstGeom>
          <a:gradFill flip="none" rotWithShape="1">
            <a:gsLst>
              <a:gs pos="0">
                <a:schemeClr val="accent1">
                  <a:tint val="100000"/>
                  <a:shade val="100000"/>
                  <a:satMod val="130000"/>
                  <a:alpha val="34000"/>
                </a:schemeClr>
              </a:gs>
              <a:gs pos="100000">
                <a:schemeClr val="accent1">
                  <a:tint val="50000"/>
                  <a:shade val="100000"/>
                  <a:satMod val="350000"/>
                  <a:alpha val="34000"/>
                </a:schemeClr>
              </a:gs>
            </a:gsLst>
            <a:lin ang="16200000" scaled="0"/>
            <a:tileRect/>
          </a:gradFill>
          <a:ln>
            <a:solidFill>
              <a:schemeClr val="accent1">
                <a:shade val="95000"/>
                <a:satMod val="105000"/>
                <a:alpha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 name="Straight Arrow Connector 6"/>
          <p:cNvCxnSpPr/>
          <p:nvPr/>
        </p:nvCxnSpPr>
        <p:spPr>
          <a:xfrm rot="5400000">
            <a:off x="2438800" y="3352400"/>
            <a:ext cx="153189" cy="1588"/>
          </a:xfrm>
          <a:prstGeom prst="straightConnector1">
            <a:avLst/>
          </a:prstGeom>
          <a:ln w="4127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rot="16200000" flipV="1">
            <a:off x="4191793" y="2743994"/>
            <a:ext cx="304802" cy="150812"/>
          </a:xfrm>
          <a:prstGeom prst="straightConnector1">
            <a:avLst/>
          </a:prstGeom>
          <a:ln w="4127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279105" y="460056"/>
            <a:ext cx="1864895" cy="5847756"/>
          </a:xfrm>
          <a:prstGeom prst="rect">
            <a:avLst/>
          </a:prstGeom>
          <a:noFill/>
        </p:spPr>
        <p:txBody>
          <a:bodyPr wrap="square" rtlCol="0">
            <a:spAutoFit/>
          </a:bodyPr>
          <a:lstStyle/>
          <a:p>
            <a:r>
              <a:rPr lang="en-US" dirty="0"/>
              <a:t>The faster the proton goes, the bigger the circle it makes, so it</a:t>
            </a:r>
          </a:p>
          <a:p>
            <a:r>
              <a:rPr lang="en-US" dirty="0"/>
              <a:t>spirals outward.</a:t>
            </a:r>
          </a:p>
          <a:p>
            <a:endParaRPr lang="en-US" sz="1600" dirty="0"/>
          </a:p>
          <a:p>
            <a:endParaRPr lang="en-US" sz="1600" dirty="0"/>
          </a:p>
          <a:p>
            <a:r>
              <a:rPr lang="en-US" dirty="0"/>
              <a:t>Each time is crosses the gap it gets a boost.</a:t>
            </a:r>
          </a:p>
          <a:p>
            <a:endParaRPr lang="en-US" dirty="0"/>
          </a:p>
          <a:p>
            <a:endParaRPr lang="en-US" dirty="0"/>
          </a:p>
          <a:p>
            <a:r>
              <a:rPr lang="en-US" dirty="0"/>
              <a:t>When it reaches the outer edge it flies off in a straight line at high speed.</a:t>
            </a:r>
          </a:p>
          <a:p>
            <a:endParaRPr lang="en-US" dirty="0"/>
          </a:p>
          <a:p>
            <a:endParaRPr lang="en-US" dirty="0"/>
          </a:p>
          <a:p>
            <a:r>
              <a:rPr lang="en-US" dirty="0"/>
              <a:t>It is then sent toward a target.</a:t>
            </a:r>
          </a:p>
        </p:txBody>
      </p:sp>
      <p:cxnSp>
        <p:nvCxnSpPr>
          <p:cNvPr id="12" name="Straight Arrow Connector 11"/>
          <p:cNvCxnSpPr/>
          <p:nvPr/>
        </p:nvCxnSpPr>
        <p:spPr>
          <a:xfrm rot="15925238" flipH="1" flipV="1">
            <a:off x="2635331" y="3918555"/>
            <a:ext cx="31210" cy="421"/>
          </a:xfrm>
          <a:prstGeom prst="straightConnector1">
            <a:avLst/>
          </a:prstGeom>
          <a:ln w="4127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5925238" flipH="1" flipV="1">
            <a:off x="4390696" y="3426107"/>
            <a:ext cx="366907" cy="40024"/>
          </a:xfrm>
          <a:prstGeom prst="straightConnector1">
            <a:avLst/>
          </a:prstGeom>
          <a:ln w="4127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 name="Chord 9"/>
          <p:cNvSpPr/>
          <p:nvPr/>
        </p:nvSpPr>
        <p:spPr>
          <a:xfrm rot="4902961">
            <a:off x="1051773" y="714516"/>
            <a:ext cx="5000131" cy="5186280"/>
          </a:xfrm>
          <a:prstGeom prst="chord">
            <a:avLst>
              <a:gd name="adj1" fmla="val 5457937"/>
              <a:gd name="adj2" fmla="val 16200000"/>
            </a:avLst>
          </a:prstGeom>
          <a:gradFill flip="none" rotWithShape="1">
            <a:gsLst>
              <a:gs pos="0">
                <a:schemeClr val="accent1">
                  <a:tint val="100000"/>
                  <a:shade val="100000"/>
                  <a:satMod val="130000"/>
                  <a:alpha val="57000"/>
                </a:schemeClr>
              </a:gs>
              <a:gs pos="100000">
                <a:schemeClr val="accent1">
                  <a:tint val="50000"/>
                  <a:shade val="100000"/>
                  <a:satMod val="350000"/>
                  <a:alpha val="57000"/>
                </a:schemeClr>
              </a:gs>
            </a:gsLst>
            <a:lin ang="16200000" scaled="0"/>
            <a:tileRect/>
          </a:gradFill>
          <a:ln>
            <a:solidFill>
              <a:schemeClr val="accent1">
                <a:shade val="95000"/>
                <a:satMod val="105000"/>
                <a:alpha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Arc 14"/>
          <p:cNvSpPr/>
          <p:nvPr/>
        </p:nvSpPr>
        <p:spPr>
          <a:xfrm rot="4588877">
            <a:off x="2709849" y="2472789"/>
            <a:ext cx="2350773" cy="2495396"/>
          </a:xfrm>
          <a:prstGeom prst="arc">
            <a:avLst>
              <a:gd name="adj1" fmla="val 16200000"/>
              <a:gd name="adj2" fmla="val 5579200"/>
            </a:avLst>
          </a:prstGeom>
          <a:ln w="47625"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21" name="Straight Arrow Connector 20"/>
          <p:cNvCxnSpPr/>
          <p:nvPr/>
        </p:nvCxnSpPr>
        <p:spPr>
          <a:xfrm rot="16200000" flipH="1">
            <a:off x="1915951" y="3449108"/>
            <a:ext cx="322927" cy="40026"/>
          </a:xfrm>
          <a:prstGeom prst="straightConnector1">
            <a:avLst/>
          </a:prstGeom>
          <a:ln w="4127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2" name="Arc 21"/>
          <p:cNvSpPr/>
          <p:nvPr/>
        </p:nvSpPr>
        <p:spPr>
          <a:xfrm rot="15663639">
            <a:off x="1974034" y="1709180"/>
            <a:ext cx="3256250" cy="3104335"/>
          </a:xfrm>
          <a:prstGeom prst="arc">
            <a:avLst>
              <a:gd name="adj1" fmla="val 16200000"/>
              <a:gd name="adj2" fmla="val 5579200"/>
            </a:avLst>
          </a:prstGeom>
          <a:ln w="47625"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 name="Arc 8"/>
          <p:cNvSpPr/>
          <p:nvPr/>
        </p:nvSpPr>
        <p:spPr>
          <a:xfrm rot="15663639">
            <a:off x="2546680" y="2313897"/>
            <a:ext cx="1952866" cy="1972036"/>
          </a:xfrm>
          <a:prstGeom prst="arc">
            <a:avLst>
              <a:gd name="adj1" fmla="val 16200000"/>
              <a:gd name="adj2" fmla="val 5579200"/>
            </a:avLst>
          </a:prstGeom>
          <a:ln w="47625"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 name="5-Point Star 1"/>
          <p:cNvSpPr/>
          <p:nvPr/>
        </p:nvSpPr>
        <p:spPr>
          <a:xfrm>
            <a:off x="8685523" y="102126"/>
            <a:ext cx="310832" cy="293058"/>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tankC.jpg"/>
          <p:cNvPicPr>
            <a:picLocks noGrp="1" noChangeAspect="1"/>
          </p:cNvPicPr>
          <p:nvPr>
            <p:ph idx="1"/>
          </p:nvPr>
        </p:nvPicPr>
        <p:blipFill>
          <a:blip r:embed="rId2"/>
          <a:stretch>
            <a:fillRect/>
          </a:stretch>
        </p:blipFill>
        <p:spPr>
          <a:xfrm>
            <a:off x="0" y="0"/>
            <a:ext cx="9109407" cy="5943600"/>
          </a:xfrm>
        </p:spPr>
      </p:pic>
      <p:sp>
        <p:nvSpPr>
          <p:cNvPr id="5" name="TextBox 4"/>
          <p:cNvSpPr txBox="1"/>
          <p:nvPr/>
        </p:nvSpPr>
        <p:spPr>
          <a:xfrm>
            <a:off x="-34593" y="6248944"/>
            <a:ext cx="9144000" cy="369332"/>
          </a:xfrm>
          <a:prstGeom prst="rect">
            <a:avLst/>
          </a:prstGeom>
          <a:noFill/>
        </p:spPr>
        <p:txBody>
          <a:bodyPr wrap="square" rtlCol="0">
            <a:spAutoFit/>
          </a:bodyPr>
          <a:lstStyle/>
          <a:p>
            <a:r>
              <a:rPr lang="en-US" dirty="0"/>
              <a:t>   The interior of the world’s second largest cyclotron, TRIUMF, in Vancouver (520 </a:t>
            </a:r>
            <a:r>
              <a:rPr lang="en-US" dirty="0" err="1"/>
              <a:t>Mev</a:t>
            </a:r>
            <a:r>
              <a:rPr lang="en-US" dirty="0"/>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5960"/>
            <a:ext cx="8229600" cy="4525963"/>
          </a:xfrm>
        </p:spPr>
        <p:txBody>
          <a:bodyPr>
            <a:normAutofit fontScale="62500" lnSpcReduction="20000"/>
          </a:bodyPr>
          <a:lstStyle/>
          <a:p>
            <a:pPr marL="0" indent="0">
              <a:spcBef>
                <a:spcPts val="0"/>
              </a:spcBef>
              <a:buNone/>
            </a:pPr>
            <a:r>
              <a:rPr lang="en-US" dirty="0"/>
              <a:t>What do we see using a cyclotron?</a:t>
            </a:r>
          </a:p>
          <a:p>
            <a:pPr marL="0" indent="0">
              <a:spcBef>
                <a:spcPts val="0"/>
              </a:spcBef>
              <a:buNone/>
            </a:pPr>
            <a:endParaRPr lang="en-US" dirty="0"/>
          </a:p>
          <a:p>
            <a:pPr marL="0" indent="0">
              <a:spcBef>
                <a:spcPts val="0"/>
              </a:spcBef>
              <a:buNone/>
            </a:pPr>
            <a:r>
              <a:rPr lang="en-US" sz="2800" dirty="0"/>
              <a:t>A proton at TRIUMF </a:t>
            </a:r>
            <a:r>
              <a:rPr lang="en-US" sz="2800" dirty="0" smtClean="0"/>
              <a:t>travels at about ¾ c and has </a:t>
            </a:r>
            <a:r>
              <a:rPr lang="en-US" sz="2800" dirty="0"/>
              <a:t>a wavelength of about 0.18 </a:t>
            </a:r>
            <a:r>
              <a:rPr lang="en-US" sz="2800" dirty="0"/>
              <a:t>femtometer</a:t>
            </a:r>
            <a:r>
              <a:rPr lang="en-US" sz="2800" dirty="0"/>
              <a:t>. This is smaller than a proton and 300,000 times smaller than an atom.</a:t>
            </a:r>
          </a:p>
          <a:p>
            <a:pPr marL="0" indent="0">
              <a:spcBef>
                <a:spcPts val="0"/>
              </a:spcBef>
              <a:buNone/>
            </a:pPr>
            <a:endParaRPr lang="en-US" sz="2800" dirty="0"/>
          </a:p>
          <a:p>
            <a:pPr marL="0" indent="0">
              <a:spcBef>
                <a:spcPts val="0"/>
              </a:spcBef>
              <a:buNone/>
            </a:pPr>
            <a:r>
              <a:rPr lang="en-US" sz="2800" dirty="0"/>
              <a:t>This is small enough to study details of the structure of the </a:t>
            </a:r>
            <a:r>
              <a:rPr lang="en-US" sz="2800" b="1" i="1" dirty="0"/>
              <a:t>nucleus</a:t>
            </a:r>
            <a:r>
              <a:rPr lang="en-US" sz="2800" dirty="0"/>
              <a:t> of an atom.</a:t>
            </a:r>
          </a:p>
          <a:p>
            <a:pPr marL="0" indent="0">
              <a:spcBef>
                <a:spcPts val="0"/>
              </a:spcBef>
              <a:buNone/>
            </a:pPr>
            <a:endParaRPr lang="en-US" sz="2800" dirty="0"/>
          </a:p>
          <a:p>
            <a:pPr marL="0" indent="0">
              <a:spcBef>
                <a:spcPts val="0"/>
              </a:spcBef>
              <a:buNone/>
            </a:pPr>
            <a:endParaRPr lang="en-US" sz="2800" dirty="0"/>
          </a:p>
          <a:p>
            <a:pPr marL="0" indent="0">
              <a:spcBef>
                <a:spcPts val="0"/>
              </a:spcBef>
              <a:buNone/>
            </a:pPr>
            <a:endParaRPr lang="en-US" sz="2800" dirty="0"/>
          </a:p>
          <a:p>
            <a:pPr marL="0" indent="0">
              <a:spcBef>
                <a:spcPts val="0"/>
              </a:spcBef>
              <a:buNone/>
            </a:pPr>
            <a:r>
              <a:rPr lang="en-US" sz="2800" dirty="0"/>
              <a:t>Using cyclotrons, scientists have produced and identified 253 stable nuclei (this includes all stable forms of the 117 elements), and a total of over 3300 different nuclei.</a:t>
            </a:r>
          </a:p>
          <a:p>
            <a:pPr marL="0" indent="0">
              <a:spcBef>
                <a:spcPts val="0"/>
              </a:spcBef>
              <a:buNone/>
            </a:pPr>
            <a:endParaRPr lang="en-US" sz="2800" dirty="0"/>
          </a:p>
          <a:p>
            <a:pPr marL="0" indent="0">
              <a:spcBef>
                <a:spcPts val="0"/>
              </a:spcBef>
              <a:buNone/>
            </a:pPr>
            <a:r>
              <a:rPr lang="en-US" sz="2800" dirty="0"/>
              <a:t>Detailed properties</a:t>
            </a:r>
            <a:r>
              <a:rPr lang="en-US" sz="2800" baseline="30000" dirty="0"/>
              <a:t>*</a:t>
            </a:r>
            <a:r>
              <a:rPr lang="en-US" sz="2800" dirty="0"/>
              <a:t> of these stable or radioactive nuclei are known, with many used for medical or research purposes.</a:t>
            </a:r>
          </a:p>
          <a:p>
            <a:pPr marL="0" indent="0">
              <a:spcBef>
                <a:spcPts val="0"/>
              </a:spcBef>
              <a:buNone/>
            </a:pPr>
            <a:endParaRPr lang="en-US" sz="2800" dirty="0"/>
          </a:p>
          <a:p>
            <a:pPr marL="0" indent="0">
              <a:spcBef>
                <a:spcPts val="0"/>
              </a:spcBef>
              <a:buNone/>
            </a:pPr>
            <a:endParaRPr lang="en-US" sz="2800" dirty="0"/>
          </a:p>
          <a:p>
            <a:pPr marL="0" indent="0">
              <a:spcBef>
                <a:spcPts val="0"/>
              </a:spcBef>
              <a:buNone/>
            </a:pPr>
            <a:endParaRPr lang="en-US" sz="2800" dirty="0"/>
          </a:p>
          <a:p>
            <a:pPr marL="0" indent="0">
              <a:spcBef>
                <a:spcPts val="0"/>
              </a:spcBef>
              <a:buNone/>
            </a:pPr>
            <a:endParaRPr lang="en-US" sz="2800" dirty="0"/>
          </a:p>
          <a:p>
            <a:pPr marL="0" indent="0">
              <a:spcBef>
                <a:spcPts val="0"/>
              </a:spcBef>
              <a:buNone/>
            </a:pPr>
            <a:r>
              <a:rPr lang="en-US" sz="2000" dirty="0"/>
              <a:t>Properties: Half </a:t>
            </a:r>
            <a:r>
              <a:rPr lang="en-US" sz="2000" dirty="0" smtClean="0"/>
              <a:t>life</a:t>
            </a:r>
            <a:r>
              <a:rPr lang="en-US" sz="2000" dirty="0"/>
              <a:t>, decay modes, branching ratios, energy of decay, all </a:t>
            </a:r>
            <a:r>
              <a:rPr lang="en-US" sz="2000" i="1" dirty="0"/>
              <a:t>nuclear</a:t>
            </a:r>
            <a:r>
              <a:rPr lang="en-US" sz="2000" dirty="0"/>
              <a:t> energy levels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5960"/>
            <a:ext cx="8229600" cy="959120"/>
          </a:xfrm>
        </p:spPr>
        <p:txBody>
          <a:bodyPr>
            <a:normAutofit fontScale="77500" lnSpcReduction="20000"/>
          </a:bodyPr>
          <a:lstStyle/>
          <a:p>
            <a:pPr marL="0" indent="0">
              <a:spcBef>
                <a:spcPts val="0"/>
              </a:spcBef>
              <a:buNone/>
            </a:pPr>
            <a:r>
              <a:rPr lang="en-US" sz="2323" dirty="0"/>
              <a:t>Nuclear chemistry:</a:t>
            </a:r>
          </a:p>
          <a:p>
            <a:pPr marL="0" indent="0">
              <a:spcBef>
                <a:spcPts val="0"/>
              </a:spcBef>
              <a:buNone/>
            </a:pPr>
            <a:endParaRPr lang="en-US" sz="516" dirty="0"/>
          </a:p>
          <a:p>
            <a:pPr marL="0" indent="0">
              <a:spcBef>
                <a:spcPts val="0"/>
              </a:spcBef>
              <a:buNone/>
            </a:pPr>
            <a:r>
              <a:rPr lang="en-US" sz="2581" dirty="0"/>
              <a:t>Scientists have studied </a:t>
            </a:r>
            <a:r>
              <a:rPr lang="en-US" sz="2581" b="1" i="1" dirty="0"/>
              <a:t>detailed properties</a:t>
            </a:r>
            <a:r>
              <a:rPr lang="en-US" sz="2581" dirty="0"/>
              <a:t> of over </a:t>
            </a:r>
            <a:r>
              <a:rPr lang="en-US" sz="2581" b="1" i="1" dirty="0"/>
              <a:t>3300 different nuclei</a:t>
            </a:r>
            <a:r>
              <a:rPr lang="en-US" sz="2581" dirty="0"/>
              <a:t>.</a:t>
            </a:r>
          </a:p>
          <a:p>
            <a:pPr marL="0" indent="0">
              <a:spcBef>
                <a:spcPts val="0"/>
              </a:spcBef>
              <a:buNone/>
            </a:pPr>
            <a:endParaRPr lang="en-US" sz="1161" dirty="0"/>
          </a:p>
          <a:p>
            <a:pPr marL="0" indent="0">
              <a:spcBef>
                <a:spcPts val="0"/>
              </a:spcBef>
              <a:buNone/>
            </a:pPr>
            <a:r>
              <a:rPr lang="en-US" sz="2065" dirty="0"/>
              <a:t>(Properties: Half life, decay modes, branching ratios, energy of decay, all </a:t>
            </a:r>
            <a:r>
              <a:rPr lang="en-US" sz="2065" i="1" dirty="0"/>
              <a:t>nuclear</a:t>
            </a:r>
            <a:r>
              <a:rPr lang="en-US" sz="2065" dirty="0"/>
              <a:t> energy levels)</a:t>
            </a:r>
          </a:p>
        </p:txBody>
      </p:sp>
      <p:pic>
        <p:nvPicPr>
          <p:cNvPr id="4" name="Picture 3"/>
          <p:cNvPicPr>
            <a:picLocks noChangeAspect="1"/>
          </p:cNvPicPr>
          <p:nvPr/>
        </p:nvPicPr>
        <p:blipFill>
          <a:blip r:embed="rId2"/>
          <a:stretch>
            <a:fillRect/>
          </a:stretch>
        </p:blipFill>
        <p:spPr>
          <a:xfrm>
            <a:off x="0" y="1215080"/>
            <a:ext cx="9144000" cy="5642920"/>
          </a:xfrm>
          <a:prstGeom prst="rect">
            <a:avLst/>
          </a:prstGeom>
        </p:spPr>
      </p:pic>
      <p:sp>
        <p:nvSpPr>
          <p:cNvPr id="5" name="TextBox 4"/>
          <p:cNvSpPr txBox="1"/>
          <p:nvPr/>
        </p:nvSpPr>
        <p:spPr>
          <a:xfrm>
            <a:off x="1427597" y="1998455"/>
            <a:ext cx="2557110" cy="584776"/>
          </a:xfrm>
          <a:prstGeom prst="rect">
            <a:avLst/>
          </a:prstGeom>
          <a:noFill/>
        </p:spPr>
        <p:txBody>
          <a:bodyPr wrap="none" rtlCol="0">
            <a:spAutoFit/>
          </a:bodyPr>
          <a:lstStyle/>
          <a:p>
            <a:r>
              <a:rPr lang="en-US" dirty="0"/>
              <a:t>Chart of the nuclides</a:t>
            </a:r>
          </a:p>
          <a:p>
            <a:r>
              <a:rPr lang="en-US" sz="1400" dirty="0"/>
              <a:t>http://</a:t>
            </a:r>
            <a:r>
              <a:rPr lang="en-US" sz="1400" dirty="0" err="1"/>
              <a:t>www.nndc.bnl.gov</a:t>
            </a:r>
            <a:r>
              <a:rPr lang="en-US" sz="1400" dirty="0"/>
              <a:t>/chart/</a:t>
            </a:r>
          </a:p>
        </p:txBody>
      </p:sp>
      <p:pic>
        <p:nvPicPr>
          <p:cNvPr id="7" name="Picture 6"/>
          <p:cNvPicPr>
            <a:picLocks noChangeAspect="1"/>
          </p:cNvPicPr>
          <p:nvPr/>
        </p:nvPicPr>
        <p:blipFill>
          <a:blip r:embed="rId3"/>
          <a:stretch>
            <a:fillRect/>
          </a:stretch>
        </p:blipFill>
        <p:spPr>
          <a:xfrm>
            <a:off x="5371056" y="3859086"/>
            <a:ext cx="3315744" cy="2436686"/>
          </a:xfrm>
          <a:prstGeom prst="rect">
            <a:avLst/>
          </a:prstGeom>
        </p:spPr>
      </p:pic>
      <p:cxnSp>
        <p:nvCxnSpPr>
          <p:cNvPr id="9" name="Straight Connector 8"/>
          <p:cNvCxnSpPr/>
          <p:nvPr/>
        </p:nvCxnSpPr>
        <p:spPr>
          <a:xfrm>
            <a:off x="5208265" y="3484991"/>
            <a:ext cx="2146317" cy="374095"/>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6200000" flipH="1">
            <a:off x="4406011" y="4252596"/>
            <a:ext cx="1767299" cy="162791"/>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915775" y="3212755"/>
            <a:ext cx="942987" cy="646331"/>
          </a:xfrm>
          <a:prstGeom prst="rect">
            <a:avLst/>
          </a:prstGeom>
          <a:noFill/>
        </p:spPr>
        <p:txBody>
          <a:bodyPr wrap="none" rtlCol="0">
            <a:spAutoFit/>
          </a:bodyPr>
          <a:lstStyle/>
          <a:p>
            <a:r>
              <a:rPr lang="en-US" dirty="0"/>
              <a:t>7 levels</a:t>
            </a:r>
          </a:p>
          <a:p>
            <a:r>
              <a:rPr lang="en-US" dirty="0"/>
              <a:t>of zoom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609600"/>
          <a:ext cx="8382000" cy="4687688"/>
        </p:xfrm>
        <a:graphic>
          <a:graphicData uri="http://schemas.openxmlformats.org/drawingml/2006/table">
            <a:tbl>
              <a:tblPr firstRow="1" bandRow="1">
                <a:tableStyleId>{2A488322-F2BA-4B5B-9748-0D474271808F}</a:tableStyleId>
              </a:tblPr>
              <a:tblGrid>
                <a:gridCol w="689595"/>
                <a:gridCol w="551347"/>
                <a:gridCol w="2329579"/>
                <a:gridCol w="3315484"/>
                <a:gridCol w="1495995"/>
              </a:tblGrid>
              <a:tr h="457200">
                <a:tc>
                  <a:txBody>
                    <a:bodyPr/>
                    <a:lstStyle/>
                    <a:p>
                      <a:pPr algn="ctr"/>
                      <a:r>
                        <a:rPr lang="en-US" sz="1100" dirty="0">
                          <a:solidFill>
                            <a:srgbClr val="0000FF"/>
                          </a:solidFill>
                        </a:rPr>
                        <a:t>Prefix</a:t>
                      </a:r>
                      <a:endParaRPr lang="en-US" sz="1400" dirty="0">
                        <a:solidFill>
                          <a:srgbClr val="0000FF"/>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aseline="0" dirty="0">
                          <a:solidFill>
                            <a:srgbClr val="0000FF"/>
                          </a:solidFill>
                        </a:rPr>
                        <a:t>10</a:t>
                      </a:r>
                      <a:r>
                        <a:rPr lang="en-US" sz="1400" baseline="30000" dirty="0">
                          <a:solidFill>
                            <a:srgbClr val="0000FF"/>
                          </a:solidFill>
                        </a:rPr>
                        <a:t>n</a:t>
                      </a:r>
                      <a:endParaRPr lang="en-US" sz="1400" dirty="0">
                        <a:solidFill>
                          <a:srgbClr val="0000FF"/>
                        </a:solidFill>
                      </a:endParaRPr>
                    </a:p>
                  </a:txBody>
                  <a:tcPr/>
                </a:tc>
                <a:tc>
                  <a:txBody>
                    <a:bodyPr/>
                    <a:lstStyle/>
                    <a:p>
                      <a:pPr algn="ctr"/>
                      <a:r>
                        <a:rPr lang="en-US" dirty="0">
                          <a:solidFill>
                            <a:srgbClr val="0000FF"/>
                          </a:solidFill>
                        </a:rPr>
                        <a:t>Decimal</a:t>
                      </a:r>
                      <a:endParaRPr lang="en-US" b="1" dirty="0">
                        <a:solidFill>
                          <a:srgbClr val="0000FF"/>
                        </a:solidFill>
                      </a:endParaRPr>
                    </a:p>
                  </a:txBody>
                  <a:tcPr/>
                </a:tc>
                <a:tc>
                  <a:txBody>
                    <a:bodyPr/>
                    <a:lstStyle/>
                    <a:p>
                      <a:pPr algn="ctr"/>
                      <a:endParaRPr lang="en-US" dirty="0">
                        <a:solidFill>
                          <a:srgbClr val="0000FF"/>
                        </a:solidFill>
                      </a:endParaRPr>
                    </a:p>
                  </a:txBody>
                  <a:tcPr/>
                </a:tc>
                <a:tc>
                  <a:txBody>
                    <a:bodyPr/>
                    <a:lstStyle/>
                    <a:p>
                      <a:pPr algn="ctr"/>
                      <a:endParaRPr lang="en-US" dirty="0">
                        <a:solidFill>
                          <a:srgbClr val="0000FF"/>
                        </a:solidFill>
                      </a:endParaRPr>
                    </a:p>
                  </a:txBody>
                  <a:tcPr/>
                </a:tc>
              </a:tr>
              <a:tr h="609600">
                <a:tc>
                  <a:txBody>
                    <a:bodyPr/>
                    <a:lstStyle/>
                    <a:p>
                      <a:endParaRPr lang="en-US" sz="1100" dirty="0">
                        <a:solidFill>
                          <a:schemeClr val="bg1">
                            <a:lumMod val="50000"/>
                          </a:schemeClr>
                        </a:solidFill>
                      </a:endParaRPr>
                    </a:p>
                  </a:txBody>
                  <a:tcPr/>
                </a:tc>
                <a:tc>
                  <a:txBody>
                    <a:bodyPr/>
                    <a:lstStyle/>
                    <a:p>
                      <a:r>
                        <a:rPr lang="en-US" sz="1100" dirty="0">
                          <a:solidFill>
                            <a:schemeClr val="bg1">
                              <a:lumMod val="50000"/>
                            </a:schemeClr>
                          </a:solidFill>
                        </a:rPr>
                        <a:t>10</a:t>
                      </a:r>
                      <a:r>
                        <a:rPr lang="en-US" sz="1100" baseline="30000" dirty="0">
                          <a:solidFill>
                            <a:schemeClr val="bg1">
                              <a:lumMod val="50000"/>
                            </a:schemeClr>
                          </a:solidFill>
                        </a:rPr>
                        <a:t>0</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1 meter</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Human height:  1.6 meters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solidFill>
                          <a:schemeClr val="bg1">
                            <a:lumMod val="50000"/>
                          </a:schemeClr>
                        </a:solidFill>
                      </a:endParaRPr>
                    </a:p>
                  </a:txBody>
                  <a:tcPr/>
                </a:tc>
              </a:tr>
              <a:tr h="608448">
                <a:tc>
                  <a:txBody>
                    <a:bodyPr/>
                    <a:lstStyle/>
                    <a:p>
                      <a:r>
                        <a:rPr lang="en-US" sz="1100" dirty="0" err="1">
                          <a:solidFill>
                            <a:schemeClr val="bg1">
                              <a:lumMod val="50000"/>
                            </a:schemeClr>
                          </a:solidFill>
                        </a:rPr>
                        <a:t>milli</a:t>
                      </a:r>
                      <a:endParaRPr lang="en-US" sz="1100">
                        <a:solidFill>
                          <a:schemeClr val="bg1">
                            <a:lumMod val="50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10</a:t>
                      </a:r>
                      <a:r>
                        <a:rPr lang="en-US" sz="1100" baseline="30000" dirty="0">
                          <a:solidFill>
                            <a:schemeClr val="bg1">
                              <a:lumMod val="50000"/>
                            </a:schemeClr>
                          </a:solidFill>
                        </a:rPr>
                        <a:t>-3</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.001 meter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solidFill>
                          <a:schemeClr val="bg1">
                            <a:lumMod val="50000"/>
                          </a:schemeClr>
                        </a:solidFill>
                      </a:endParaRPr>
                    </a:p>
                  </a:txBody>
                  <a:tcPr/>
                </a:tc>
                <a:tc>
                  <a:txBody>
                    <a:bodyPr/>
                    <a:lstStyle/>
                    <a:p>
                      <a:r>
                        <a:rPr lang="en-US" sz="1100" dirty="0">
                          <a:solidFill>
                            <a:schemeClr val="bg1">
                              <a:lumMod val="50000"/>
                            </a:schemeClr>
                          </a:solidFill>
                        </a:rPr>
                        <a:t>Grain of sand:  1millimeter</a:t>
                      </a:r>
                      <a:br>
                        <a:rPr lang="en-US" sz="1100" dirty="0">
                          <a:solidFill>
                            <a:schemeClr val="bg1">
                              <a:lumMod val="50000"/>
                            </a:schemeClr>
                          </a:solidFill>
                        </a:rPr>
                      </a:br>
                      <a:r>
                        <a:rPr lang="en-US" sz="1100" b="1" i="1" dirty="0">
                          <a:solidFill>
                            <a:schemeClr val="bg1">
                              <a:lumMod val="50000"/>
                            </a:schemeClr>
                          </a:solidFill>
                        </a:rPr>
                        <a:t>Animal Cell</a:t>
                      </a:r>
                      <a:r>
                        <a:rPr lang="en-US" sz="1100" dirty="0">
                          <a:solidFill>
                            <a:schemeClr val="bg1">
                              <a:lumMod val="50000"/>
                            </a:schemeClr>
                          </a:solidFill>
                        </a:rPr>
                        <a:t>: 0.1 millimeter</a:t>
                      </a:r>
                    </a:p>
                  </a:txBody>
                  <a:tcPr/>
                </a:tc>
                <a:tc>
                  <a:txBody>
                    <a:bodyPr/>
                    <a:lstStyle/>
                    <a:p>
                      <a:endParaRPr lang="en-US" sz="1100" dirty="0">
                        <a:solidFill>
                          <a:schemeClr val="bg1">
                            <a:lumMod val="50000"/>
                          </a:schemeClr>
                        </a:solidFill>
                      </a:endParaRPr>
                    </a:p>
                  </a:txBody>
                  <a:tcPr/>
                </a:tc>
              </a:tr>
              <a:tr h="533400">
                <a:tc>
                  <a:txBody>
                    <a:bodyPr/>
                    <a:lstStyle/>
                    <a:p>
                      <a:r>
                        <a:rPr lang="en-US" sz="1100" dirty="0">
                          <a:solidFill>
                            <a:schemeClr val="bg1">
                              <a:lumMod val="50000"/>
                            </a:schemeClr>
                          </a:solidFill>
                        </a:rPr>
                        <a:t>micro</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10</a:t>
                      </a:r>
                      <a:r>
                        <a:rPr lang="en-US" sz="1100" baseline="30000" dirty="0">
                          <a:solidFill>
                            <a:schemeClr val="bg1">
                              <a:lumMod val="50000"/>
                            </a:schemeClr>
                          </a:solidFill>
                        </a:rPr>
                        <a:t>-6</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.000 001 meter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solidFill>
                          <a:schemeClr val="bg1">
                            <a:lumMod val="50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Smallest Bacteria:   1 micrometer</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Wavelength of red light:  0.65 micrometer</a:t>
                      </a:r>
                      <a:br>
                        <a:rPr lang="en-US" sz="1100" dirty="0">
                          <a:solidFill>
                            <a:schemeClr val="bg1">
                              <a:lumMod val="50000"/>
                            </a:schemeClr>
                          </a:solidFill>
                        </a:rPr>
                      </a:br>
                      <a:r>
                        <a:rPr lang="en-US" sz="1100" b="1" baseline="0" dirty="0">
                          <a:solidFill>
                            <a:schemeClr val="bg1">
                              <a:lumMod val="50000"/>
                            </a:schemeClr>
                          </a:solidFill>
                        </a:rPr>
                        <a:t>Resolution of light microscope</a:t>
                      </a:r>
                      <a:r>
                        <a:rPr lang="en-US" sz="1100" baseline="0" dirty="0">
                          <a:solidFill>
                            <a:schemeClr val="bg1">
                              <a:lumMod val="50000"/>
                            </a:schemeClr>
                          </a:solidFill>
                        </a:rPr>
                        <a:t>:   0.2 micrometer</a:t>
                      </a:r>
                      <a:endParaRPr lang="en-US" sz="1100" dirty="0">
                        <a:solidFill>
                          <a:schemeClr val="bg1">
                            <a:lumMod val="50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solidFill>
                          <a:schemeClr val="bg1">
                            <a:lumMod val="50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solidFill>
                          <a:schemeClr val="bg1">
                            <a:lumMod val="50000"/>
                          </a:schemeClr>
                        </a:solidFill>
                      </a:endParaRPr>
                    </a:p>
                  </a:txBody>
                  <a:tcPr/>
                </a:tc>
              </a:tr>
              <a:tr h="558808">
                <a:tc>
                  <a:txBody>
                    <a:bodyPr/>
                    <a:lstStyle/>
                    <a:p>
                      <a:r>
                        <a:rPr lang="en-US" sz="1100" dirty="0" err="1">
                          <a:solidFill>
                            <a:schemeClr val="bg1">
                              <a:lumMod val="50000"/>
                            </a:schemeClr>
                          </a:solidFill>
                        </a:rPr>
                        <a:t>nano</a:t>
                      </a:r>
                      <a:endParaRPr lang="en-US" sz="1100">
                        <a:solidFill>
                          <a:schemeClr val="bg1">
                            <a:lumMod val="50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10</a:t>
                      </a:r>
                      <a:r>
                        <a:rPr lang="en-US" sz="1100" baseline="30000" dirty="0">
                          <a:solidFill>
                            <a:schemeClr val="bg1">
                              <a:lumMod val="50000"/>
                            </a:schemeClr>
                          </a:solidFill>
                        </a:rPr>
                        <a:t>-9</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.000 000 001 meter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solidFill>
                          <a:schemeClr val="bg1">
                            <a:lumMod val="50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Water</a:t>
                      </a:r>
                      <a:r>
                        <a:rPr lang="en-US" sz="1100" baseline="0" dirty="0">
                          <a:solidFill>
                            <a:schemeClr val="bg1">
                              <a:lumMod val="50000"/>
                            </a:schemeClr>
                          </a:solidFill>
                        </a:rPr>
                        <a:t> molecule:   0.28  nanometer</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aseline="0" dirty="0">
                          <a:solidFill>
                            <a:schemeClr val="bg1">
                              <a:lumMod val="50000"/>
                            </a:schemeClr>
                          </a:solidFill>
                        </a:rPr>
                        <a:t>Hydrogen </a:t>
                      </a:r>
                      <a:r>
                        <a:rPr lang="en-US" sz="1100" b="1" i="1" baseline="0" dirty="0">
                          <a:solidFill>
                            <a:schemeClr val="bg1">
                              <a:lumMod val="50000"/>
                            </a:schemeClr>
                          </a:solidFill>
                        </a:rPr>
                        <a:t>atom</a:t>
                      </a:r>
                      <a:r>
                        <a:rPr lang="en-US" sz="1100" baseline="0" dirty="0">
                          <a:solidFill>
                            <a:schemeClr val="bg1">
                              <a:lumMod val="50000"/>
                            </a:schemeClr>
                          </a:solidFill>
                        </a:rPr>
                        <a:t>: 0.1 nanometer</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1" baseline="0" dirty="0">
                          <a:solidFill>
                            <a:schemeClr val="bg1">
                              <a:lumMod val="50000"/>
                            </a:schemeClr>
                          </a:solidFill>
                        </a:rPr>
                        <a:t>Resolution of x-ray microscope</a:t>
                      </a:r>
                      <a:r>
                        <a:rPr lang="en-US" sz="1100" baseline="0" dirty="0">
                          <a:solidFill>
                            <a:schemeClr val="bg1">
                              <a:lumMod val="50000"/>
                            </a:schemeClr>
                          </a:solidFill>
                        </a:rPr>
                        <a:t>:   15 nanometer</a:t>
                      </a:r>
                      <a:endParaRPr lang="en-US" sz="1100" dirty="0">
                        <a:solidFill>
                          <a:schemeClr val="bg1">
                            <a:lumMod val="50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b="1" dirty="0">
                        <a:solidFill>
                          <a:schemeClr val="bg1">
                            <a:lumMod val="50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b="1" dirty="0">
                        <a:solidFill>
                          <a:schemeClr val="bg1">
                            <a:lumMod val="50000"/>
                          </a:schemeClr>
                        </a:solidFill>
                      </a:endParaRPr>
                    </a:p>
                  </a:txBody>
                  <a:tcPr/>
                </a:tc>
              </a:tr>
              <a:tr h="543560">
                <a:tc>
                  <a:txBody>
                    <a:bodyPr/>
                    <a:lstStyle/>
                    <a:p>
                      <a:r>
                        <a:rPr lang="en-US" sz="1100" dirty="0" err="1">
                          <a:solidFill>
                            <a:schemeClr val="bg1">
                              <a:lumMod val="50000"/>
                            </a:schemeClr>
                          </a:solidFill>
                        </a:rPr>
                        <a:t>pico</a:t>
                      </a:r>
                      <a:endParaRPr lang="en-US" sz="1100">
                        <a:solidFill>
                          <a:schemeClr val="bg1">
                            <a:lumMod val="50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10</a:t>
                      </a:r>
                      <a:r>
                        <a:rPr lang="en-US" sz="1100" baseline="30000" dirty="0">
                          <a:solidFill>
                            <a:schemeClr val="bg1">
                              <a:lumMod val="50000"/>
                            </a:schemeClr>
                          </a:solidFill>
                        </a:rPr>
                        <a:t>-12</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.000 000 000 001 meter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solidFill>
                          <a:schemeClr val="bg1">
                            <a:lumMod val="50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Size of Helium atom: 60 </a:t>
                      </a:r>
                      <a:r>
                        <a:rPr lang="en-US" sz="1100" dirty="0" err="1">
                          <a:solidFill>
                            <a:schemeClr val="bg1">
                              <a:lumMod val="50000"/>
                            </a:schemeClr>
                          </a:solidFill>
                        </a:rPr>
                        <a:t>picometer</a:t>
                      </a:r>
                      <a:r>
                        <a:rPr lang="en-US" sz="1100" dirty="0">
                          <a:solidFill>
                            <a:schemeClr val="bg1">
                              <a:lumMod val="50000"/>
                            </a:schemeClr>
                          </a:solidFill>
                        </a:rPr>
                        <a:t/>
                      </a:r>
                      <a:br>
                        <a:rPr lang="en-US" sz="1100" dirty="0">
                          <a:solidFill>
                            <a:schemeClr val="bg1">
                              <a:lumMod val="50000"/>
                            </a:schemeClr>
                          </a:solidFill>
                        </a:rPr>
                      </a:br>
                      <a:r>
                        <a:rPr lang="en-US" sz="1100" b="1" dirty="0">
                          <a:solidFill>
                            <a:schemeClr val="bg1">
                              <a:lumMod val="50000"/>
                            </a:schemeClr>
                          </a:solidFill>
                        </a:rPr>
                        <a:t>Resolution</a:t>
                      </a:r>
                      <a:r>
                        <a:rPr lang="en-US" sz="1100" b="1" baseline="0" dirty="0">
                          <a:solidFill>
                            <a:schemeClr val="bg1">
                              <a:lumMod val="50000"/>
                            </a:schemeClr>
                          </a:solidFill>
                        </a:rPr>
                        <a:t> of electron microscope</a:t>
                      </a:r>
                      <a:r>
                        <a:rPr lang="en-US" sz="1100" baseline="0" dirty="0">
                          <a:solidFill>
                            <a:schemeClr val="bg1">
                              <a:lumMod val="50000"/>
                            </a:schemeClr>
                          </a:solidFill>
                        </a:rPr>
                        <a:t>: 50 </a:t>
                      </a:r>
                      <a:r>
                        <a:rPr lang="en-US" sz="1100" baseline="0" dirty="0" err="1">
                          <a:solidFill>
                            <a:schemeClr val="bg1">
                              <a:lumMod val="50000"/>
                            </a:schemeClr>
                          </a:solidFill>
                        </a:rPr>
                        <a:t>picometer</a:t>
                      </a:r>
                      <a:endParaRPr lang="en-US" sz="1100" dirty="0">
                        <a:solidFill>
                          <a:schemeClr val="bg1">
                            <a:lumMod val="50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solidFill>
                          <a:schemeClr val="bg1">
                            <a:lumMod val="50000"/>
                          </a:schemeClr>
                        </a:solidFill>
                      </a:endParaRPr>
                    </a:p>
                  </a:txBody>
                  <a:tcPr/>
                </a:tc>
              </a:tr>
              <a:tr h="558808">
                <a:tc>
                  <a:txBody>
                    <a:bodyPr/>
                    <a:lstStyle/>
                    <a:p>
                      <a:r>
                        <a:rPr lang="en-US" sz="1600" dirty="0" err="1">
                          <a:solidFill>
                            <a:srgbClr val="000000"/>
                          </a:solidFill>
                        </a:rPr>
                        <a:t>femto</a:t>
                      </a:r>
                      <a:endParaRPr lang="en-US" sz="1600">
                        <a:solidFill>
                          <a:srgbClr val="00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0000"/>
                          </a:solidFill>
                        </a:rPr>
                        <a:t>10</a:t>
                      </a:r>
                      <a:r>
                        <a:rPr lang="en-US" sz="1400" baseline="30000" dirty="0">
                          <a:solidFill>
                            <a:srgbClr val="000000"/>
                          </a:solidFill>
                        </a:rPr>
                        <a:t>-15</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0000"/>
                          </a:solidFill>
                        </a:rPr>
                        <a:t>.000 000 000 000 001 meter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a:solidFill>
                          <a:srgbClr val="00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0000"/>
                          </a:solidFill>
                        </a:rPr>
                        <a:t>Proton:  1.75 </a:t>
                      </a:r>
                      <a:r>
                        <a:rPr lang="en-US" sz="1400" dirty="0" err="1">
                          <a:solidFill>
                            <a:srgbClr val="000000"/>
                          </a:solidFill>
                        </a:rPr>
                        <a:t>femtometer</a:t>
                      </a:r>
                      <a:endParaRPr lang="en-US" sz="1400" dirty="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0000"/>
                          </a:solidFill>
                        </a:rPr>
                        <a:t>Atomic nucleus:   1 – 10 </a:t>
                      </a:r>
                      <a:r>
                        <a:rPr lang="en-US" sz="1400" dirty="0" err="1">
                          <a:solidFill>
                            <a:srgbClr val="000000"/>
                          </a:solidFill>
                        </a:rPr>
                        <a:t>femtometer</a:t>
                      </a:r>
                      <a:endParaRPr lang="en-US" sz="1400" dirty="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rgbClr val="000000"/>
                          </a:solidFill>
                        </a:rPr>
                        <a:t>Resolution of TRIUMF cyclotron</a:t>
                      </a:r>
                      <a:r>
                        <a:rPr lang="en-US" sz="1400" dirty="0">
                          <a:solidFill>
                            <a:srgbClr val="000000"/>
                          </a:solidFill>
                        </a:rPr>
                        <a:t>: 0.18 </a:t>
                      </a:r>
                      <a:r>
                        <a:rPr lang="en-US" sz="1400" dirty="0" err="1">
                          <a:solidFill>
                            <a:srgbClr val="000000"/>
                          </a:solidFill>
                        </a:rPr>
                        <a:t>femtometer</a:t>
                      </a:r>
                      <a:endParaRPr lang="en-US" sz="1400" dirty="0">
                        <a:solidFill>
                          <a:srgbClr val="00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a:solidFill>
                          <a:srgbClr val="000000"/>
                        </a:solidFill>
                      </a:endParaRPr>
                    </a:p>
                  </a:txBody>
                  <a:tcPr/>
                </a:tc>
              </a:tr>
            </a:tbl>
          </a:graphicData>
        </a:graphic>
      </p:graphicFrame>
      <p:pic>
        <p:nvPicPr>
          <p:cNvPr id="5" name="Picture 4"/>
          <p:cNvPicPr>
            <a:picLocks noChangeAspect="1"/>
          </p:cNvPicPr>
          <p:nvPr/>
        </p:nvPicPr>
        <p:blipFill>
          <a:blip r:embed="rId2"/>
          <a:stretch>
            <a:fillRect/>
          </a:stretch>
        </p:blipFill>
        <p:spPr>
          <a:xfrm>
            <a:off x="7315200" y="2274630"/>
            <a:ext cx="1143000" cy="620970"/>
          </a:xfrm>
          <a:prstGeom prst="rect">
            <a:avLst/>
          </a:prstGeom>
        </p:spPr>
      </p:pic>
      <p:pic>
        <p:nvPicPr>
          <p:cNvPr id="6" name="Picture 5"/>
          <p:cNvPicPr>
            <a:picLocks noChangeAspect="1"/>
          </p:cNvPicPr>
          <p:nvPr/>
        </p:nvPicPr>
        <p:blipFill>
          <a:blip r:embed="rId3"/>
          <a:stretch>
            <a:fillRect/>
          </a:stretch>
        </p:blipFill>
        <p:spPr>
          <a:xfrm>
            <a:off x="7315200" y="1676399"/>
            <a:ext cx="1143000" cy="598231"/>
          </a:xfrm>
          <a:prstGeom prst="rect">
            <a:avLst/>
          </a:prstGeom>
        </p:spPr>
      </p:pic>
      <p:pic>
        <p:nvPicPr>
          <p:cNvPr id="7" name="Picture 6"/>
          <p:cNvPicPr>
            <a:picLocks noChangeAspect="1"/>
          </p:cNvPicPr>
          <p:nvPr/>
        </p:nvPicPr>
        <p:blipFill>
          <a:blip r:embed="rId4"/>
          <a:stretch>
            <a:fillRect/>
          </a:stretch>
        </p:blipFill>
        <p:spPr>
          <a:xfrm>
            <a:off x="7315198" y="2895600"/>
            <a:ext cx="1108708" cy="591312"/>
          </a:xfrm>
          <a:prstGeom prst="rect">
            <a:avLst/>
          </a:prstGeom>
        </p:spPr>
      </p:pic>
      <p:pic>
        <p:nvPicPr>
          <p:cNvPr id="8" name="Picture 7"/>
          <p:cNvPicPr>
            <a:picLocks noChangeAspect="1"/>
          </p:cNvPicPr>
          <p:nvPr/>
        </p:nvPicPr>
        <p:blipFill>
          <a:blip r:embed="rId5"/>
          <a:stretch>
            <a:fillRect/>
          </a:stretch>
        </p:blipFill>
        <p:spPr>
          <a:xfrm>
            <a:off x="7315199" y="3485178"/>
            <a:ext cx="1108707" cy="535134"/>
          </a:xfrm>
          <a:prstGeom prst="rect">
            <a:avLst/>
          </a:prstGeom>
        </p:spPr>
      </p:pic>
      <p:pic>
        <p:nvPicPr>
          <p:cNvPr id="9" name="Picture 8"/>
          <p:cNvPicPr>
            <a:picLocks noChangeAspect="1"/>
          </p:cNvPicPr>
          <p:nvPr/>
        </p:nvPicPr>
        <p:blipFill>
          <a:blip r:embed="rId6"/>
          <a:stretch>
            <a:fillRect/>
          </a:stretch>
        </p:blipFill>
        <p:spPr>
          <a:xfrm>
            <a:off x="7498077" y="1122218"/>
            <a:ext cx="762000" cy="554181"/>
          </a:xfrm>
          <a:prstGeom prst="rect">
            <a:avLst/>
          </a:prstGeom>
        </p:spPr>
      </p:pic>
      <p:pic>
        <p:nvPicPr>
          <p:cNvPr id="14" name="Picture 13"/>
          <p:cNvPicPr>
            <a:picLocks noChangeAspect="1"/>
          </p:cNvPicPr>
          <p:nvPr/>
        </p:nvPicPr>
        <p:blipFill>
          <a:blip r:embed="rId7"/>
          <a:stretch>
            <a:fillRect/>
          </a:stretch>
        </p:blipFill>
        <p:spPr>
          <a:xfrm>
            <a:off x="6526063" y="5034339"/>
            <a:ext cx="2160737" cy="1823661"/>
          </a:xfrm>
          <a:prstGeom prst="rect">
            <a:avLst/>
          </a:prstGeom>
        </p:spPr>
      </p:pic>
      <p:sp>
        <p:nvSpPr>
          <p:cNvPr id="15" name="TextBox 14"/>
          <p:cNvSpPr txBox="1"/>
          <p:nvPr/>
        </p:nvSpPr>
        <p:spPr>
          <a:xfrm>
            <a:off x="4089091" y="5178264"/>
            <a:ext cx="2436973" cy="584776"/>
          </a:xfrm>
          <a:prstGeom prst="rect">
            <a:avLst/>
          </a:prstGeom>
          <a:noFill/>
        </p:spPr>
        <p:txBody>
          <a:bodyPr wrap="none" rtlCol="0">
            <a:spAutoFit/>
          </a:bodyPr>
          <a:lstStyle/>
          <a:p>
            <a:pPr algn="r"/>
            <a:r>
              <a:rPr lang="en-US" sz="1600" i="1" dirty="0"/>
              <a:t>Actual proton and neutron</a:t>
            </a:r>
          </a:p>
          <a:p>
            <a:r>
              <a:rPr lang="en-US" sz="1600" i="1" dirty="0"/>
              <a:t>density in Neon nucleus</a:t>
            </a:r>
          </a:p>
        </p:txBody>
      </p:sp>
      <p:pic>
        <p:nvPicPr>
          <p:cNvPr id="16" name="Picture 15"/>
          <p:cNvPicPr>
            <a:picLocks noChangeAspect="1"/>
          </p:cNvPicPr>
          <p:nvPr/>
        </p:nvPicPr>
        <p:blipFill>
          <a:blip r:embed="rId8"/>
          <a:stretch>
            <a:fillRect/>
          </a:stretch>
        </p:blipFill>
        <p:spPr>
          <a:xfrm>
            <a:off x="304800" y="5055888"/>
            <a:ext cx="1802112" cy="1802112"/>
          </a:xfrm>
          <a:prstGeom prst="rect">
            <a:avLst/>
          </a:prstGeom>
        </p:spPr>
      </p:pic>
      <p:sp>
        <p:nvSpPr>
          <p:cNvPr id="17" name="TextBox 16"/>
          <p:cNvSpPr txBox="1"/>
          <p:nvPr/>
        </p:nvSpPr>
        <p:spPr>
          <a:xfrm>
            <a:off x="2106912" y="6143035"/>
            <a:ext cx="1478377" cy="584776"/>
          </a:xfrm>
          <a:prstGeom prst="rect">
            <a:avLst/>
          </a:prstGeom>
          <a:noFill/>
        </p:spPr>
        <p:txBody>
          <a:bodyPr wrap="none" rtlCol="0">
            <a:spAutoFit/>
          </a:bodyPr>
          <a:lstStyle/>
          <a:p>
            <a:r>
              <a:rPr lang="en-US" sz="1600" i="1" dirty="0"/>
              <a:t>Cartoon of an</a:t>
            </a:r>
          </a:p>
          <a:p>
            <a:r>
              <a:rPr lang="en-US" sz="1600" i="1" dirty="0"/>
              <a:t>atomic nucleus</a:t>
            </a:r>
          </a:p>
        </p:txBody>
      </p:sp>
      <p:pic>
        <p:nvPicPr>
          <p:cNvPr id="18" name="Picture 17"/>
          <p:cNvPicPr>
            <a:picLocks noChangeAspect="1"/>
          </p:cNvPicPr>
          <p:nvPr/>
        </p:nvPicPr>
        <p:blipFill>
          <a:blip r:embed="rId9"/>
          <a:stretch>
            <a:fillRect/>
          </a:stretch>
        </p:blipFill>
        <p:spPr>
          <a:xfrm>
            <a:off x="7315200" y="4020312"/>
            <a:ext cx="1108706" cy="979736"/>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6868" y="659589"/>
            <a:ext cx="7548085" cy="3724097"/>
          </a:xfrm>
          <a:prstGeom prst="rect">
            <a:avLst/>
          </a:prstGeom>
          <a:noFill/>
        </p:spPr>
        <p:txBody>
          <a:bodyPr wrap="none" rtlCol="0">
            <a:spAutoFit/>
          </a:bodyPr>
          <a:lstStyle/>
          <a:p>
            <a:r>
              <a:rPr lang="en-US" sz="2000" b="1" dirty="0"/>
              <a:t>Cyclotrons</a:t>
            </a:r>
            <a:r>
              <a:rPr lang="en-US" sz="2000" dirty="0"/>
              <a:t> </a:t>
            </a:r>
            <a:r>
              <a:rPr lang="en-US" dirty="0"/>
              <a:t>allowed us to understand </a:t>
            </a:r>
            <a:r>
              <a:rPr lang="en-US" sz="2000" b="1" dirty="0"/>
              <a:t>nuclei</a:t>
            </a:r>
            <a:r>
              <a:rPr lang="en-US" dirty="0"/>
              <a:t> in great detail.</a:t>
            </a:r>
          </a:p>
          <a:p>
            <a:endParaRPr lang="en-US" dirty="0"/>
          </a:p>
          <a:p>
            <a:r>
              <a:rPr lang="en-US" dirty="0"/>
              <a:t>At higher energies, proton beams striking atomic nuclei are essentially</a:t>
            </a:r>
          </a:p>
          <a:p>
            <a:r>
              <a:rPr lang="en-US" dirty="0"/>
              <a:t>one proton striking another proton or a neutron.</a:t>
            </a:r>
          </a:p>
          <a:p>
            <a:endParaRPr lang="en-US" dirty="0"/>
          </a:p>
          <a:p>
            <a:r>
              <a:rPr lang="en-US" dirty="0"/>
              <a:t>The presence of the rest of the nucleus only confuses the data.</a:t>
            </a:r>
          </a:p>
          <a:p>
            <a:r>
              <a:rPr lang="en-US" dirty="0"/>
              <a:t>Interest turns to the neutron and proton themselves.</a:t>
            </a:r>
          </a:p>
          <a:p>
            <a:endParaRPr lang="en-US" dirty="0"/>
          </a:p>
          <a:p>
            <a:r>
              <a:rPr lang="en-US" dirty="0"/>
              <a:t>We now know, after much study, that it doesn’t matter whether the target is a</a:t>
            </a:r>
          </a:p>
          <a:p>
            <a:r>
              <a:rPr lang="en-US" dirty="0"/>
              <a:t>neutron, a proton, or some other heavy particle. This is because such collisions</a:t>
            </a:r>
          </a:p>
          <a:p>
            <a:r>
              <a:rPr lang="en-US" dirty="0"/>
              <a:t>are always a collision of two </a:t>
            </a:r>
            <a:r>
              <a:rPr lang="en-US" b="1" i="1" dirty="0"/>
              <a:t>quarks</a:t>
            </a:r>
            <a:r>
              <a:rPr lang="en-US" dirty="0"/>
              <a:t>.</a:t>
            </a:r>
          </a:p>
          <a:p>
            <a:endParaRPr lang="en-US" dirty="0"/>
          </a:p>
          <a:p>
            <a:r>
              <a:rPr lang="en-US" dirty="0"/>
              <a:t>However, there are limitations to the resolution of cyclotrons.</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81400" cy="563562"/>
          </a:xfrm>
        </p:spPr>
        <p:txBody>
          <a:bodyPr>
            <a:normAutofit/>
          </a:bodyPr>
          <a:lstStyle/>
          <a:p>
            <a:r>
              <a:rPr lang="en-US" sz="2400" b="1" dirty="0"/>
              <a:t>Limitations of cyclotrons</a:t>
            </a:r>
          </a:p>
        </p:txBody>
      </p:sp>
      <p:sp>
        <p:nvSpPr>
          <p:cNvPr id="3" name="Content Placeholder 2"/>
          <p:cNvSpPr>
            <a:spLocks noGrp="1"/>
          </p:cNvSpPr>
          <p:nvPr>
            <p:ph idx="1"/>
          </p:nvPr>
        </p:nvSpPr>
        <p:spPr>
          <a:xfrm>
            <a:off x="152400" y="838200"/>
            <a:ext cx="5943600" cy="4911051"/>
          </a:xfrm>
        </p:spPr>
        <p:txBody>
          <a:bodyPr>
            <a:normAutofit lnSpcReduction="10000"/>
          </a:bodyPr>
          <a:lstStyle/>
          <a:p>
            <a:pPr>
              <a:buNone/>
            </a:pPr>
            <a:r>
              <a:rPr lang="en-US" sz="1400" dirty="0"/>
              <a:t>There are several things that require building larger machines:</a:t>
            </a:r>
          </a:p>
          <a:p>
            <a:pPr>
              <a:buNone/>
            </a:pPr>
            <a:endParaRPr lang="en-US" sz="1100" dirty="0"/>
          </a:p>
          <a:p>
            <a:r>
              <a:rPr lang="en-US" sz="1400" dirty="0"/>
              <a:t>The </a:t>
            </a:r>
            <a:r>
              <a:rPr lang="en-US" sz="1400" b="1" i="1" dirty="0"/>
              <a:t>voltage is limited</a:t>
            </a:r>
            <a:r>
              <a:rPr lang="en-US" sz="1400" dirty="0"/>
              <a:t> by sparking.</a:t>
            </a:r>
          </a:p>
          <a:p>
            <a:pPr>
              <a:buNone/>
            </a:pPr>
            <a:endParaRPr lang="en-US" sz="1400" dirty="0"/>
          </a:p>
          <a:p>
            <a:r>
              <a:rPr lang="en-US" sz="1400" dirty="0"/>
              <a:t>The bending of the path into a circle depends on the strength of the magnet. </a:t>
            </a:r>
          </a:p>
          <a:p>
            <a:pPr>
              <a:buNone/>
            </a:pPr>
            <a:r>
              <a:rPr lang="en-US" sz="1400" dirty="0"/>
              <a:t>        There are </a:t>
            </a:r>
            <a:r>
              <a:rPr lang="en-US" sz="1400" b="1" i="1" dirty="0"/>
              <a:t>limits to the strength of magnets</a:t>
            </a:r>
            <a:r>
              <a:rPr lang="en-US" sz="1400" dirty="0"/>
              <a:t>. The wire that</a:t>
            </a:r>
          </a:p>
          <a:p>
            <a:pPr marL="347472">
              <a:spcBef>
                <a:spcPts val="0"/>
              </a:spcBef>
              <a:buNone/>
            </a:pPr>
            <a:r>
              <a:rPr lang="en-US" sz="1400" dirty="0"/>
              <a:t>        makes the magnet will explode at larger fields.</a:t>
            </a:r>
          </a:p>
          <a:p>
            <a:pPr marL="347472">
              <a:spcBef>
                <a:spcPts val="0"/>
              </a:spcBef>
              <a:buNone/>
            </a:pPr>
            <a:endParaRPr lang="en-US" sz="1400" dirty="0"/>
          </a:p>
          <a:p>
            <a:pPr marL="347472">
              <a:spcBef>
                <a:spcPts val="0"/>
              </a:spcBef>
              <a:buNone/>
            </a:pPr>
            <a:r>
              <a:rPr lang="en-US" sz="1400" dirty="0"/>
              <a:t>	The world’s strongest magnets develop pressure on the wire</a:t>
            </a:r>
            <a:r>
              <a:rPr lang="en-US" sz="1400" baseline="30000" dirty="0"/>
              <a:t>*</a:t>
            </a:r>
            <a:r>
              <a:rPr lang="en-US" sz="1400" dirty="0"/>
              <a:t> of half a million pounds per square inch.</a:t>
            </a:r>
          </a:p>
          <a:p>
            <a:pPr>
              <a:buNone/>
            </a:pPr>
            <a:endParaRPr lang="en-US" sz="1400" dirty="0"/>
          </a:p>
          <a:p>
            <a:pPr>
              <a:buNone/>
            </a:pPr>
            <a:r>
              <a:rPr lang="en-US" sz="1400" dirty="0"/>
              <a:t>For a given voltage across the gap and a fixed magnet strength, the final speed is determined by the diameter of the cyclotron.</a:t>
            </a:r>
          </a:p>
          <a:p>
            <a:pPr>
              <a:buNone/>
            </a:pPr>
            <a:endParaRPr lang="en-US" sz="1400" dirty="0"/>
          </a:p>
          <a:p>
            <a:r>
              <a:rPr lang="en-US" sz="1400" dirty="0"/>
              <a:t>Since cyclotron magnets must be the diameter of the cyclotron, they get heavy. The weight limits the size. The world’s largest cyclotron, in Japan, is over </a:t>
            </a:r>
            <a:r>
              <a:rPr lang="en-US" sz="1400" b="1" i="1" dirty="0"/>
              <a:t>60 feet</a:t>
            </a:r>
            <a:r>
              <a:rPr lang="en-US" sz="1400" dirty="0"/>
              <a:t> across and weighs </a:t>
            </a:r>
            <a:r>
              <a:rPr lang="en-US" sz="1400" b="1" i="1" dirty="0"/>
              <a:t>8,300 tons</a:t>
            </a:r>
            <a:r>
              <a:rPr lang="en-US" sz="1400" dirty="0"/>
              <a:t>. </a:t>
            </a:r>
          </a:p>
          <a:p>
            <a:pPr>
              <a:buNone/>
            </a:pPr>
            <a:endParaRPr lang="en-US" sz="1400" dirty="0"/>
          </a:p>
          <a:p>
            <a:pPr>
              <a:buNone/>
            </a:pPr>
            <a:r>
              <a:rPr lang="en-US" sz="1400" dirty="0"/>
              <a:t>To get the wavelengths required to study quarks requires a more powerful</a:t>
            </a:r>
          </a:p>
          <a:p>
            <a:pPr>
              <a:buNone/>
            </a:pPr>
            <a:r>
              <a:rPr lang="en-US" sz="1400" dirty="0"/>
              <a:t>microscope: </a:t>
            </a:r>
            <a:r>
              <a:rPr lang="en-US" sz="1400" b="1" i="1" dirty="0"/>
              <a:t>colliding beam, superconducting synchrotrons.</a:t>
            </a:r>
            <a:r>
              <a:rPr lang="en-US" sz="1400" dirty="0"/>
              <a:t> </a:t>
            </a:r>
          </a:p>
          <a:p>
            <a:pPr>
              <a:buNone/>
            </a:pPr>
            <a:endParaRPr lang="en-US" sz="1400" dirty="0"/>
          </a:p>
        </p:txBody>
      </p:sp>
      <p:pic>
        <p:nvPicPr>
          <p:cNvPr id="5" name="Picture 4" descr="firstcyc-7a-sm.jpg"/>
          <p:cNvPicPr>
            <a:picLocks noChangeAspect="1"/>
          </p:cNvPicPr>
          <p:nvPr/>
        </p:nvPicPr>
        <p:blipFill>
          <a:blip r:embed="rId2"/>
          <a:stretch>
            <a:fillRect/>
          </a:stretch>
        </p:blipFill>
        <p:spPr>
          <a:xfrm>
            <a:off x="6172200" y="0"/>
            <a:ext cx="2971800" cy="3276600"/>
          </a:xfrm>
          <a:prstGeom prst="rect">
            <a:avLst/>
          </a:prstGeom>
        </p:spPr>
      </p:pic>
      <p:sp>
        <p:nvSpPr>
          <p:cNvPr id="7" name="TextBox 6"/>
          <p:cNvSpPr txBox="1"/>
          <p:nvPr/>
        </p:nvSpPr>
        <p:spPr>
          <a:xfrm>
            <a:off x="6934200" y="3429000"/>
            <a:ext cx="1770512" cy="369332"/>
          </a:xfrm>
          <a:prstGeom prst="rect">
            <a:avLst/>
          </a:prstGeom>
          <a:noFill/>
        </p:spPr>
        <p:txBody>
          <a:bodyPr wrap="none" rtlCol="0">
            <a:spAutoFit/>
          </a:bodyPr>
          <a:lstStyle/>
          <a:p>
            <a:r>
              <a:rPr lang="en-US" dirty="0"/>
              <a:t>Limits on voltage</a:t>
            </a:r>
          </a:p>
        </p:txBody>
      </p:sp>
      <p:sp>
        <p:nvSpPr>
          <p:cNvPr id="8" name="TextBox 7"/>
          <p:cNvSpPr txBox="1"/>
          <p:nvPr/>
        </p:nvSpPr>
        <p:spPr>
          <a:xfrm>
            <a:off x="457200" y="5896920"/>
            <a:ext cx="8534400" cy="461665"/>
          </a:xfrm>
          <a:prstGeom prst="rect">
            <a:avLst/>
          </a:prstGeom>
          <a:noFill/>
        </p:spPr>
        <p:txBody>
          <a:bodyPr wrap="square" rtlCol="0">
            <a:spAutoFit/>
          </a:bodyPr>
          <a:lstStyle/>
          <a:p>
            <a:r>
              <a:rPr lang="en-US" sz="1600" baseline="30000" dirty="0"/>
              <a:t>*</a:t>
            </a:r>
            <a:r>
              <a:rPr lang="en-US" sz="1200" i="1" dirty="0"/>
              <a:t>The wire a special is a copper alloy inside a Kevlar corset, wrapped in a steel jacket, cooled to a few degrees above absolute zero to become superconducting.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799" y="762000"/>
          <a:ext cx="8458200" cy="1798320"/>
        </p:xfrm>
        <a:graphic>
          <a:graphicData uri="http://schemas.openxmlformats.org/drawingml/2006/table">
            <a:tbl>
              <a:tblPr firstRow="1" bandRow="1">
                <a:tableStyleId>{2A488322-F2BA-4B5B-9748-0D474271808F}</a:tableStyleId>
              </a:tblPr>
              <a:tblGrid>
                <a:gridCol w="838201"/>
                <a:gridCol w="609600"/>
                <a:gridCol w="1905000"/>
                <a:gridCol w="3733800"/>
                <a:gridCol w="1371599"/>
              </a:tblGrid>
              <a:tr h="567123">
                <a:tc>
                  <a:txBody>
                    <a:bodyPr/>
                    <a:lstStyle/>
                    <a:p>
                      <a:pPr algn="ctr"/>
                      <a:r>
                        <a:rPr lang="en-US" sz="2000" dirty="0">
                          <a:solidFill>
                            <a:srgbClr val="0000FF"/>
                          </a:solidFill>
                        </a:rPr>
                        <a:t>Prefix</a:t>
                      </a:r>
                      <a:endParaRPr lang="en-US" sz="1400" dirty="0">
                        <a:solidFill>
                          <a:srgbClr val="0000FF"/>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aseline="0" dirty="0">
                          <a:solidFill>
                            <a:srgbClr val="0000FF"/>
                          </a:solidFill>
                        </a:rPr>
                        <a:t>10</a:t>
                      </a:r>
                      <a:r>
                        <a:rPr lang="en-US" sz="2000" baseline="30000" dirty="0">
                          <a:solidFill>
                            <a:srgbClr val="0000FF"/>
                          </a:solidFill>
                        </a:rPr>
                        <a:t>n</a:t>
                      </a:r>
                      <a:endParaRPr lang="en-US" sz="2000" dirty="0">
                        <a:solidFill>
                          <a:srgbClr val="0000FF"/>
                        </a:solidFill>
                      </a:endParaRPr>
                    </a:p>
                  </a:txBody>
                  <a:tcPr/>
                </a:tc>
                <a:tc>
                  <a:txBody>
                    <a:bodyPr/>
                    <a:lstStyle/>
                    <a:p>
                      <a:pPr algn="ctr"/>
                      <a:r>
                        <a:rPr lang="en-US" sz="2000" dirty="0">
                          <a:solidFill>
                            <a:srgbClr val="0000FF"/>
                          </a:solidFill>
                        </a:rPr>
                        <a:t>Decimal</a:t>
                      </a:r>
                      <a:endParaRPr lang="en-US" sz="2000" b="1" dirty="0">
                        <a:solidFill>
                          <a:srgbClr val="0000FF"/>
                        </a:solidFill>
                      </a:endParaRPr>
                    </a:p>
                  </a:txBody>
                  <a:tcPr/>
                </a:tc>
                <a:tc>
                  <a:txBody>
                    <a:bodyPr/>
                    <a:lstStyle/>
                    <a:p>
                      <a:pPr algn="ctr"/>
                      <a:endParaRPr lang="en-US" dirty="0">
                        <a:solidFill>
                          <a:srgbClr val="0000FF"/>
                        </a:solidFill>
                      </a:endParaRPr>
                    </a:p>
                  </a:txBody>
                  <a:tcPr/>
                </a:tc>
                <a:tc>
                  <a:txBody>
                    <a:bodyPr/>
                    <a:lstStyle/>
                    <a:p>
                      <a:pPr algn="ctr"/>
                      <a:endParaRPr lang="en-US" dirty="0">
                        <a:solidFill>
                          <a:srgbClr val="0000FF"/>
                        </a:solidFill>
                      </a:endParaRPr>
                    </a:p>
                  </a:txBody>
                  <a:tcPr/>
                </a:tc>
              </a:tr>
              <a:tr h="499677">
                <a:tc>
                  <a:txBody>
                    <a:bodyPr/>
                    <a:lstStyle/>
                    <a:p>
                      <a:endParaRPr lang="en-US" sz="1200" dirty="0">
                        <a:solidFill>
                          <a:srgbClr val="7F7F7F"/>
                        </a:solidFill>
                      </a:endParaRPr>
                    </a:p>
                  </a:txBody>
                  <a:tcPr/>
                </a:tc>
                <a:tc>
                  <a:txBody>
                    <a:bodyPr/>
                    <a:lstStyle/>
                    <a:p>
                      <a:r>
                        <a:rPr lang="en-US" sz="1200" dirty="0">
                          <a:solidFill>
                            <a:srgbClr val="7F7F7F"/>
                          </a:solidFill>
                        </a:rPr>
                        <a:t>10</a:t>
                      </a:r>
                      <a:r>
                        <a:rPr lang="en-US" sz="1200" baseline="30000" dirty="0">
                          <a:solidFill>
                            <a:srgbClr val="7F7F7F"/>
                          </a:solidFill>
                        </a:rPr>
                        <a:t>0</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7F7F7F"/>
                          </a:solidFill>
                        </a:rPr>
                        <a:t>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7F7F7F"/>
                          </a:solidFill>
                        </a:rPr>
                        <a:t>Human height:  1.6 meters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7F7F7F"/>
                        </a:solidFill>
                      </a:endParaRPr>
                    </a:p>
                  </a:txBody>
                  <a:tcPr/>
                </a:tc>
              </a:tr>
              <a:tr h="608448">
                <a:tc>
                  <a:txBody>
                    <a:bodyPr/>
                    <a:lstStyle/>
                    <a:p>
                      <a:r>
                        <a:rPr lang="en-US" sz="1400" dirty="0" err="1">
                          <a:solidFill>
                            <a:schemeClr val="tx1"/>
                          </a:solidFill>
                        </a:rPr>
                        <a:t>milli</a:t>
                      </a:r>
                      <a:endParaRPr lang="en-US" sz="14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10</a:t>
                      </a:r>
                      <a:r>
                        <a:rPr lang="en-US" sz="1400" baseline="30000" dirty="0">
                          <a:solidFill>
                            <a:schemeClr val="tx1"/>
                          </a:solidFill>
                        </a:rPr>
                        <a:t>-3</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.001</a:t>
                      </a:r>
                    </a:p>
                    <a:p>
                      <a:endParaRPr lang="en-US" sz="1400" dirty="0">
                        <a:solidFill>
                          <a:schemeClr val="tx1"/>
                        </a:solidFill>
                      </a:endParaRPr>
                    </a:p>
                  </a:txBody>
                  <a:tcPr/>
                </a:tc>
                <a:tc>
                  <a:txBody>
                    <a:bodyPr/>
                    <a:lstStyle/>
                    <a:p>
                      <a:r>
                        <a:rPr lang="en-US" sz="1400" dirty="0">
                          <a:solidFill>
                            <a:schemeClr val="tx1"/>
                          </a:solidFill>
                        </a:rPr>
                        <a:t>Grain of sand:  1millimeter</a:t>
                      </a:r>
                      <a:br>
                        <a:rPr lang="en-US" sz="1400" dirty="0">
                          <a:solidFill>
                            <a:schemeClr val="tx1"/>
                          </a:solidFill>
                        </a:rPr>
                      </a:br>
                      <a:r>
                        <a:rPr lang="en-US" sz="1400" b="1" i="1" dirty="0">
                          <a:solidFill>
                            <a:schemeClr val="tx1"/>
                          </a:solidFill>
                        </a:rPr>
                        <a:t>Animal Cell</a:t>
                      </a:r>
                      <a:r>
                        <a:rPr lang="en-US" sz="1400" dirty="0">
                          <a:solidFill>
                            <a:schemeClr val="tx1"/>
                          </a:solidFill>
                        </a:rPr>
                        <a:t>: 0.1 millimeter</a:t>
                      </a:r>
                    </a:p>
                    <a:p>
                      <a:r>
                        <a:rPr lang="en-US" sz="1400" b="1" dirty="0">
                          <a:solidFill>
                            <a:srgbClr val="660066"/>
                          </a:solidFill>
                        </a:rPr>
                        <a:t>Resolution of human</a:t>
                      </a:r>
                      <a:r>
                        <a:rPr lang="en-US" sz="1400" b="1" baseline="0" dirty="0">
                          <a:solidFill>
                            <a:srgbClr val="660066"/>
                          </a:solidFill>
                        </a:rPr>
                        <a:t> eye</a:t>
                      </a:r>
                      <a:r>
                        <a:rPr lang="en-US" sz="1400" baseline="0" dirty="0">
                          <a:solidFill>
                            <a:schemeClr val="tx1"/>
                          </a:solidFill>
                        </a:rPr>
                        <a:t>:  0.04 millimeter</a:t>
                      </a:r>
                      <a:endParaRPr lang="en-US" sz="1400" dirty="0">
                        <a:solidFill>
                          <a:schemeClr val="tx1"/>
                        </a:solidFill>
                      </a:endParaRPr>
                    </a:p>
                  </a:txBody>
                  <a:tcPr/>
                </a:tc>
                <a:tc>
                  <a:txBody>
                    <a:bodyPr/>
                    <a:lstStyle/>
                    <a:p>
                      <a:endParaRPr lang="en-US" sz="1400" dirty="0">
                        <a:solidFill>
                          <a:schemeClr val="tx1"/>
                        </a:solidFill>
                      </a:endParaRPr>
                    </a:p>
                  </a:txBody>
                  <a:tcPr/>
                </a:tc>
              </a:tr>
            </a:tbl>
          </a:graphicData>
        </a:graphic>
      </p:graphicFrame>
      <p:pic>
        <p:nvPicPr>
          <p:cNvPr id="5" name="Picture 4"/>
          <p:cNvPicPr>
            <a:picLocks noChangeAspect="1"/>
          </p:cNvPicPr>
          <p:nvPr/>
        </p:nvPicPr>
        <p:blipFill>
          <a:blip r:embed="rId2"/>
          <a:stretch>
            <a:fillRect/>
          </a:stretch>
        </p:blipFill>
        <p:spPr>
          <a:xfrm>
            <a:off x="7848600" y="1343890"/>
            <a:ext cx="649605" cy="472439"/>
          </a:xfrm>
          <a:prstGeom prst="rect">
            <a:avLst/>
          </a:prstGeom>
        </p:spPr>
      </p:pic>
      <p:pic>
        <p:nvPicPr>
          <p:cNvPr id="7" name="Picture 6"/>
          <p:cNvPicPr>
            <a:picLocks noChangeAspect="1"/>
          </p:cNvPicPr>
          <p:nvPr/>
        </p:nvPicPr>
        <p:blipFill>
          <a:blip r:embed="rId3"/>
          <a:stretch>
            <a:fillRect/>
          </a:stretch>
        </p:blipFill>
        <p:spPr>
          <a:xfrm>
            <a:off x="7467594" y="1817482"/>
            <a:ext cx="1295405" cy="758078"/>
          </a:xfrm>
          <a:prstGeom prst="rect">
            <a:avLst/>
          </a:prstGeom>
        </p:spPr>
      </p:pic>
      <p:sp>
        <p:nvSpPr>
          <p:cNvPr id="6" name="TextBox 5"/>
          <p:cNvSpPr txBox="1"/>
          <p:nvPr/>
        </p:nvSpPr>
        <p:spPr>
          <a:xfrm>
            <a:off x="203364" y="2971800"/>
            <a:ext cx="5830705" cy="369332"/>
          </a:xfrm>
          <a:prstGeom prst="rect">
            <a:avLst/>
          </a:prstGeom>
          <a:noFill/>
        </p:spPr>
        <p:txBody>
          <a:bodyPr wrap="none" rtlCol="0">
            <a:spAutoFit/>
          </a:bodyPr>
          <a:lstStyle/>
          <a:p>
            <a:r>
              <a:rPr lang="en-US" dirty="0"/>
              <a:t>The human eye can see things much smaller than one meter.</a:t>
            </a:r>
          </a:p>
        </p:txBody>
      </p:sp>
      <p:pic>
        <p:nvPicPr>
          <p:cNvPr id="8" name="Picture 7"/>
          <p:cNvPicPr>
            <a:picLocks noChangeAspect="1"/>
          </p:cNvPicPr>
          <p:nvPr/>
        </p:nvPicPr>
        <p:blipFill>
          <a:blip r:embed="rId3"/>
          <a:stretch>
            <a:fillRect/>
          </a:stretch>
        </p:blipFill>
        <p:spPr>
          <a:xfrm>
            <a:off x="304799" y="3341132"/>
            <a:ext cx="5729270" cy="3352800"/>
          </a:xfrm>
          <a:prstGeom prst="rect">
            <a:avLst/>
          </a:prstGeom>
        </p:spPr>
      </p:pic>
      <p:sp>
        <p:nvSpPr>
          <p:cNvPr id="9" name="TextBox 8"/>
          <p:cNvSpPr txBox="1"/>
          <p:nvPr/>
        </p:nvSpPr>
        <p:spPr>
          <a:xfrm>
            <a:off x="6629400" y="3341132"/>
            <a:ext cx="2057400" cy="2862323"/>
          </a:xfrm>
          <a:prstGeom prst="rect">
            <a:avLst/>
          </a:prstGeom>
          <a:noFill/>
        </p:spPr>
        <p:txBody>
          <a:bodyPr wrap="square" rtlCol="0">
            <a:spAutoFit/>
          </a:bodyPr>
          <a:lstStyle/>
          <a:p>
            <a:r>
              <a:rPr lang="en-US" dirty="0"/>
              <a:t>We easily see</a:t>
            </a:r>
          </a:p>
          <a:p>
            <a:r>
              <a:rPr lang="en-US" dirty="0"/>
              <a:t> a grain of sand.</a:t>
            </a:r>
          </a:p>
          <a:p>
            <a:endParaRPr lang="en-US" dirty="0"/>
          </a:p>
          <a:p>
            <a:endParaRPr lang="en-US" dirty="0"/>
          </a:p>
          <a:p>
            <a:r>
              <a:rPr lang="en-US" dirty="0"/>
              <a:t>We can also see</a:t>
            </a:r>
          </a:p>
          <a:p>
            <a:r>
              <a:rPr lang="en-US" dirty="0"/>
              <a:t>the thickness of</a:t>
            </a:r>
          </a:p>
          <a:p>
            <a:r>
              <a:rPr lang="en-US" dirty="0"/>
              <a:t>a sheet of paper:</a:t>
            </a:r>
          </a:p>
          <a:p>
            <a:r>
              <a:rPr lang="en-US" dirty="0"/>
              <a:t>.07 millimeter</a:t>
            </a:r>
          </a:p>
          <a:p>
            <a:endParaRPr lang="en-US" dirty="0"/>
          </a:p>
          <a:p>
            <a:endParaRPr lang="en-US" dirty="0"/>
          </a:p>
          <a:p>
            <a:endParaRPr lang="en-US" dirty="0"/>
          </a:p>
        </p:txBody>
      </p:sp>
      <p:sp>
        <p:nvSpPr>
          <p:cNvPr id="11" name="Title 1"/>
          <p:cNvSpPr>
            <a:spLocks noGrp="1"/>
          </p:cNvSpPr>
          <p:nvPr>
            <p:ph type="title"/>
          </p:nvPr>
        </p:nvSpPr>
        <p:spPr>
          <a:xfrm>
            <a:off x="304799" y="2636838"/>
            <a:ext cx="2752430" cy="334962"/>
          </a:xfrm>
        </p:spPr>
        <p:txBody>
          <a:bodyPr>
            <a:noAutofit/>
          </a:bodyPr>
          <a:lstStyle/>
          <a:p>
            <a:r>
              <a:rPr lang="en-US" sz="2000" b="1" dirty="0">
                <a:solidFill>
                  <a:srgbClr val="0000FF"/>
                </a:solidFill>
              </a:rPr>
              <a:t>The Human Eye	</a:t>
            </a:r>
            <a:endParaRPr lang="en-US" sz="1800" b="1" dirty="0">
              <a:solidFill>
                <a:srgbClr val="0000F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81400" cy="563562"/>
          </a:xfrm>
        </p:spPr>
        <p:txBody>
          <a:bodyPr>
            <a:normAutofit/>
          </a:bodyPr>
          <a:lstStyle/>
          <a:p>
            <a:r>
              <a:rPr lang="en-US" sz="2400" b="1" dirty="0"/>
              <a:t>Synchrotrons</a:t>
            </a:r>
          </a:p>
        </p:txBody>
      </p:sp>
      <p:sp>
        <p:nvSpPr>
          <p:cNvPr id="4" name="TextBox 3"/>
          <p:cNvSpPr txBox="1"/>
          <p:nvPr/>
        </p:nvSpPr>
        <p:spPr>
          <a:xfrm>
            <a:off x="469182" y="958334"/>
            <a:ext cx="7538505" cy="2308324"/>
          </a:xfrm>
          <a:prstGeom prst="rect">
            <a:avLst/>
          </a:prstGeom>
          <a:noFill/>
        </p:spPr>
        <p:txBody>
          <a:bodyPr wrap="none" rtlCol="0">
            <a:spAutoFit/>
          </a:bodyPr>
          <a:lstStyle/>
          <a:p>
            <a:r>
              <a:rPr lang="en-US" dirty="0"/>
              <a:t>We cannot easily change the electric and magnetic limits </a:t>
            </a:r>
            <a:r>
              <a:rPr lang="en-US" dirty="0" smtClean="0"/>
              <a:t>on </a:t>
            </a:r>
            <a:r>
              <a:rPr lang="en-US" dirty="0"/>
              <a:t>the particle speed.</a:t>
            </a:r>
          </a:p>
          <a:p>
            <a:endParaRPr lang="en-US" dirty="0"/>
          </a:p>
          <a:p>
            <a:r>
              <a:rPr lang="en-US" dirty="0"/>
              <a:t>But we can overcome the weight problem:</a:t>
            </a:r>
          </a:p>
          <a:p>
            <a:endParaRPr lang="en-US" dirty="0"/>
          </a:p>
          <a:p>
            <a:r>
              <a:rPr lang="en-US" dirty="0"/>
              <a:t>	Synchrotrons use a </a:t>
            </a:r>
            <a:r>
              <a:rPr lang="en-US" b="1" i="1" dirty="0"/>
              <a:t>changing magnetic field</a:t>
            </a:r>
          </a:p>
          <a:p>
            <a:endParaRPr lang="en-US" dirty="0"/>
          </a:p>
          <a:p>
            <a:r>
              <a:rPr lang="en-US" dirty="0"/>
              <a:t>The solution is to </a:t>
            </a:r>
            <a:r>
              <a:rPr lang="en-US" b="1" i="1" dirty="0"/>
              <a:t>increase the field as the proton moves faster</a:t>
            </a:r>
            <a:r>
              <a:rPr lang="en-US" dirty="0"/>
              <a:t>, so that the </a:t>
            </a:r>
          </a:p>
          <a:p>
            <a:r>
              <a:rPr lang="en-US" dirty="0"/>
              <a:t>proton moves in the </a:t>
            </a:r>
            <a:r>
              <a:rPr lang="en-US" b="1" i="1" dirty="0"/>
              <a:t>same circle</a:t>
            </a:r>
            <a:r>
              <a:rPr lang="en-US" dirty="0"/>
              <a:t> over and over.</a:t>
            </a:r>
          </a:p>
        </p:txBody>
      </p:sp>
      <p:sp>
        <p:nvSpPr>
          <p:cNvPr id="7" name="Donut 6"/>
          <p:cNvSpPr/>
          <p:nvPr/>
        </p:nvSpPr>
        <p:spPr>
          <a:xfrm>
            <a:off x="5181599" y="3581400"/>
            <a:ext cx="2826087" cy="2667000"/>
          </a:xfrm>
          <a:prstGeom prst="donut">
            <a:avLst>
              <a:gd name="adj" fmla="val 12630"/>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 name="Oval 7"/>
          <p:cNvSpPr/>
          <p:nvPr/>
        </p:nvSpPr>
        <p:spPr>
          <a:xfrm>
            <a:off x="1219200" y="3581400"/>
            <a:ext cx="2667000" cy="2667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Arc 12"/>
          <p:cNvSpPr/>
          <p:nvPr/>
        </p:nvSpPr>
        <p:spPr>
          <a:xfrm>
            <a:off x="1981199" y="4572000"/>
            <a:ext cx="914400" cy="914400"/>
          </a:xfrm>
          <a:prstGeom prst="arc">
            <a:avLst>
              <a:gd name="adj1" fmla="val 16200000"/>
              <a:gd name="adj2" fmla="val 5498522"/>
            </a:avLst>
          </a:prstGeom>
          <a:ln w="508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4" name="Arc 13"/>
          <p:cNvSpPr/>
          <p:nvPr/>
        </p:nvSpPr>
        <p:spPr>
          <a:xfrm rot="10800000">
            <a:off x="1981200" y="4343400"/>
            <a:ext cx="1066800" cy="1143000"/>
          </a:xfrm>
          <a:prstGeom prst="arc">
            <a:avLst>
              <a:gd name="adj1" fmla="val 16145995"/>
              <a:gd name="adj2" fmla="val 5515573"/>
            </a:avLst>
          </a:prstGeom>
          <a:ln w="508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5" name="Arc 14"/>
          <p:cNvSpPr/>
          <p:nvPr/>
        </p:nvSpPr>
        <p:spPr>
          <a:xfrm>
            <a:off x="1828800" y="4343400"/>
            <a:ext cx="1371600" cy="1600200"/>
          </a:xfrm>
          <a:prstGeom prst="arc">
            <a:avLst>
              <a:gd name="adj1" fmla="val 16200000"/>
              <a:gd name="adj2" fmla="val 5453934"/>
            </a:avLst>
          </a:prstGeom>
          <a:ln w="508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6" name="Arc 15"/>
          <p:cNvSpPr/>
          <p:nvPr/>
        </p:nvSpPr>
        <p:spPr>
          <a:xfrm rot="10800000">
            <a:off x="1447800" y="3733800"/>
            <a:ext cx="2057400" cy="2209800"/>
          </a:xfrm>
          <a:prstGeom prst="arc">
            <a:avLst>
              <a:gd name="adj1" fmla="val 15802212"/>
              <a:gd name="adj2" fmla="val 4590235"/>
            </a:avLst>
          </a:prstGeom>
          <a:ln w="508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7" name="Arc 16"/>
          <p:cNvSpPr/>
          <p:nvPr/>
        </p:nvSpPr>
        <p:spPr>
          <a:xfrm>
            <a:off x="5410200" y="3733800"/>
            <a:ext cx="2438400" cy="2362200"/>
          </a:xfrm>
          <a:prstGeom prst="arc">
            <a:avLst>
              <a:gd name="adj1" fmla="val 62381"/>
              <a:gd name="adj2" fmla="val 0"/>
            </a:avLst>
          </a:prstGeom>
          <a:ln w="508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9719"/>
            <a:ext cx="8229600" cy="5821363"/>
          </a:xfrm>
        </p:spPr>
        <p:txBody>
          <a:bodyPr>
            <a:normAutofit/>
          </a:bodyPr>
          <a:lstStyle/>
          <a:p>
            <a:pPr>
              <a:buNone/>
            </a:pPr>
            <a:r>
              <a:rPr lang="en-US" dirty="0"/>
              <a:t>Colliders</a:t>
            </a:r>
          </a:p>
          <a:p>
            <a:pPr>
              <a:buNone/>
            </a:pPr>
            <a:endParaRPr lang="en-US" sz="100" dirty="0"/>
          </a:p>
          <a:p>
            <a:pPr indent="0">
              <a:spcBef>
                <a:spcPts val="0"/>
              </a:spcBef>
              <a:buNone/>
            </a:pPr>
            <a:r>
              <a:rPr lang="en-US" sz="1800" dirty="0"/>
              <a:t>Early particle “microscopes” sent a beam of particles into a target to understand the particles in the target:</a:t>
            </a:r>
          </a:p>
          <a:p>
            <a:pPr indent="0">
              <a:spcBef>
                <a:spcPts val="0"/>
              </a:spcBef>
              <a:buNone/>
            </a:pPr>
            <a:endParaRPr lang="en-US" sz="1800" dirty="0"/>
          </a:p>
          <a:p>
            <a:pPr indent="0">
              <a:spcBef>
                <a:spcPts val="0"/>
              </a:spcBef>
              <a:buNone/>
            </a:pPr>
            <a:endParaRPr lang="en-US" sz="1800" dirty="0"/>
          </a:p>
          <a:p>
            <a:pPr indent="0">
              <a:spcBef>
                <a:spcPts val="0"/>
              </a:spcBef>
              <a:buNone/>
            </a:pPr>
            <a:endParaRPr lang="en-US" sz="1800" dirty="0"/>
          </a:p>
          <a:p>
            <a:pPr indent="0">
              <a:spcBef>
                <a:spcPts val="0"/>
              </a:spcBef>
              <a:buNone/>
            </a:pPr>
            <a:endParaRPr lang="en-US" sz="1800" dirty="0"/>
          </a:p>
          <a:p>
            <a:pPr indent="0">
              <a:spcBef>
                <a:spcPts val="0"/>
              </a:spcBef>
              <a:buNone/>
            </a:pPr>
            <a:endParaRPr lang="en-US" sz="1800" dirty="0"/>
          </a:p>
          <a:p>
            <a:pPr indent="0">
              <a:spcBef>
                <a:spcPts val="0"/>
              </a:spcBef>
              <a:buNone/>
            </a:pPr>
            <a:endParaRPr lang="en-US" sz="1800" dirty="0"/>
          </a:p>
          <a:p>
            <a:pPr indent="0">
              <a:spcBef>
                <a:spcPts val="0"/>
              </a:spcBef>
              <a:buNone/>
            </a:pPr>
            <a:endParaRPr lang="en-US" sz="1800" dirty="0"/>
          </a:p>
          <a:p>
            <a:pPr indent="0">
              <a:spcBef>
                <a:spcPts val="0"/>
              </a:spcBef>
              <a:buNone/>
            </a:pPr>
            <a:endParaRPr lang="en-US" sz="1800" dirty="0"/>
          </a:p>
          <a:p>
            <a:pPr indent="0">
              <a:spcBef>
                <a:spcPts val="0"/>
              </a:spcBef>
              <a:buNone/>
            </a:pPr>
            <a:endParaRPr lang="en-US" sz="1800" dirty="0"/>
          </a:p>
          <a:p>
            <a:pPr indent="0">
              <a:spcBef>
                <a:spcPts val="0"/>
              </a:spcBef>
              <a:buNone/>
            </a:pPr>
            <a:endParaRPr lang="en-US" sz="1800" dirty="0"/>
          </a:p>
          <a:p>
            <a:pPr indent="0">
              <a:spcBef>
                <a:spcPts val="0"/>
              </a:spcBef>
              <a:buNone/>
            </a:pPr>
            <a:endParaRPr lang="en-US" sz="1800" dirty="0"/>
          </a:p>
          <a:p>
            <a:pPr indent="0">
              <a:spcBef>
                <a:spcPts val="0"/>
              </a:spcBef>
              <a:buNone/>
            </a:pPr>
            <a:endParaRPr lang="en-US" sz="700" dirty="0"/>
          </a:p>
          <a:p>
            <a:pPr indent="0">
              <a:spcBef>
                <a:spcPts val="0"/>
              </a:spcBef>
              <a:buNone/>
            </a:pPr>
            <a:r>
              <a:rPr lang="en-US" sz="1800" dirty="0"/>
              <a:t>However, the particles in the beam and in the target are often the same. </a:t>
            </a:r>
          </a:p>
          <a:p>
            <a:pPr indent="0">
              <a:spcBef>
                <a:spcPts val="0"/>
              </a:spcBef>
              <a:buNone/>
            </a:pPr>
            <a:r>
              <a:rPr lang="en-US" sz="1800" dirty="0"/>
              <a:t>The more energy there is in the collision, the more we learn about the structure of that particle.</a:t>
            </a:r>
          </a:p>
          <a:p>
            <a:pPr indent="0">
              <a:spcBef>
                <a:spcPts val="0"/>
              </a:spcBef>
              <a:buNone/>
            </a:pPr>
            <a:endParaRPr lang="en-US" sz="1800" dirty="0"/>
          </a:p>
          <a:p>
            <a:pPr indent="0">
              <a:spcBef>
                <a:spcPts val="0"/>
              </a:spcBef>
              <a:buNone/>
            </a:pPr>
            <a:r>
              <a:rPr lang="en-US" sz="1800" dirty="0"/>
              <a:t>But lots of energy is lost just getting the target particles moving.</a:t>
            </a:r>
          </a:p>
        </p:txBody>
      </p:sp>
      <p:cxnSp>
        <p:nvCxnSpPr>
          <p:cNvPr id="5" name="Straight Arrow Connector 4"/>
          <p:cNvCxnSpPr/>
          <p:nvPr/>
        </p:nvCxnSpPr>
        <p:spPr>
          <a:xfrm flipV="1">
            <a:off x="1371600" y="2438399"/>
            <a:ext cx="2590800" cy="1"/>
          </a:xfrm>
          <a:prstGeom prst="straightConnector1">
            <a:avLst/>
          </a:prstGeom>
          <a:ln w="47625"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1066800" y="2590797"/>
            <a:ext cx="2590800" cy="1"/>
          </a:xfrm>
          <a:prstGeom prst="straightConnector1">
            <a:avLst/>
          </a:prstGeom>
          <a:ln w="47625"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1371600" y="2743198"/>
            <a:ext cx="2590800" cy="1"/>
          </a:xfrm>
          <a:prstGeom prst="straightConnector1">
            <a:avLst/>
          </a:prstGeom>
          <a:ln w="47625"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1066800" y="2895597"/>
            <a:ext cx="2590800" cy="1"/>
          </a:xfrm>
          <a:prstGeom prst="straightConnector1">
            <a:avLst/>
          </a:prstGeom>
          <a:ln w="47625"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1371600" y="3047999"/>
            <a:ext cx="2590800" cy="1"/>
          </a:xfrm>
          <a:prstGeom prst="straightConnector1">
            <a:avLst/>
          </a:prstGeom>
          <a:ln w="47625"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5867400" y="1714500"/>
            <a:ext cx="304800" cy="266700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Arrow Connector 13"/>
          <p:cNvCxnSpPr/>
          <p:nvPr/>
        </p:nvCxnSpPr>
        <p:spPr>
          <a:xfrm flipV="1">
            <a:off x="6477000" y="1905000"/>
            <a:ext cx="1828800" cy="531812"/>
          </a:xfrm>
          <a:prstGeom prst="straightConnector1">
            <a:avLst/>
          </a:prstGeom>
          <a:ln w="47625"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6872153" y="2436811"/>
            <a:ext cx="1433647" cy="150814"/>
          </a:xfrm>
          <a:prstGeom prst="straightConnector1">
            <a:avLst/>
          </a:prstGeom>
          <a:ln w="47625"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6477000" y="2740022"/>
            <a:ext cx="1676400" cy="1588"/>
          </a:xfrm>
          <a:prstGeom prst="straightConnector1">
            <a:avLst/>
          </a:prstGeom>
          <a:ln w="47625"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872153" y="2895598"/>
            <a:ext cx="1509847" cy="228602"/>
          </a:xfrm>
          <a:prstGeom prst="straightConnector1">
            <a:avLst/>
          </a:prstGeom>
          <a:ln w="47625"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6477000" y="3044826"/>
            <a:ext cx="1676400" cy="536574"/>
          </a:xfrm>
          <a:prstGeom prst="straightConnector1">
            <a:avLst/>
          </a:prstGeom>
          <a:ln w="47625"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100000">
              <a:srgbClr val="FFFFFF"/>
            </a:gs>
            <a:gs pos="9000">
              <a:srgbClr val="AEAE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9716"/>
            <a:ext cx="8229600" cy="6339684"/>
          </a:xfrm>
        </p:spPr>
        <p:txBody>
          <a:bodyPr>
            <a:normAutofit/>
          </a:bodyPr>
          <a:lstStyle/>
          <a:p>
            <a:pPr>
              <a:buNone/>
            </a:pPr>
            <a:r>
              <a:rPr lang="en-US" dirty="0"/>
              <a:t>Colliders</a:t>
            </a:r>
          </a:p>
          <a:p>
            <a:pPr>
              <a:buNone/>
            </a:pPr>
            <a:endParaRPr lang="en-US" sz="100" dirty="0"/>
          </a:p>
          <a:p>
            <a:pPr indent="0">
              <a:spcBef>
                <a:spcPts val="0"/>
              </a:spcBef>
              <a:buNone/>
            </a:pPr>
            <a:endParaRPr lang="en-US" sz="1800" dirty="0"/>
          </a:p>
          <a:p>
            <a:pPr indent="0">
              <a:spcBef>
                <a:spcPts val="0"/>
              </a:spcBef>
              <a:buNone/>
            </a:pPr>
            <a:endParaRPr lang="en-US" sz="1800" dirty="0"/>
          </a:p>
          <a:p>
            <a:pPr indent="0">
              <a:spcBef>
                <a:spcPts val="0"/>
              </a:spcBef>
              <a:buNone/>
            </a:pPr>
            <a:r>
              <a:rPr lang="en-US" sz="2162" dirty="0"/>
              <a:t>In a colliding beam synchrotron, a beam is sent around the ring in both directions. When the two beams collide, no energy is wasted getting things moving.</a:t>
            </a:r>
          </a:p>
          <a:p>
            <a:pPr indent="0">
              <a:spcBef>
                <a:spcPts val="0"/>
              </a:spcBef>
              <a:buNone/>
            </a:pPr>
            <a:endParaRPr lang="en-US" sz="1800" dirty="0"/>
          </a:p>
          <a:p>
            <a:pPr indent="0">
              <a:spcBef>
                <a:spcPts val="0"/>
              </a:spcBef>
              <a:buNone/>
            </a:pPr>
            <a:endParaRPr lang="en-US" sz="1800" dirty="0"/>
          </a:p>
          <a:p>
            <a:pPr indent="0">
              <a:spcBef>
                <a:spcPts val="0"/>
              </a:spcBef>
              <a:buNone/>
            </a:pPr>
            <a:endParaRPr lang="en-US" sz="1800" dirty="0"/>
          </a:p>
          <a:p>
            <a:pPr indent="0">
              <a:spcBef>
                <a:spcPts val="0"/>
              </a:spcBef>
              <a:buNone/>
            </a:pPr>
            <a:endParaRPr lang="en-US" sz="1800" dirty="0"/>
          </a:p>
          <a:p>
            <a:pPr indent="0">
              <a:spcBef>
                <a:spcPts val="0"/>
              </a:spcBef>
              <a:buNone/>
            </a:pPr>
            <a:endParaRPr lang="en-US" sz="1800" dirty="0"/>
          </a:p>
          <a:p>
            <a:pPr indent="0">
              <a:spcBef>
                <a:spcPts val="0"/>
              </a:spcBef>
              <a:buNone/>
            </a:pPr>
            <a:endParaRPr lang="en-US" sz="1800" dirty="0"/>
          </a:p>
          <a:p>
            <a:pPr indent="0">
              <a:spcBef>
                <a:spcPts val="0"/>
              </a:spcBef>
              <a:buNone/>
            </a:pPr>
            <a:endParaRPr lang="en-US" sz="1800" dirty="0"/>
          </a:p>
          <a:p>
            <a:pPr indent="0">
              <a:spcBef>
                <a:spcPts val="0"/>
              </a:spcBef>
              <a:buNone/>
            </a:pPr>
            <a:r>
              <a:rPr lang="en-US" sz="1800" dirty="0" smtClean="0"/>
              <a:t>The “laboratory frame” and the “center of mass frame” are the same.</a:t>
            </a:r>
            <a:endParaRPr lang="en-US" sz="1800" dirty="0"/>
          </a:p>
        </p:txBody>
      </p:sp>
      <p:cxnSp>
        <p:nvCxnSpPr>
          <p:cNvPr id="5" name="Straight Arrow Connector 4"/>
          <p:cNvCxnSpPr/>
          <p:nvPr/>
        </p:nvCxnSpPr>
        <p:spPr>
          <a:xfrm flipV="1">
            <a:off x="1219200" y="3047998"/>
            <a:ext cx="2590800" cy="1"/>
          </a:xfrm>
          <a:prstGeom prst="straightConnector1">
            <a:avLst/>
          </a:prstGeom>
          <a:ln w="47625"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914400" y="3200399"/>
            <a:ext cx="2590800" cy="1"/>
          </a:xfrm>
          <a:prstGeom prst="straightConnector1">
            <a:avLst/>
          </a:prstGeom>
          <a:ln w="47625"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1219200" y="3352797"/>
            <a:ext cx="2590800" cy="1"/>
          </a:xfrm>
          <a:prstGeom prst="straightConnector1">
            <a:avLst/>
          </a:prstGeom>
          <a:ln w="47625"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914400" y="3505196"/>
            <a:ext cx="2590800" cy="1"/>
          </a:xfrm>
          <a:prstGeom prst="straightConnector1">
            <a:avLst/>
          </a:prstGeom>
          <a:ln w="47625"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1219200" y="3657598"/>
            <a:ext cx="2590800" cy="1"/>
          </a:xfrm>
          <a:prstGeom prst="straightConnector1">
            <a:avLst/>
          </a:prstGeom>
          <a:ln w="47625"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flipV="1">
            <a:off x="5715000" y="3047997"/>
            <a:ext cx="2590800" cy="1"/>
          </a:xfrm>
          <a:prstGeom prst="straightConnector1">
            <a:avLst/>
          </a:prstGeom>
          <a:ln w="47625"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5410200" y="3200395"/>
            <a:ext cx="2590800" cy="1"/>
          </a:xfrm>
          <a:prstGeom prst="straightConnector1">
            <a:avLst/>
          </a:prstGeom>
          <a:ln w="47625"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flipV="1">
            <a:off x="5715000" y="3352796"/>
            <a:ext cx="2590800" cy="1"/>
          </a:xfrm>
          <a:prstGeom prst="straightConnector1">
            <a:avLst/>
          </a:prstGeom>
          <a:ln w="47625"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flipV="1">
            <a:off x="5410200" y="3505195"/>
            <a:ext cx="2590800" cy="1"/>
          </a:xfrm>
          <a:prstGeom prst="straightConnector1">
            <a:avLst/>
          </a:prstGeom>
          <a:ln w="47625"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flipV="1">
            <a:off x="5715000" y="3657597"/>
            <a:ext cx="2590800" cy="1"/>
          </a:xfrm>
          <a:prstGeom prst="straightConnector1">
            <a:avLst/>
          </a:prstGeom>
          <a:ln w="47625"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71"/>
            <a:ext cx="8229600" cy="1772029"/>
          </a:xfrm>
        </p:spPr>
        <p:txBody>
          <a:bodyPr>
            <a:normAutofit/>
          </a:bodyPr>
          <a:lstStyle/>
          <a:p>
            <a:pPr marL="0">
              <a:spcBef>
                <a:spcPts val="0"/>
              </a:spcBef>
              <a:buNone/>
            </a:pPr>
            <a:r>
              <a:rPr lang="en-US" sz="2000" dirty="0"/>
              <a:t>To understand the significance of the standard model and the Higgs particle requires understanding the data that it explains.</a:t>
            </a:r>
          </a:p>
          <a:p>
            <a:pPr marL="0">
              <a:spcBef>
                <a:spcPts val="0"/>
              </a:spcBef>
              <a:buNone/>
            </a:pPr>
            <a:endParaRPr lang="en-US" sz="2000" dirty="0"/>
          </a:p>
          <a:p>
            <a:pPr marL="0">
              <a:spcBef>
                <a:spcPts val="0"/>
              </a:spcBef>
              <a:buNone/>
            </a:pPr>
            <a:r>
              <a:rPr lang="en-US" sz="2000" dirty="0"/>
              <a:t>When, in the middle decades of the 20</a:t>
            </a:r>
            <a:r>
              <a:rPr lang="en-US" sz="2000" baseline="30000" dirty="0"/>
              <a:t>th</a:t>
            </a:r>
            <a:r>
              <a:rPr lang="en-US" sz="2000" dirty="0"/>
              <a:t> century, the first synchrotrons began probing fundamental particles, many new particles were produced.</a:t>
            </a:r>
          </a:p>
        </p:txBody>
      </p:sp>
      <p:pic>
        <p:nvPicPr>
          <p:cNvPr id="4" name="Picture 3"/>
          <p:cNvPicPr>
            <a:picLocks noChangeAspect="1"/>
          </p:cNvPicPr>
          <p:nvPr/>
        </p:nvPicPr>
        <p:blipFill>
          <a:blip r:embed="rId2"/>
          <a:stretch>
            <a:fillRect/>
          </a:stretch>
        </p:blipFill>
        <p:spPr>
          <a:xfrm>
            <a:off x="457199" y="2008300"/>
            <a:ext cx="5784841" cy="4781550"/>
          </a:xfrm>
          <a:prstGeom prst="rect">
            <a:avLst/>
          </a:prstGeom>
        </p:spPr>
      </p:pic>
      <p:sp>
        <p:nvSpPr>
          <p:cNvPr id="5" name="TextBox 4"/>
          <p:cNvSpPr txBox="1"/>
          <p:nvPr/>
        </p:nvSpPr>
        <p:spPr>
          <a:xfrm>
            <a:off x="6481128" y="2358387"/>
            <a:ext cx="1976149" cy="3416320"/>
          </a:xfrm>
          <a:prstGeom prst="rect">
            <a:avLst/>
          </a:prstGeom>
          <a:noFill/>
        </p:spPr>
        <p:txBody>
          <a:bodyPr wrap="square" rtlCol="0">
            <a:spAutoFit/>
          </a:bodyPr>
          <a:lstStyle/>
          <a:p>
            <a:r>
              <a:rPr lang="en-US" dirty="0"/>
              <a:t>The spirals are electrons and</a:t>
            </a:r>
          </a:p>
          <a:p>
            <a:r>
              <a:rPr lang="en-US" dirty="0"/>
              <a:t>positrons, but</a:t>
            </a:r>
          </a:p>
          <a:p>
            <a:r>
              <a:rPr lang="en-US" dirty="0"/>
              <a:t>the V-shaped</a:t>
            </a:r>
          </a:p>
          <a:p>
            <a:r>
              <a:rPr lang="en-US" dirty="0"/>
              <a:t>tracks are often</a:t>
            </a:r>
          </a:p>
          <a:p>
            <a:r>
              <a:rPr lang="en-US" dirty="0"/>
              <a:t>new particles.</a:t>
            </a:r>
          </a:p>
          <a:p>
            <a:endParaRPr lang="en-US" dirty="0"/>
          </a:p>
          <a:p>
            <a:endParaRPr lang="en-US" dirty="0"/>
          </a:p>
          <a:p>
            <a:r>
              <a:rPr lang="en-US" dirty="0"/>
              <a:t>The many particles found were</a:t>
            </a:r>
          </a:p>
          <a:p>
            <a:r>
              <a:rPr lang="en-US" dirty="0"/>
              <a:t>grouped by their masses.</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5400000">
            <a:off x="5132720" y="2887354"/>
            <a:ext cx="4347903" cy="3147922"/>
          </a:xfrm>
          <a:prstGeom prst="rect">
            <a:avLst/>
          </a:prstGeom>
        </p:spPr>
      </p:pic>
      <p:sp>
        <p:nvSpPr>
          <p:cNvPr id="5" name="TextBox 4"/>
          <p:cNvSpPr txBox="1"/>
          <p:nvPr/>
        </p:nvSpPr>
        <p:spPr>
          <a:xfrm>
            <a:off x="209550" y="147671"/>
            <a:ext cx="3872367" cy="646331"/>
          </a:xfrm>
          <a:prstGeom prst="rect">
            <a:avLst/>
          </a:prstGeom>
          <a:noFill/>
        </p:spPr>
        <p:txBody>
          <a:bodyPr wrap="square" rtlCol="0">
            <a:spAutoFit/>
          </a:bodyPr>
          <a:lstStyle/>
          <a:p>
            <a:r>
              <a:rPr lang="en-US" dirty="0"/>
              <a:t>Thousand of particles have been found and grouped by their masses.</a:t>
            </a:r>
          </a:p>
          <a:p>
            <a:endParaRPr lang="en-US" dirty="0"/>
          </a:p>
        </p:txBody>
      </p:sp>
      <p:graphicFrame>
        <p:nvGraphicFramePr>
          <p:cNvPr id="7" name="Table 6"/>
          <p:cNvGraphicFramePr>
            <a:graphicFrameLocks noGrp="1"/>
          </p:cNvGraphicFramePr>
          <p:nvPr/>
        </p:nvGraphicFramePr>
        <p:xfrm>
          <a:off x="1721320" y="984461"/>
          <a:ext cx="6096000" cy="1112520"/>
        </p:xfrm>
        <a:graphic>
          <a:graphicData uri="http://schemas.openxmlformats.org/drawingml/2006/table">
            <a:tbl>
              <a:tblPr firstRow="1" bandRow="1">
                <a:tableStyleId>{22838BEF-8BB2-4498-84A7-C5851F593DF1}</a:tableStyleId>
              </a:tblPr>
              <a:tblGrid>
                <a:gridCol w="1074800"/>
                <a:gridCol w="2372763"/>
                <a:gridCol w="2648437"/>
              </a:tblGrid>
              <a:tr h="370840">
                <a:tc>
                  <a:txBody>
                    <a:bodyPr/>
                    <a:lstStyle/>
                    <a:p>
                      <a:r>
                        <a:rPr lang="en-US" b="1" dirty="0"/>
                        <a:t>Hadrons</a:t>
                      </a:r>
                    </a:p>
                  </a:txBody>
                  <a:tcPr/>
                </a:tc>
                <a:tc>
                  <a:txBody>
                    <a:bodyPr/>
                    <a:lstStyle/>
                    <a:p>
                      <a:r>
                        <a:rPr lang="en-US" b="1" dirty="0"/>
                        <a:t>Heavy</a:t>
                      </a:r>
                      <a:r>
                        <a:rPr lang="en-US" b="1" baseline="0" dirty="0"/>
                        <a:t> particles</a:t>
                      </a:r>
                      <a:endParaRPr lang="en-US" b="1" dirty="0"/>
                    </a:p>
                  </a:txBody>
                  <a:tcPr/>
                </a:tc>
                <a:tc>
                  <a:txBody>
                    <a:bodyPr/>
                    <a:lstStyle/>
                    <a:p>
                      <a:r>
                        <a:rPr lang="en-US" b="1" dirty="0"/>
                        <a:t>p, n, lambda, delta</a:t>
                      </a:r>
                    </a:p>
                  </a:txBody>
                  <a:tcPr/>
                </a:tc>
              </a:tr>
              <a:tr h="370840">
                <a:tc>
                  <a:txBody>
                    <a:bodyPr/>
                    <a:lstStyle/>
                    <a:p>
                      <a:r>
                        <a:rPr lang="en-US" b="1" dirty="0"/>
                        <a:t>Mesons</a:t>
                      </a:r>
                    </a:p>
                  </a:txBody>
                  <a:tcPr/>
                </a:tc>
                <a:tc>
                  <a:txBody>
                    <a:bodyPr/>
                    <a:lstStyle/>
                    <a:p>
                      <a:r>
                        <a:rPr lang="en-US" b="1" dirty="0"/>
                        <a:t>Intermediate mass</a:t>
                      </a:r>
                    </a:p>
                  </a:txBody>
                  <a:tcPr/>
                </a:tc>
                <a:tc>
                  <a:txBody>
                    <a:bodyPr/>
                    <a:lstStyle/>
                    <a:p>
                      <a:r>
                        <a:rPr lang="en-US" b="1" dirty="0" err="1"/>
                        <a:t>pions</a:t>
                      </a:r>
                      <a:r>
                        <a:rPr lang="en-US" b="1"/>
                        <a:t>,</a:t>
                      </a:r>
                      <a:r>
                        <a:rPr lang="en-US" b="1" baseline="0"/>
                        <a:t> kaons, D, B</a:t>
                      </a:r>
                      <a:endParaRPr lang="en-US" b="1"/>
                    </a:p>
                  </a:txBody>
                  <a:tcPr/>
                </a:tc>
              </a:tr>
              <a:tr h="370840">
                <a:tc>
                  <a:txBody>
                    <a:bodyPr/>
                    <a:lstStyle/>
                    <a:p>
                      <a:r>
                        <a:rPr lang="en-US" b="1" dirty="0"/>
                        <a:t>Leptons</a:t>
                      </a:r>
                    </a:p>
                  </a:txBody>
                  <a:tcPr/>
                </a:tc>
                <a:tc>
                  <a:txBody>
                    <a:bodyPr/>
                    <a:lstStyle/>
                    <a:p>
                      <a:r>
                        <a:rPr lang="en-US" b="1" dirty="0"/>
                        <a:t>Light particles</a:t>
                      </a:r>
                    </a:p>
                  </a:txBody>
                  <a:tcPr/>
                </a:tc>
                <a:tc>
                  <a:txBody>
                    <a:bodyPr/>
                    <a:lstStyle/>
                    <a:p>
                      <a:r>
                        <a:rPr lang="en-US" b="1" dirty="0"/>
                        <a:t>e, mu, tau, neutrinos</a:t>
                      </a:r>
                    </a:p>
                  </a:txBody>
                  <a:tcPr/>
                </a:tc>
              </a:tr>
            </a:tbl>
          </a:graphicData>
        </a:graphic>
      </p:graphicFrame>
      <p:sp>
        <p:nvSpPr>
          <p:cNvPr id="8" name="TextBox 7"/>
          <p:cNvSpPr txBox="1"/>
          <p:nvPr/>
        </p:nvSpPr>
        <p:spPr>
          <a:xfrm>
            <a:off x="361951" y="2287363"/>
            <a:ext cx="6972940" cy="4524316"/>
          </a:xfrm>
          <a:prstGeom prst="rect">
            <a:avLst/>
          </a:prstGeom>
          <a:noFill/>
        </p:spPr>
        <p:txBody>
          <a:bodyPr wrap="square" rtlCol="0">
            <a:spAutoFit/>
          </a:bodyPr>
          <a:lstStyle/>
          <a:p>
            <a:r>
              <a:rPr lang="en-US" dirty="0"/>
              <a:t>Dozens of properties of these are measured:</a:t>
            </a:r>
          </a:p>
          <a:p>
            <a:endParaRPr lang="en-US" dirty="0"/>
          </a:p>
          <a:p>
            <a:pPr lvl="1"/>
            <a:r>
              <a:rPr lang="en-US" dirty="0"/>
              <a:t>Mass</a:t>
            </a:r>
          </a:p>
          <a:p>
            <a:pPr lvl="1"/>
            <a:r>
              <a:rPr lang="en-US" dirty="0"/>
              <a:t>Spin (angular momentum)</a:t>
            </a:r>
          </a:p>
          <a:p>
            <a:pPr lvl="1"/>
            <a:r>
              <a:rPr lang="en-US" dirty="0"/>
              <a:t>Electric charge</a:t>
            </a:r>
          </a:p>
          <a:p>
            <a:pPr lvl="1"/>
            <a:r>
              <a:rPr lang="en-US" dirty="0"/>
              <a:t>New properties: Hypercharge, strangeness,</a:t>
            </a:r>
          </a:p>
          <a:p>
            <a:pPr lvl="1"/>
            <a:r>
              <a:rPr lang="en-US" dirty="0"/>
              <a:t>      charm, </a:t>
            </a:r>
            <a:r>
              <a:rPr lang="en-US" dirty="0" err="1"/>
              <a:t>bottomness</a:t>
            </a:r>
            <a:r>
              <a:rPr lang="en-US" dirty="0"/>
              <a:t>, color</a:t>
            </a:r>
          </a:p>
          <a:p>
            <a:pPr lvl="1"/>
            <a:r>
              <a:rPr lang="en-US" dirty="0"/>
              <a:t>Magnetic moment</a:t>
            </a:r>
          </a:p>
          <a:p>
            <a:pPr lvl="1"/>
            <a:r>
              <a:rPr lang="en-US" dirty="0"/>
              <a:t>Electric dipole moment</a:t>
            </a:r>
          </a:p>
          <a:p>
            <a:pPr lvl="1"/>
            <a:r>
              <a:rPr lang="en-US" dirty="0"/>
              <a:t>Mean lifetime</a:t>
            </a:r>
          </a:p>
          <a:p>
            <a:pPr lvl="1"/>
            <a:r>
              <a:rPr lang="en-US" dirty="0"/>
              <a:t>All decay modes</a:t>
            </a:r>
          </a:p>
          <a:p>
            <a:pPr lvl="1"/>
            <a:r>
              <a:rPr lang="en-US" dirty="0"/>
              <a:t>Probability of each decay mode</a:t>
            </a:r>
          </a:p>
          <a:p>
            <a:pPr lvl="1"/>
            <a:endParaRPr lang="en-US" dirty="0"/>
          </a:p>
          <a:p>
            <a:r>
              <a:rPr lang="en-US" dirty="0"/>
              <a:t>Much of this work was done outside of Chicago at </a:t>
            </a:r>
          </a:p>
          <a:p>
            <a:r>
              <a:rPr lang="en-US" dirty="0" err="1"/>
              <a:t>Fermilab</a:t>
            </a:r>
            <a:r>
              <a:rPr lang="en-US"/>
              <a:t> on the Tevatron.</a:t>
            </a:r>
          </a:p>
          <a:p>
            <a:endParaRPr lang="en-US" dirty="0"/>
          </a:p>
          <a:p>
            <a:endParaRPr lang="en-US" dirty="0"/>
          </a:p>
        </p:txBody>
      </p:sp>
      <p:sp>
        <p:nvSpPr>
          <p:cNvPr id="2" name="5-Point Star 1"/>
          <p:cNvSpPr/>
          <p:nvPr/>
        </p:nvSpPr>
        <p:spPr>
          <a:xfrm>
            <a:off x="8587563" y="147671"/>
            <a:ext cx="293070" cy="293058"/>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6737"/>
            <a:ext cx="8229600" cy="1417623"/>
          </a:xfrm>
        </p:spPr>
        <p:txBody>
          <a:bodyPr>
            <a:normAutofit/>
          </a:bodyPr>
          <a:lstStyle/>
          <a:p>
            <a:pPr marL="0">
              <a:spcBef>
                <a:spcPts val="0"/>
              </a:spcBef>
              <a:buNone/>
            </a:pPr>
            <a:r>
              <a:rPr lang="en-US" sz="2400" dirty="0"/>
              <a:t>Sorting out the data is an enormous task. This is a reconstruction of the particles produced by the first collision at the Large Hadron Collider (LHC) at CERN.</a:t>
            </a:r>
          </a:p>
        </p:txBody>
      </p:sp>
      <p:pic>
        <p:nvPicPr>
          <p:cNvPr id="4" name="Picture 3"/>
          <p:cNvPicPr>
            <a:picLocks noChangeAspect="1"/>
          </p:cNvPicPr>
          <p:nvPr/>
        </p:nvPicPr>
        <p:blipFill>
          <a:blip r:embed="rId2"/>
          <a:stretch>
            <a:fillRect/>
          </a:stretch>
        </p:blipFill>
        <p:spPr>
          <a:xfrm>
            <a:off x="253708" y="1509376"/>
            <a:ext cx="7071337" cy="5094623"/>
          </a:xfrm>
          <a:prstGeom prst="rect">
            <a:avLst/>
          </a:prstGeom>
        </p:spPr>
      </p:pic>
      <p:sp>
        <p:nvSpPr>
          <p:cNvPr id="5" name="TextBox 4"/>
          <p:cNvSpPr txBox="1"/>
          <p:nvPr/>
        </p:nvSpPr>
        <p:spPr>
          <a:xfrm>
            <a:off x="7453037" y="2254414"/>
            <a:ext cx="1545540" cy="1200329"/>
          </a:xfrm>
          <a:prstGeom prst="rect">
            <a:avLst/>
          </a:prstGeom>
          <a:noFill/>
        </p:spPr>
        <p:txBody>
          <a:bodyPr wrap="square" rtlCol="0">
            <a:spAutoFit/>
          </a:bodyPr>
          <a:lstStyle/>
          <a:p>
            <a:r>
              <a:rPr lang="en-US" dirty="0"/>
              <a:t>The energy</a:t>
            </a:r>
          </a:p>
          <a:p>
            <a:r>
              <a:rPr lang="en-US" dirty="0"/>
              <a:t>is high enough</a:t>
            </a:r>
          </a:p>
          <a:p>
            <a:r>
              <a:rPr lang="en-US" dirty="0"/>
              <a:t>to produce</a:t>
            </a:r>
          </a:p>
          <a:p>
            <a:r>
              <a:rPr lang="en-US" dirty="0"/>
              <a:t>100,000 </a:t>
            </a:r>
            <a:r>
              <a:rPr lang="en-US" dirty="0" err="1"/>
              <a:t>pions</a:t>
            </a:r>
            <a:endParaRPr lang="en-US" dirty="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4095"/>
            <a:ext cx="8374206" cy="4525963"/>
          </a:xfrm>
        </p:spPr>
        <p:txBody>
          <a:bodyPr/>
          <a:lstStyle/>
          <a:p>
            <a:pPr marL="0">
              <a:spcBef>
                <a:spcPts val="0"/>
              </a:spcBef>
              <a:buNone/>
            </a:pPr>
            <a:r>
              <a:rPr lang="en-US" dirty="0"/>
              <a:t>Until the 1960s, it seemed that there were thousands of different fundamental particles.</a:t>
            </a:r>
          </a:p>
          <a:p>
            <a:pPr marL="0">
              <a:spcBef>
                <a:spcPts val="0"/>
              </a:spcBef>
              <a:buNone/>
            </a:pPr>
            <a:endParaRPr lang="en-US" sz="2800" dirty="0"/>
          </a:p>
          <a:p>
            <a:pPr marL="0">
              <a:spcBef>
                <a:spcPts val="0"/>
              </a:spcBef>
              <a:buNone/>
            </a:pPr>
            <a:r>
              <a:rPr lang="en-US" sz="2400" dirty="0"/>
              <a:t>These particle and their properties are updated constantly by:</a:t>
            </a:r>
          </a:p>
          <a:p>
            <a:pPr marL="0">
              <a:spcBef>
                <a:spcPts val="0"/>
              </a:spcBef>
              <a:buNone/>
            </a:pPr>
            <a:endParaRPr lang="en-US" sz="1100" dirty="0"/>
          </a:p>
          <a:p>
            <a:pPr marL="0">
              <a:spcBef>
                <a:spcPts val="0"/>
              </a:spcBef>
              <a:buNone/>
            </a:pPr>
            <a:r>
              <a:rPr lang="en-US" sz="2800" dirty="0">
                <a:hlinkClick r:id="rId2"/>
              </a:rPr>
              <a:t>Particle Data Group</a:t>
            </a:r>
            <a:endParaRPr lang="en-US" sz="2800" dirty="0"/>
          </a:p>
          <a:p>
            <a:pPr marL="0">
              <a:spcBef>
                <a:spcPts val="0"/>
              </a:spcBef>
              <a:buNone/>
            </a:pPr>
            <a:endParaRPr lang="en-US" sz="1800" dirty="0"/>
          </a:p>
          <a:p>
            <a:pPr marL="0">
              <a:spcBef>
                <a:spcPts val="0"/>
              </a:spcBef>
              <a:buNone/>
            </a:pPr>
            <a:r>
              <a:rPr lang="en-US" sz="2400" dirty="0"/>
              <a:t>http://</a:t>
            </a:r>
            <a:r>
              <a:rPr lang="en-US" sz="2400" dirty="0" err="1"/>
              <a:t>pdg.lbl.gov</a:t>
            </a:r>
            <a:r>
              <a:rPr lang="en-US" sz="2400" dirty="0"/>
              <a:t>/2012/listings/</a:t>
            </a:r>
            <a:r>
              <a:rPr lang="en-US" sz="2400" dirty="0" err="1"/>
              <a:t>contents_listings.html</a:t>
            </a:r>
            <a:endParaRPr lang="en-US" sz="2400" dirty="0"/>
          </a:p>
          <a:p>
            <a:pPr marL="0">
              <a:spcBef>
                <a:spcPts val="0"/>
              </a:spcBef>
              <a:buNone/>
            </a:pPr>
            <a:endParaRPr lang="en-US" sz="2800" dirty="0"/>
          </a:p>
          <a:p>
            <a:pPr marL="0">
              <a:spcBef>
                <a:spcPts val="0"/>
              </a:spcBef>
              <a:buNone/>
            </a:pPr>
            <a:endParaRPr lang="en-US" sz="2800" dirty="0"/>
          </a:p>
          <a:p>
            <a:pPr marL="0">
              <a:spcBef>
                <a:spcPts val="0"/>
              </a:spcBef>
              <a:buNone/>
            </a:pPr>
            <a:endParaRPr lang="en-US"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7296" y="236271"/>
          <a:ext cx="8853082" cy="5322555"/>
        </p:xfrm>
        <a:graphic>
          <a:graphicData uri="http://schemas.openxmlformats.org/drawingml/2006/table">
            <a:tbl>
              <a:tblPr firstRow="1" bandRow="1">
                <a:tableStyleId>{2A488322-F2BA-4B5B-9748-0D474271808F}</a:tableStyleId>
              </a:tblPr>
              <a:tblGrid>
                <a:gridCol w="588457"/>
                <a:gridCol w="665202"/>
                <a:gridCol w="2590254"/>
                <a:gridCol w="3235297"/>
                <a:gridCol w="1773872"/>
              </a:tblGrid>
              <a:tr h="494377">
                <a:tc>
                  <a:txBody>
                    <a:bodyPr/>
                    <a:lstStyle/>
                    <a:p>
                      <a:pPr algn="ctr"/>
                      <a:r>
                        <a:rPr lang="en-US" sz="1100" dirty="0">
                          <a:solidFill>
                            <a:srgbClr val="0000FF"/>
                          </a:solidFill>
                        </a:rPr>
                        <a:t>Prefix</a:t>
                      </a:r>
                      <a:endParaRPr lang="en-US" sz="1400" dirty="0">
                        <a:solidFill>
                          <a:srgbClr val="0000FF"/>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aseline="0" dirty="0">
                          <a:solidFill>
                            <a:srgbClr val="0000FF"/>
                          </a:solidFill>
                        </a:rPr>
                        <a:t>10</a:t>
                      </a:r>
                      <a:r>
                        <a:rPr lang="en-US" sz="1400" baseline="30000" dirty="0">
                          <a:solidFill>
                            <a:srgbClr val="0000FF"/>
                          </a:solidFill>
                        </a:rPr>
                        <a:t>n</a:t>
                      </a:r>
                      <a:endParaRPr lang="en-US" sz="1400" dirty="0">
                        <a:solidFill>
                          <a:srgbClr val="0000FF"/>
                        </a:solidFill>
                      </a:endParaRPr>
                    </a:p>
                  </a:txBody>
                  <a:tcPr/>
                </a:tc>
                <a:tc>
                  <a:txBody>
                    <a:bodyPr/>
                    <a:lstStyle/>
                    <a:p>
                      <a:pPr algn="ctr"/>
                      <a:r>
                        <a:rPr lang="en-US" dirty="0">
                          <a:solidFill>
                            <a:srgbClr val="0000FF"/>
                          </a:solidFill>
                        </a:rPr>
                        <a:t>Decimal</a:t>
                      </a:r>
                      <a:endParaRPr lang="en-US" b="1" dirty="0">
                        <a:solidFill>
                          <a:srgbClr val="0000FF"/>
                        </a:solidFill>
                      </a:endParaRPr>
                    </a:p>
                  </a:txBody>
                  <a:tcPr/>
                </a:tc>
                <a:tc>
                  <a:txBody>
                    <a:bodyPr/>
                    <a:lstStyle/>
                    <a:p>
                      <a:pPr algn="ctr"/>
                      <a:endParaRPr lang="en-US" dirty="0">
                        <a:solidFill>
                          <a:srgbClr val="0000FF"/>
                        </a:solidFill>
                      </a:endParaRPr>
                    </a:p>
                  </a:txBody>
                  <a:tcPr/>
                </a:tc>
                <a:tc>
                  <a:txBody>
                    <a:bodyPr/>
                    <a:lstStyle/>
                    <a:p>
                      <a:pPr algn="ctr"/>
                      <a:endParaRPr lang="en-US" dirty="0">
                        <a:solidFill>
                          <a:srgbClr val="0000FF"/>
                        </a:solidFill>
                      </a:endParaRPr>
                    </a:p>
                  </a:txBody>
                  <a:tcPr/>
                </a:tc>
              </a:tr>
              <a:tr h="371948">
                <a:tc>
                  <a:txBody>
                    <a:bodyPr/>
                    <a:lstStyle/>
                    <a:p>
                      <a:endParaRPr lang="en-US" sz="1100" dirty="0">
                        <a:solidFill>
                          <a:schemeClr val="bg1">
                            <a:lumMod val="50000"/>
                          </a:schemeClr>
                        </a:solidFill>
                      </a:endParaRPr>
                    </a:p>
                  </a:txBody>
                  <a:tcPr/>
                </a:tc>
                <a:tc>
                  <a:txBody>
                    <a:bodyPr/>
                    <a:lstStyle/>
                    <a:p>
                      <a:r>
                        <a:rPr lang="en-US" sz="1100" dirty="0">
                          <a:solidFill>
                            <a:schemeClr val="bg1">
                              <a:lumMod val="50000"/>
                            </a:schemeClr>
                          </a:solidFill>
                        </a:rPr>
                        <a:t>10</a:t>
                      </a:r>
                      <a:r>
                        <a:rPr lang="en-US" sz="1100" baseline="30000" dirty="0">
                          <a:solidFill>
                            <a:schemeClr val="bg1">
                              <a:lumMod val="50000"/>
                            </a:schemeClr>
                          </a:solidFill>
                        </a:rPr>
                        <a:t>0</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Human height:  1.6 meters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solidFill>
                          <a:schemeClr val="bg1">
                            <a:lumMod val="50000"/>
                          </a:schemeClr>
                        </a:solidFill>
                      </a:endParaRPr>
                    </a:p>
                  </a:txBody>
                  <a:tcPr/>
                </a:tc>
              </a:tr>
              <a:tr h="502075">
                <a:tc>
                  <a:txBody>
                    <a:bodyPr/>
                    <a:lstStyle/>
                    <a:p>
                      <a:r>
                        <a:rPr lang="en-US" sz="1100" dirty="0" err="1">
                          <a:solidFill>
                            <a:schemeClr val="bg1">
                              <a:lumMod val="50000"/>
                            </a:schemeClr>
                          </a:solidFill>
                        </a:rPr>
                        <a:t>milli</a:t>
                      </a:r>
                      <a:endParaRPr lang="en-US" sz="1100">
                        <a:solidFill>
                          <a:schemeClr val="bg1">
                            <a:lumMod val="50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10</a:t>
                      </a:r>
                      <a:r>
                        <a:rPr lang="en-US" sz="1100" baseline="30000" dirty="0">
                          <a:solidFill>
                            <a:schemeClr val="bg1">
                              <a:lumMod val="50000"/>
                            </a:schemeClr>
                          </a:solidFill>
                        </a:rPr>
                        <a:t>-3</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.001</a:t>
                      </a:r>
                    </a:p>
                  </a:txBody>
                  <a:tcPr/>
                </a:tc>
                <a:tc>
                  <a:txBody>
                    <a:bodyPr/>
                    <a:lstStyle/>
                    <a:p>
                      <a:r>
                        <a:rPr lang="en-US" sz="1100" dirty="0">
                          <a:solidFill>
                            <a:schemeClr val="bg1">
                              <a:lumMod val="50000"/>
                            </a:schemeClr>
                          </a:solidFill>
                        </a:rPr>
                        <a:t>Grain of sand:  1millimeter</a:t>
                      </a:r>
                      <a:br>
                        <a:rPr lang="en-US" sz="1100" dirty="0">
                          <a:solidFill>
                            <a:schemeClr val="bg1">
                              <a:lumMod val="50000"/>
                            </a:schemeClr>
                          </a:solidFill>
                        </a:rPr>
                      </a:br>
                      <a:r>
                        <a:rPr lang="en-US" sz="1100" b="1" i="1" dirty="0">
                          <a:solidFill>
                            <a:schemeClr val="bg1">
                              <a:lumMod val="50000"/>
                            </a:schemeClr>
                          </a:solidFill>
                        </a:rPr>
                        <a:t>Animal Cell</a:t>
                      </a:r>
                      <a:r>
                        <a:rPr lang="en-US" sz="1100" dirty="0">
                          <a:solidFill>
                            <a:schemeClr val="bg1">
                              <a:lumMod val="50000"/>
                            </a:schemeClr>
                          </a:solidFill>
                        </a:rPr>
                        <a:t>: 0.1 millimeter</a:t>
                      </a:r>
                    </a:p>
                  </a:txBody>
                  <a:tcPr/>
                </a:tc>
                <a:tc>
                  <a:txBody>
                    <a:bodyPr/>
                    <a:lstStyle/>
                    <a:p>
                      <a:endParaRPr lang="en-US" sz="1100" dirty="0">
                        <a:solidFill>
                          <a:schemeClr val="bg1">
                            <a:lumMod val="50000"/>
                          </a:schemeClr>
                        </a:solidFill>
                      </a:endParaRPr>
                    </a:p>
                  </a:txBody>
                  <a:tcPr/>
                </a:tc>
              </a:tr>
              <a:tr h="659589">
                <a:tc>
                  <a:txBody>
                    <a:bodyPr/>
                    <a:lstStyle/>
                    <a:p>
                      <a:r>
                        <a:rPr lang="en-US" sz="1100" dirty="0">
                          <a:solidFill>
                            <a:schemeClr val="bg1">
                              <a:lumMod val="50000"/>
                            </a:schemeClr>
                          </a:solidFill>
                        </a:rPr>
                        <a:t>micro</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10</a:t>
                      </a:r>
                      <a:r>
                        <a:rPr lang="en-US" sz="1100" baseline="30000" dirty="0">
                          <a:solidFill>
                            <a:schemeClr val="bg1">
                              <a:lumMod val="50000"/>
                            </a:schemeClr>
                          </a:solidFill>
                        </a:rPr>
                        <a:t>-6</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.000 001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Smallest Bacteria:   1 micrometer</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Wavelength of red light:  0.65 micrometer</a:t>
                      </a:r>
                      <a:br>
                        <a:rPr lang="en-US" sz="1100" dirty="0">
                          <a:solidFill>
                            <a:schemeClr val="bg1">
                              <a:lumMod val="50000"/>
                            </a:schemeClr>
                          </a:solidFill>
                        </a:rPr>
                      </a:br>
                      <a:r>
                        <a:rPr lang="en-US" sz="1100" b="1" baseline="0" dirty="0">
                          <a:solidFill>
                            <a:schemeClr val="bg1">
                              <a:lumMod val="50000"/>
                            </a:schemeClr>
                          </a:solidFill>
                        </a:rPr>
                        <a:t>Resolution of light microscope</a:t>
                      </a:r>
                      <a:r>
                        <a:rPr lang="en-US" sz="1100" baseline="0" dirty="0">
                          <a:solidFill>
                            <a:schemeClr val="bg1">
                              <a:lumMod val="50000"/>
                            </a:schemeClr>
                          </a:solidFill>
                        </a:rPr>
                        <a:t>:   0.2 micrometer</a:t>
                      </a:r>
                      <a:endParaRPr lang="en-US" sz="1100" dirty="0">
                        <a:solidFill>
                          <a:schemeClr val="bg1">
                            <a:lumMod val="50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solidFill>
                          <a:schemeClr val="bg1">
                            <a:lumMod val="50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solidFill>
                          <a:schemeClr val="bg1">
                            <a:lumMod val="50000"/>
                          </a:schemeClr>
                        </a:solidFill>
                      </a:endParaRPr>
                    </a:p>
                  </a:txBody>
                  <a:tcPr/>
                </a:tc>
              </a:tr>
              <a:tr h="653676">
                <a:tc>
                  <a:txBody>
                    <a:bodyPr/>
                    <a:lstStyle/>
                    <a:p>
                      <a:r>
                        <a:rPr lang="en-US" sz="1100" dirty="0" err="1">
                          <a:solidFill>
                            <a:schemeClr val="bg1">
                              <a:lumMod val="50000"/>
                            </a:schemeClr>
                          </a:solidFill>
                        </a:rPr>
                        <a:t>nano</a:t>
                      </a:r>
                      <a:endParaRPr lang="en-US" sz="1100">
                        <a:solidFill>
                          <a:schemeClr val="bg1">
                            <a:lumMod val="50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10</a:t>
                      </a:r>
                      <a:r>
                        <a:rPr lang="en-US" sz="1100" baseline="30000" dirty="0">
                          <a:solidFill>
                            <a:schemeClr val="bg1">
                              <a:lumMod val="50000"/>
                            </a:schemeClr>
                          </a:solidFill>
                        </a:rPr>
                        <a:t>-9</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.000 000 001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Water</a:t>
                      </a:r>
                      <a:r>
                        <a:rPr lang="en-US" sz="1100" baseline="0" dirty="0">
                          <a:solidFill>
                            <a:schemeClr val="bg1">
                              <a:lumMod val="50000"/>
                            </a:schemeClr>
                          </a:solidFill>
                        </a:rPr>
                        <a:t> molecule:   0.28  nanometer</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aseline="0" dirty="0">
                          <a:solidFill>
                            <a:schemeClr val="bg1">
                              <a:lumMod val="50000"/>
                            </a:schemeClr>
                          </a:solidFill>
                        </a:rPr>
                        <a:t>Hydrogen </a:t>
                      </a:r>
                      <a:r>
                        <a:rPr lang="en-US" sz="1100" b="1" i="1" baseline="0" dirty="0">
                          <a:solidFill>
                            <a:schemeClr val="bg1">
                              <a:lumMod val="50000"/>
                            </a:schemeClr>
                          </a:solidFill>
                        </a:rPr>
                        <a:t>atom</a:t>
                      </a:r>
                      <a:r>
                        <a:rPr lang="en-US" sz="1100" baseline="0" dirty="0">
                          <a:solidFill>
                            <a:schemeClr val="bg1">
                              <a:lumMod val="50000"/>
                            </a:schemeClr>
                          </a:solidFill>
                        </a:rPr>
                        <a:t>: 0.1 nanometer</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1" baseline="0" dirty="0">
                          <a:solidFill>
                            <a:schemeClr val="bg1">
                              <a:lumMod val="50000"/>
                            </a:schemeClr>
                          </a:solidFill>
                        </a:rPr>
                        <a:t>Resolution of x-ray microscope</a:t>
                      </a:r>
                      <a:r>
                        <a:rPr lang="en-US" sz="1100" baseline="0" dirty="0">
                          <a:solidFill>
                            <a:schemeClr val="bg1">
                              <a:lumMod val="50000"/>
                            </a:schemeClr>
                          </a:solidFill>
                        </a:rPr>
                        <a:t>:   15 nanometer</a:t>
                      </a:r>
                      <a:endParaRPr lang="en-US" sz="1100" dirty="0">
                        <a:solidFill>
                          <a:schemeClr val="bg1">
                            <a:lumMod val="50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b="1" dirty="0">
                        <a:solidFill>
                          <a:schemeClr val="bg1">
                            <a:lumMod val="50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b="1" dirty="0">
                        <a:solidFill>
                          <a:schemeClr val="bg1">
                            <a:lumMod val="50000"/>
                          </a:schemeClr>
                        </a:solidFill>
                      </a:endParaRPr>
                    </a:p>
                  </a:txBody>
                  <a:tcPr/>
                </a:tc>
              </a:tr>
              <a:tr h="587759">
                <a:tc>
                  <a:txBody>
                    <a:bodyPr/>
                    <a:lstStyle/>
                    <a:p>
                      <a:r>
                        <a:rPr lang="en-US" sz="1100" dirty="0" err="1">
                          <a:solidFill>
                            <a:schemeClr val="bg1">
                              <a:lumMod val="50000"/>
                            </a:schemeClr>
                          </a:solidFill>
                        </a:rPr>
                        <a:t>pico</a:t>
                      </a:r>
                      <a:endParaRPr lang="en-US" sz="1100">
                        <a:solidFill>
                          <a:schemeClr val="bg1">
                            <a:lumMod val="50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10</a:t>
                      </a:r>
                      <a:r>
                        <a:rPr lang="en-US" sz="1100" baseline="30000" dirty="0">
                          <a:solidFill>
                            <a:schemeClr val="bg1">
                              <a:lumMod val="50000"/>
                            </a:schemeClr>
                          </a:solidFill>
                        </a:rPr>
                        <a:t>-12</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.000 000 000 001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Size of Helium atom: 60 </a:t>
                      </a:r>
                      <a:r>
                        <a:rPr lang="en-US" sz="1100" dirty="0" err="1">
                          <a:solidFill>
                            <a:schemeClr val="bg1">
                              <a:lumMod val="50000"/>
                            </a:schemeClr>
                          </a:solidFill>
                        </a:rPr>
                        <a:t>picometer</a:t>
                      </a:r>
                      <a:r>
                        <a:rPr lang="en-US" sz="1100" dirty="0">
                          <a:solidFill>
                            <a:schemeClr val="bg1">
                              <a:lumMod val="50000"/>
                            </a:schemeClr>
                          </a:solidFill>
                        </a:rPr>
                        <a:t/>
                      </a:r>
                      <a:br>
                        <a:rPr lang="en-US" sz="1100" dirty="0">
                          <a:solidFill>
                            <a:schemeClr val="bg1">
                              <a:lumMod val="50000"/>
                            </a:schemeClr>
                          </a:solidFill>
                        </a:rPr>
                      </a:br>
                      <a:r>
                        <a:rPr lang="en-US" sz="1100" b="1" dirty="0">
                          <a:solidFill>
                            <a:schemeClr val="bg1">
                              <a:lumMod val="50000"/>
                            </a:schemeClr>
                          </a:solidFill>
                        </a:rPr>
                        <a:t>Resolution</a:t>
                      </a:r>
                      <a:r>
                        <a:rPr lang="en-US" sz="1100" b="1" baseline="0" dirty="0">
                          <a:solidFill>
                            <a:schemeClr val="bg1">
                              <a:lumMod val="50000"/>
                            </a:schemeClr>
                          </a:solidFill>
                        </a:rPr>
                        <a:t> of electron microscope</a:t>
                      </a:r>
                      <a:r>
                        <a:rPr lang="en-US" sz="1100" baseline="0" dirty="0">
                          <a:solidFill>
                            <a:schemeClr val="bg1">
                              <a:lumMod val="50000"/>
                            </a:schemeClr>
                          </a:solidFill>
                        </a:rPr>
                        <a:t>: 50 </a:t>
                      </a:r>
                      <a:r>
                        <a:rPr lang="en-US" sz="1100" baseline="0" dirty="0" err="1">
                          <a:solidFill>
                            <a:schemeClr val="bg1">
                              <a:lumMod val="50000"/>
                            </a:schemeClr>
                          </a:solidFill>
                        </a:rPr>
                        <a:t>picometer</a:t>
                      </a:r>
                      <a:endParaRPr lang="en-US" sz="1100" dirty="0">
                        <a:solidFill>
                          <a:schemeClr val="bg1">
                            <a:lumMod val="50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solidFill>
                          <a:schemeClr val="bg1">
                            <a:lumMod val="50000"/>
                          </a:schemeClr>
                        </a:solidFill>
                      </a:endParaRPr>
                    </a:p>
                  </a:txBody>
                  <a:tcPr/>
                </a:tc>
              </a:tr>
              <a:tr h="653676">
                <a:tc>
                  <a:txBody>
                    <a:bodyPr/>
                    <a:lstStyle/>
                    <a:p>
                      <a:r>
                        <a:rPr lang="en-US" sz="1100" dirty="0" err="1">
                          <a:solidFill>
                            <a:schemeClr val="bg1">
                              <a:lumMod val="50000"/>
                            </a:schemeClr>
                          </a:solidFill>
                        </a:rPr>
                        <a:t>femto</a:t>
                      </a:r>
                      <a:endParaRPr lang="en-US" sz="1100">
                        <a:solidFill>
                          <a:schemeClr val="bg1">
                            <a:lumMod val="50000"/>
                          </a:schemeClr>
                        </a:solidFill>
                      </a:endParaRPr>
                    </a:p>
                  </a:txBody>
                  <a:tcPr>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10</a:t>
                      </a:r>
                      <a:r>
                        <a:rPr lang="en-US" sz="1100" baseline="30000" dirty="0">
                          <a:solidFill>
                            <a:schemeClr val="bg1">
                              <a:lumMod val="50000"/>
                            </a:schemeClr>
                          </a:solidFill>
                        </a:rPr>
                        <a:t>-15</a:t>
                      </a:r>
                    </a:p>
                  </a:txBody>
                  <a:tcPr>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.000 000 000 000 001</a:t>
                      </a:r>
                    </a:p>
                  </a:txBody>
                  <a:tcPr>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Proton:  1.75 </a:t>
                      </a:r>
                      <a:r>
                        <a:rPr lang="en-US" sz="1100" dirty="0" err="1">
                          <a:solidFill>
                            <a:schemeClr val="bg1">
                              <a:lumMod val="50000"/>
                            </a:schemeClr>
                          </a:solidFill>
                        </a:rPr>
                        <a:t>femtometer</a:t>
                      </a:r>
                      <a:endParaRPr lang="en-US" sz="1100" dirty="0">
                        <a:solidFill>
                          <a:schemeClr val="bg1">
                            <a:lumMod val="50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Atomic nucleus:   1 – 10 </a:t>
                      </a:r>
                      <a:r>
                        <a:rPr lang="en-US" sz="1100" dirty="0" err="1">
                          <a:solidFill>
                            <a:schemeClr val="bg1">
                              <a:lumMod val="50000"/>
                            </a:schemeClr>
                          </a:solidFill>
                        </a:rPr>
                        <a:t>femtometer</a:t>
                      </a:r>
                      <a:endParaRPr lang="en-US" sz="1100" dirty="0">
                        <a:solidFill>
                          <a:schemeClr val="bg1">
                            <a:lumMod val="50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a:solidFill>
                            <a:schemeClr val="bg1">
                              <a:lumMod val="50000"/>
                            </a:schemeClr>
                          </a:solidFill>
                        </a:rPr>
                        <a:t>Resolution of TRIUMF cyclotron</a:t>
                      </a:r>
                      <a:r>
                        <a:rPr lang="en-US" sz="1100" dirty="0">
                          <a:solidFill>
                            <a:schemeClr val="bg1">
                              <a:lumMod val="50000"/>
                            </a:schemeClr>
                          </a:solidFill>
                        </a:rPr>
                        <a:t>: 0.18 </a:t>
                      </a:r>
                      <a:r>
                        <a:rPr lang="en-US" sz="1100" dirty="0" err="1">
                          <a:solidFill>
                            <a:schemeClr val="bg1">
                              <a:lumMod val="50000"/>
                            </a:schemeClr>
                          </a:solidFill>
                        </a:rPr>
                        <a:t>femtometer</a:t>
                      </a:r>
                      <a:endParaRPr lang="en-US" sz="1100" dirty="0">
                        <a:solidFill>
                          <a:schemeClr val="bg1">
                            <a:lumMod val="50000"/>
                          </a:schemeClr>
                        </a:solidFill>
                      </a:endParaRPr>
                    </a:p>
                  </a:txBody>
                  <a:tcPr>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solidFill>
                          <a:schemeClr val="bg1">
                            <a:lumMod val="50000"/>
                          </a:schemeClr>
                        </a:solidFill>
                      </a:endParaRPr>
                    </a:p>
                  </a:txBody>
                  <a:tcPr>
                    <a:lnB w="12700" cap="flat" cmpd="sng" algn="ctr">
                      <a:solidFill>
                        <a:srgbClr val="000000"/>
                      </a:solidFill>
                      <a:prstDash val="solid"/>
                      <a:round/>
                      <a:headEnd type="none" w="med" len="med"/>
                      <a:tailEnd type="none" w="med" len="med"/>
                    </a:lnB>
                  </a:tcPr>
                </a:tc>
              </a:tr>
              <a:tr h="604247">
                <a:tc>
                  <a:txBody>
                    <a:bodyPr/>
                    <a:lstStyle/>
                    <a:p>
                      <a:r>
                        <a:rPr lang="en-US" sz="1800" dirty="0" err="1"/>
                        <a:t>atto</a:t>
                      </a:r>
                      <a:endParaRPr lang="en-US" sz="1800"/>
                    </a:p>
                  </a:txBody>
                  <a:tcPr>
                    <a:lnT w="12700" cap="flat" cmpd="sng" algn="ctr">
                      <a:solidFill>
                        <a:srgbClr val="000000"/>
                      </a:solidFill>
                      <a:prstDash val="solid"/>
                      <a:round/>
                      <a:headEnd type="none" w="med" len="med"/>
                      <a:tailEnd type="none" w="med" len="med"/>
                    </a:lnT>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10</a:t>
                      </a:r>
                      <a:r>
                        <a:rPr lang="en-US" sz="1800" baseline="30000" dirty="0"/>
                        <a:t>-18</a:t>
                      </a:r>
                    </a:p>
                  </a:txBody>
                  <a:tcPr>
                    <a:lnT w="12700" cap="flat" cmpd="sng" algn="ctr">
                      <a:solidFill>
                        <a:srgbClr val="000000"/>
                      </a:solidFill>
                      <a:prstDash val="solid"/>
                      <a:round/>
                      <a:headEnd type="none" w="med" len="med"/>
                      <a:tailEnd type="none" w="med" len="med"/>
                    </a:lnT>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.000 000 000 000 000 001</a:t>
                      </a:r>
                    </a:p>
                  </a:txBody>
                  <a:tcPr>
                    <a:lnT w="12700" cap="flat" cmpd="sng" algn="ctr">
                      <a:solidFill>
                        <a:srgbClr val="000000"/>
                      </a:solidFill>
                      <a:prstDash val="solid"/>
                      <a:round/>
                      <a:headEnd type="none" w="med" len="med"/>
                      <a:tailEnd type="none" w="med" len="med"/>
                    </a:lnT>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Quark:</a:t>
                      </a:r>
                      <a:r>
                        <a:rPr lang="en-US" sz="1800" baseline="0" dirty="0"/>
                        <a:t>   1 </a:t>
                      </a:r>
                      <a:r>
                        <a:rPr lang="en-US" sz="1800" baseline="0" dirty="0" err="1"/>
                        <a:t>attometer</a:t>
                      </a:r>
                      <a:endParaRPr lang="en-US" sz="18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800" b="1" baseline="0" dirty="0">
                          <a:solidFill>
                            <a:srgbClr val="660066"/>
                          </a:solidFill>
                        </a:rPr>
                        <a:t>Resolution at </a:t>
                      </a:r>
                      <a:r>
                        <a:rPr lang="en-US" sz="1800" b="1" i="1" baseline="0" dirty="0" err="1">
                          <a:solidFill>
                            <a:srgbClr val="660066"/>
                          </a:solidFill>
                        </a:rPr>
                        <a:t>Fermilab</a:t>
                      </a:r>
                      <a:r>
                        <a:rPr lang="en-US" sz="1800" b="1" baseline="0" dirty="0">
                          <a:solidFill>
                            <a:srgbClr val="660066"/>
                          </a:solidFill>
                        </a:rPr>
                        <a:t>:</a:t>
                      </a:r>
                      <a:r>
                        <a:rPr lang="en-US" sz="1800" b="0" baseline="0" dirty="0">
                          <a:solidFill>
                            <a:schemeClr val="tx1"/>
                          </a:solidFill>
                        </a:rPr>
                        <a:t> 0.2 </a:t>
                      </a:r>
                      <a:r>
                        <a:rPr lang="en-US" sz="1800" b="0" baseline="0" dirty="0" err="1">
                          <a:solidFill>
                            <a:schemeClr val="tx1"/>
                          </a:solidFill>
                        </a:rPr>
                        <a:t>attometer</a:t>
                      </a:r>
                      <a:endParaRPr lang="en-US" sz="1800" b="0" baseline="0" dirty="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lnT w="12700" cap="flat" cmpd="sng" algn="ctr">
                      <a:solidFill>
                        <a:srgbClr val="000000"/>
                      </a:solidFill>
                      <a:prstDash val="solid"/>
                      <a:round/>
                      <a:headEnd type="none" w="med" len="med"/>
                      <a:tailEnd type="none" w="med" len="med"/>
                    </a:lnT>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lnT w="12700" cap="flat" cmpd="sng" algn="ctr">
                      <a:solidFill>
                        <a:srgbClr val="000000"/>
                      </a:solidFill>
                      <a:prstDash val="solid"/>
                      <a:round/>
                      <a:headEnd type="none" w="med" len="med"/>
                      <a:tailEnd type="none" w="med" len="med"/>
                    </a:lnT>
                  </a:tcPr>
                </a:tc>
              </a:tr>
            </a:tbl>
          </a:graphicData>
        </a:graphic>
      </p:graphicFrame>
      <p:pic>
        <p:nvPicPr>
          <p:cNvPr id="5" name="Picture 4"/>
          <p:cNvPicPr>
            <a:picLocks noChangeAspect="1"/>
          </p:cNvPicPr>
          <p:nvPr/>
        </p:nvPicPr>
        <p:blipFill>
          <a:blip r:embed="rId2"/>
          <a:stretch>
            <a:fillRect/>
          </a:stretch>
        </p:blipFill>
        <p:spPr>
          <a:xfrm>
            <a:off x="7283901" y="1603532"/>
            <a:ext cx="1176278" cy="671098"/>
          </a:xfrm>
          <a:prstGeom prst="rect">
            <a:avLst/>
          </a:prstGeom>
        </p:spPr>
      </p:pic>
      <p:pic>
        <p:nvPicPr>
          <p:cNvPr id="6" name="Picture 5"/>
          <p:cNvPicPr>
            <a:picLocks noChangeAspect="1"/>
          </p:cNvPicPr>
          <p:nvPr/>
        </p:nvPicPr>
        <p:blipFill>
          <a:blip r:embed="rId3"/>
          <a:stretch>
            <a:fillRect/>
          </a:stretch>
        </p:blipFill>
        <p:spPr>
          <a:xfrm>
            <a:off x="7280911" y="1096741"/>
            <a:ext cx="968290" cy="506791"/>
          </a:xfrm>
          <a:prstGeom prst="rect">
            <a:avLst/>
          </a:prstGeom>
        </p:spPr>
      </p:pic>
      <p:pic>
        <p:nvPicPr>
          <p:cNvPr id="7" name="Picture 6"/>
          <p:cNvPicPr>
            <a:picLocks noChangeAspect="1"/>
          </p:cNvPicPr>
          <p:nvPr/>
        </p:nvPicPr>
        <p:blipFill>
          <a:blip r:embed="rId4"/>
          <a:stretch>
            <a:fillRect/>
          </a:stretch>
        </p:blipFill>
        <p:spPr>
          <a:xfrm>
            <a:off x="7287360" y="2274630"/>
            <a:ext cx="1181462" cy="630114"/>
          </a:xfrm>
          <a:prstGeom prst="rect">
            <a:avLst/>
          </a:prstGeom>
        </p:spPr>
      </p:pic>
      <p:pic>
        <p:nvPicPr>
          <p:cNvPr id="8" name="Picture 7"/>
          <p:cNvPicPr>
            <a:picLocks noChangeAspect="1"/>
          </p:cNvPicPr>
          <p:nvPr/>
        </p:nvPicPr>
        <p:blipFill>
          <a:blip r:embed="rId5"/>
          <a:stretch>
            <a:fillRect/>
          </a:stretch>
        </p:blipFill>
        <p:spPr>
          <a:xfrm>
            <a:off x="7280915" y="2905444"/>
            <a:ext cx="1179263" cy="604841"/>
          </a:xfrm>
          <a:prstGeom prst="rect">
            <a:avLst/>
          </a:prstGeom>
        </p:spPr>
      </p:pic>
      <p:pic>
        <p:nvPicPr>
          <p:cNvPr id="9" name="Picture 8"/>
          <p:cNvPicPr>
            <a:picLocks noChangeAspect="1"/>
          </p:cNvPicPr>
          <p:nvPr/>
        </p:nvPicPr>
        <p:blipFill>
          <a:blip r:embed="rId6"/>
          <a:stretch>
            <a:fillRect/>
          </a:stretch>
        </p:blipFill>
        <p:spPr>
          <a:xfrm>
            <a:off x="7280911" y="749197"/>
            <a:ext cx="422434" cy="307224"/>
          </a:xfrm>
          <a:prstGeom prst="rect">
            <a:avLst/>
          </a:prstGeom>
        </p:spPr>
      </p:pic>
      <p:pic>
        <p:nvPicPr>
          <p:cNvPr id="11" name="Picture 10"/>
          <p:cNvPicPr>
            <a:picLocks noChangeAspect="1"/>
          </p:cNvPicPr>
          <p:nvPr/>
        </p:nvPicPr>
        <p:blipFill>
          <a:blip r:embed="rId7"/>
          <a:stretch>
            <a:fillRect/>
          </a:stretch>
        </p:blipFill>
        <p:spPr>
          <a:xfrm>
            <a:off x="7896545" y="4174304"/>
            <a:ext cx="917246" cy="917246"/>
          </a:xfrm>
          <a:prstGeom prst="rect">
            <a:avLst/>
          </a:prstGeom>
        </p:spPr>
      </p:pic>
      <p:pic>
        <p:nvPicPr>
          <p:cNvPr id="12" name="Picture 11"/>
          <p:cNvPicPr>
            <a:picLocks noChangeAspect="1"/>
          </p:cNvPicPr>
          <p:nvPr/>
        </p:nvPicPr>
        <p:blipFill>
          <a:blip r:embed="rId8"/>
          <a:stretch>
            <a:fillRect/>
          </a:stretch>
        </p:blipFill>
        <p:spPr>
          <a:xfrm>
            <a:off x="7170042" y="4174304"/>
            <a:ext cx="917246" cy="917246"/>
          </a:xfrm>
          <a:prstGeom prst="rect">
            <a:avLst/>
          </a:prstGeom>
        </p:spPr>
      </p:pic>
      <p:pic>
        <p:nvPicPr>
          <p:cNvPr id="15" name="Picture 14"/>
          <p:cNvPicPr>
            <a:picLocks noChangeAspect="1"/>
          </p:cNvPicPr>
          <p:nvPr/>
        </p:nvPicPr>
        <p:blipFill>
          <a:blip r:embed="rId8"/>
          <a:stretch>
            <a:fillRect/>
          </a:stretch>
        </p:blipFill>
        <p:spPr>
          <a:xfrm>
            <a:off x="304800" y="5200776"/>
            <a:ext cx="1439221" cy="1439221"/>
          </a:xfrm>
          <a:prstGeom prst="rect">
            <a:avLst/>
          </a:prstGeom>
        </p:spPr>
      </p:pic>
      <p:pic>
        <p:nvPicPr>
          <p:cNvPr id="16" name="Picture 15"/>
          <p:cNvPicPr>
            <a:picLocks noChangeAspect="1"/>
          </p:cNvPicPr>
          <p:nvPr/>
        </p:nvPicPr>
        <p:blipFill>
          <a:blip r:embed="rId7"/>
          <a:stretch>
            <a:fillRect/>
          </a:stretch>
        </p:blipFill>
        <p:spPr>
          <a:xfrm>
            <a:off x="7293745" y="5200776"/>
            <a:ext cx="1439221" cy="1439221"/>
          </a:xfrm>
          <a:prstGeom prst="rect">
            <a:avLst/>
          </a:prstGeom>
        </p:spPr>
      </p:pic>
      <p:sp>
        <p:nvSpPr>
          <p:cNvPr id="17" name="TextBox 16"/>
          <p:cNvSpPr txBox="1"/>
          <p:nvPr/>
        </p:nvSpPr>
        <p:spPr>
          <a:xfrm>
            <a:off x="1744021" y="6301443"/>
            <a:ext cx="1556436" cy="338554"/>
          </a:xfrm>
          <a:prstGeom prst="rect">
            <a:avLst/>
          </a:prstGeom>
          <a:noFill/>
        </p:spPr>
        <p:txBody>
          <a:bodyPr wrap="none" rtlCol="0">
            <a:spAutoFit/>
          </a:bodyPr>
          <a:lstStyle/>
          <a:p>
            <a:r>
              <a:rPr lang="en-US" sz="1600" dirty="0"/>
              <a:t>Proton structure</a:t>
            </a:r>
          </a:p>
        </p:txBody>
      </p:sp>
      <p:sp>
        <p:nvSpPr>
          <p:cNvPr id="18" name="TextBox 17"/>
          <p:cNvSpPr txBox="1"/>
          <p:nvPr/>
        </p:nvSpPr>
        <p:spPr>
          <a:xfrm>
            <a:off x="5758764" y="6301443"/>
            <a:ext cx="1686579" cy="338554"/>
          </a:xfrm>
          <a:prstGeom prst="rect">
            <a:avLst/>
          </a:prstGeom>
          <a:noFill/>
        </p:spPr>
        <p:txBody>
          <a:bodyPr wrap="none" rtlCol="0">
            <a:spAutoFit/>
          </a:bodyPr>
          <a:lstStyle/>
          <a:p>
            <a:r>
              <a:rPr lang="en-US" sz="1600" dirty="0"/>
              <a:t>Neutron structure</a:t>
            </a:r>
          </a:p>
        </p:txBody>
      </p:sp>
      <p:pic>
        <p:nvPicPr>
          <p:cNvPr id="19" name="Picture 18"/>
          <p:cNvPicPr>
            <a:picLocks noChangeAspect="1"/>
          </p:cNvPicPr>
          <p:nvPr/>
        </p:nvPicPr>
        <p:blipFill>
          <a:blip r:embed="rId9"/>
          <a:stretch>
            <a:fillRect/>
          </a:stretch>
        </p:blipFill>
        <p:spPr>
          <a:xfrm rot="5400000">
            <a:off x="7546836" y="3235541"/>
            <a:ext cx="652821" cy="1173862"/>
          </a:xfrm>
          <a:prstGeom prst="rect">
            <a:avLst/>
          </a:prstGeom>
        </p:spPr>
      </p:pic>
      <p:sp>
        <p:nvSpPr>
          <p:cNvPr id="20" name="TextBox 19"/>
          <p:cNvSpPr txBox="1"/>
          <p:nvPr/>
        </p:nvSpPr>
        <p:spPr>
          <a:xfrm>
            <a:off x="2603591" y="5558826"/>
            <a:ext cx="3675011" cy="892552"/>
          </a:xfrm>
          <a:prstGeom prst="rect">
            <a:avLst/>
          </a:prstGeom>
          <a:noFill/>
        </p:spPr>
        <p:txBody>
          <a:bodyPr wrap="square" rtlCol="0">
            <a:spAutoFit/>
          </a:bodyPr>
          <a:lstStyle/>
          <a:p>
            <a:r>
              <a:rPr lang="en-US" sz="1600" dirty="0"/>
              <a:t>The systematic description of these thousands of particles resulted in the</a:t>
            </a:r>
          </a:p>
          <a:p>
            <a:r>
              <a:rPr lang="en-US" sz="2000" dirty="0"/>
              <a:t>            Standard Model</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2711"/>
            <a:ext cx="8229600" cy="4525963"/>
          </a:xfrm>
        </p:spPr>
        <p:txBody>
          <a:bodyPr>
            <a:normAutofit fontScale="92500" lnSpcReduction="10000"/>
          </a:bodyPr>
          <a:lstStyle/>
          <a:p>
            <a:pPr marL="0">
              <a:spcBef>
                <a:spcPts val="0"/>
              </a:spcBef>
              <a:buNone/>
            </a:pPr>
            <a:r>
              <a:rPr lang="en-US" dirty="0"/>
              <a:t>These thousands of particles may be grouped into about 350 classes.</a:t>
            </a:r>
          </a:p>
          <a:p>
            <a:pPr marL="0">
              <a:spcBef>
                <a:spcPts val="0"/>
              </a:spcBef>
              <a:buNone/>
            </a:pPr>
            <a:endParaRPr lang="en-US" dirty="0"/>
          </a:p>
          <a:p>
            <a:pPr marL="0">
              <a:spcBef>
                <a:spcPts val="0"/>
              </a:spcBef>
              <a:buNone/>
            </a:pPr>
            <a:r>
              <a:rPr lang="en-US" dirty="0"/>
              <a:t>Each class has particles differing only in mass.</a:t>
            </a:r>
          </a:p>
          <a:p>
            <a:pPr marL="0">
              <a:spcBef>
                <a:spcPts val="0"/>
              </a:spcBef>
              <a:buNone/>
            </a:pPr>
            <a:endParaRPr lang="en-US" dirty="0"/>
          </a:p>
          <a:p>
            <a:pPr marL="0">
              <a:spcBef>
                <a:spcPts val="0"/>
              </a:spcBef>
              <a:buNone/>
            </a:pPr>
            <a:r>
              <a:rPr lang="en-US" dirty="0"/>
              <a:t>These are taken to be excited states of 350 basic particles.</a:t>
            </a:r>
          </a:p>
          <a:p>
            <a:pPr marL="0">
              <a:spcBef>
                <a:spcPts val="0"/>
              </a:spcBef>
              <a:buNone/>
            </a:pPr>
            <a:endParaRPr lang="en-US" dirty="0"/>
          </a:p>
          <a:p>
            <a:pPr marL="0">
              <a:spcBef>
                <a:spcPts val="0"/>
              </a:spcBef>
              <a:buNone/>
            </a:pPr>
            <a:r>
              <a:rPr lang="en-US" dirty="0"/>
              <a:t>For example, 29 different N particles are thought to be excited states of the neutron and proton.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9500" y="1249884"/>
            <a:ext cx="8698959" cy="5517395"/>
          </a:xfrm>
          <a:prstGeom prst="rect">
            <a:avLst/>
          </a:prstGeom>
        </p:spPr>
      </p:pic>
      <p:sp>
        <p:nvSpPr>
          <p:cNvPr id="3" name="Content Placeholder 2"/>
          <p:cNvSpPr>
            <a:spLocks noGrp="1"/>
          </p:cNvSpPr>
          <p:nvPr>
            <p:ph idx="1"/>
          </p:nvPr>
        </p:nvSpPr>
        <p:spPr>
          <a:xfrm>
            <a:off x="457200" y="196473"/>
            <a:ext cx="8229600" cy="912297"/>
          </a:xfrm>
        </p:spPr>
        <p:txBody>
          <a:bodyPr>
            <a:normAutofit fontScale="25000" lnSpcReduction="20000"/>
          </a:bodyPr>
          <a:lstStyle/>
          <a:p>
            <a:pPr>
              <a:buNone/>
            </a:pPr>
            <a:r>
              <a:rPr lang="en-US" sz="14400" dirty="0"/>
              <a:t>          </a:t>
            </a:r>
            <a:r>
              <a:rPr lang="en-US" sz="12800" dirty="0"/>
              <a:t> Particles of the Standard Model</a:t>
            </a:r>
          </a:p>
          <a:p>
            <a:pPr>
              <a:buNone/>
            </a:pPr>
            <a:r>
              <a:rPr lang="en-US" sz="5600" dirty="0"/>
              <a:t>Almost all of the remaining 350+ classes are understood as different combinations of six types of quark</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9621" y="3268165"/>
            <a:ext cx="2505679" cy="334962"/>
          </a:xfrm>
        </p:spPr>
        <p:txBody>
          <a:bodyPr>
            <a:noAutofit/>
          </a:bodyPr>
          <a:lstStyle/>
          <a:p>
            <a:r>
              <a:rPr lang="en-US" sz="2000" b="1" dirty="0">
                <a:solidFill>
                  <a:srgbClr val="0000FF"/>
                </a:solidFill>
              </a:rPr>
              <a:t>The Light Microscope</a:t>
            </a:r>
            <a:endParaRPr lang="en-US" sz="1800" b="1" dirty="0">
              <a:solidFill>
                <a:srgbClr val="0000FF"/>
              </a:solidFill>
            </a:endParaRPr>
          </a:p>
        </p:txBody>
      </p:sp>
      <p:graphicFrame>
        <p:nvGraphicFramePr>
          <p:cNvPr id="4" name="Table 3"/>
          <p:cNvGraphicFramePr>
            <a:graphicFrameLocks noGrp="1"/>
          </p:cNvGraphicFramePr>
          <p:nvPr/>
        </p:nvGraphicFramePr>
        <p:xfrm>
          <a:off x="304800" y="641049"/>
          <a:ext cx="8534400" cy="2270760"/>
        </p:xfrm>
        <a:graphic>
          <a:graphicData uri="http://schemas.openxmlformats.org/drawingml/2006/table">
            <a:tbl>
              <a:tblPr firstRow="1" bandRow="1">
                <a:tableStyleId>{2A488322-F2BA-4B5B-9748-0D474271808F}</a:tableStyleId>
              </a:tblPr>
              <a:tblGrid>
                <a:gridCol w="533400"/>
                <a:gridCol w="457200"/>
                <a:gridCol w="1447800"/>
                <a:gridCol w="3276600"/>
                <a:gridCol w="2819400"/>
              </a:tblGrid>
              <a:tr h="567123">
                <a:tc>
                  <a:txBody>
                    <a:bodyPr/>
                    <a:lstStyle/>
                    <a:p>
                      <a:pPr algn="ctr"/>
                      <a:r>
                        <a:rPr lang="en-US" sz="1100" dirty="0">
                          <a:solidFill>
                            <a:srgbClr val="0000FF"/>
                          </a:solidFill>
                        </a:rPr>
                        <a:t>Prefix</a:t>
                      </a:r>
                      <a:endParaRPr lang="en-US" sz="1400" dirty="0">
                        <a:solidFill>
                          <a:srgbClr val="0000FF"/>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aseline="0" dirty="0">
                          <a:solidFill>
                            <a:srgbClr val="0000FF"/>
                          </a:solidFill>
                        </a:rPr>
                        <a:t>10</a:t>
                      </a:r>
                      <a:r>
                        <a:rPr lang="en-US" sz="1400" baseline="30000" dirty="0">
                          <a:solidFill>
                            <a:srgbClr val="0000FF"/>
                          </a:solidFill>
                        </a:rPr>
                        <a:t>n</a:t>
                      </a:r>
                      <a:endParaRPr lang="en-US" sz="1400" dirty="0">
                        <a:solidFill>
                          <a:srgbClr val="0000FF"/>
                        </a:solidFill>
                      </a:endParaRPr>
                    </a:p>
                  </a:txBody>
                  <a:tcPr/>
                </a:tc>
                <a:tc>
                  <a:txBody>
                    <a:bodyPr/>
                    <a:lstStyle/>
                    <a:p>
                      <a:pPr algn="ctr"/>
                      <a:r>
                        <a:rPr lang="en-US" dirty="0">
                          <a:solidFill>
                            <a:srgbClr val="0000FF"/>
                          </a:solidFill>
                        </a:rPr>
                        <a:t>Decimal</a:t>
                      </a:r>
                      <a:endParaRPr lang="en-US" b="1" dirty="0">
                        <a:solidFill>
                          <a:srgbClr val="0000FF"/>
                        </a:solidFill>
                      </a:endParaRPr>
                    </a:p>
                  </a:txBody>
                  <a:tcPr/>
                </a:tc>
                <a:tc>
                  <a:txBody>
                    <a:bodyPr/>
                    <a:lstStyle/>
                    <a:p>
                      <a:pPr algn="ctr"/>
                      <a:endParaRPr lang="en-US" dirty="0">
                        <a:solidFill>
                          <a:srgbClr val="0000FF"/>
                        </a:solidFill>
                      </a:endParaRPr>
                    </a:p>
                  </a:txBody>
                  <a:tcPr/>
                </a:tc>
                <a:tc>
                  <a:txBody>
                    <a:bodyPr/>
                    <a:lstStyle/>
                    <a:p>
                      <a:pPr algn="ctr"/>
                      <a:endParaRPr lang="en-US" dirty="0">
                        <a:solidFill>
                          <a:srgbClr val="0000FF"/>
                        </a:solidFill>
                      </a:endParaRPr>
                    </a:p>
                  </a:txBody>
                  <a:tcPr/>
                </a:tc>
              </a:tr>
              <a:tr h="423477">
                <a:tc>
                  <a:txBody>
                    <a:bodyPr/>
                    <a:lstStyle/>
                    <a:p>
                      <a:endParaRPr lang="en-US" sz="1200" dirty="0">
                        <a:solidFill>
                          <a:srgbClr val="7F7F7F"/>
                        </a:solidFill>
                      </a:endParaRPr>
                    </a:p>
                  </a:txBody>
                  <a:tcPr/>
                </a:tc>
                <a:tc>
                  <a:txBody>
                    <a:bodyPr/>
                    <a:lstStyle/>
                    <a:p>
                      <a:r>
                        <a:rPr lang="en-US" sz="1200" dirty="0">
                          <a:solidFill>
                            <a:srgbClr val="7F7F7F"/>
                          </a:solidFill>
                        </a:rPr>
                        <a:t>10</a:t>
                      </a:r>
                      <a:r>
                        <a:rPr lang="en-US" sz="1200" baseline="30000" dirty="0">
                          <a:solidFill>
                            <a:srgbClr val="7F7F7F"/>
                          </a:solidFill>
                        </a:rPr>
                        <a:t>0</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7F7F7F"/>
                          </a:solidFill>
                        </a:rPr>
                        <a:t>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7F7F7F"/>
                          </a:solidFill>
                        </a:rPr>
                        <a:t>Human height:  1.6 meters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7F7F7F"/>
                        </a:solidFill>
                      </a:endParaRPr>
                    </a:p>
                  </a:txBody>
                  <a:tcPr/>
                </a:tc>
              </a:tr>
              <a:tr h="457200">
                <a:tc>
                  <a:txBody>
                    <a:bodyPr/>
                    <a:lstStyle/>
                    <a:p>
                      <a:r>
                        <a:rPr lang="en-US" sz="1200" dirty="0" err="1">
                          <a:solidFill>
                            <a:srgbClr val="7F7F7F"/>
                          </a:solidFill>
                        </a:rPr>
                        <a:t>milli</a:t>
                      </a:r>
                      <a:endParaRPr lang="en-US" sz="1200">
                        <a:solidFill>
                          <a:srgbClr val="7F7F7F"/>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7F7F7F"/>
                          </a:solidFill>
                        </a:rPr>
                        <a:t>10</a:t>
                      </a:r>
                      <a:r>
                        <a:rPr lang="en-US" sz="1200" baseline="30000" dirty="0">
                          <a:solidFill>
                            <a:srgbClr val="7F7F7F"/>
                          </a:solidFill>
                        </a:rPr>
                        <a:t>-3</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7F7F7F"/>
                          </a:solidFill>
                        </a:rPr>
                        <a:t>.001</a:t>
                      </a:r>
                    </a:p>
                    <a:p>
                      <a:endParaRPr lang="en-US" sz="1200" dirty="0">
                        <a:solidFill>
                          <a:srgbClr val="7F7F7F"/>
                        </a:solidFill>
                      </a:endParaRPr>
                    </a:p>
                  </a:txBody>
                  <a:tcPr/>
                </a:tc>
                <a:tc>
                  <a:txBody>
                    <a:bodyPr/>
                    <a:lstStyle/>
                    <a:p>
                      <a:r>
                        <a:rPr lang="en-US" sz="1200" dirty="0">
                          <a:solidFill>
                            <a:srgbClr val="7F7F7F"/>
                          </a:solidFill>
                        </a:rPr>
                        <a:t>Grain of sand:  1millimeter</a:t>
                      </a:r>
                      <a:br>
                        <a:rPr lang="en-US" sz="1200" dirty="0">
                          <a:solidFill>
                            <a:srgbClr val="7F7F7F"/>
                          </a:solidFill>
                        </a:rPr>
                      </a:br>
                      <a:r>
                        <a:rPr lang="en-US" sz="1200" b="1" i="1" dirty="0">
                          <a:solidFill>
                            <a:srgbClr val="7F7F7F"/>
                          </a:solidFill>
                        </a:rPr>
                        <a:t>Animal Cell</a:t>
                      </a:r>
                      <a:r>
                        <a:rPr lang="en-US" sz="1200" dirty="0">
                          <a:solidFill>
                            <a:srgbClr val="7F7F7F"/>
                          </a:solidFill>
                        </a:rPr>
                        <a:t>: 0.1 millimeter</a:t>
                      </a:r>
                    </a:p>
                  </a:txBody>
                  <a:tcPr/>
                </a:tc>
                <a:tc>
                  <a:txBody>
                    <a:bodyPr/>
                    <a:lstStyle/>
                    <a:p>
                      <a:endParaRPr lang="en-US" sz="1200" dirty="0">
                        <a:solidFill>
                          <a:srgbClr val="7F7F7F"/>
                        </a:solidFill>
                      </a:endParaRPr>
                    </a:p>
                  </a:txBody>
                  <a:tcPr/>
                </a:tc>
              </a:tr>
              <a:tr h="754380">
                <a:tc>
                  <a:txBody>
                    <a:bodyPr/>
                    <a:lstStyle/>
                    <a:p>
                      <a:r>
                        <a:rPr lang="en-US" sz="1200" dirty="0"/>
                        <a:t>micro</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10</a:t>
                      </a:r>
                      <a:r>
                        <a:rPr lang="en-US" sz="1200" baseline="30000" dirty="0"/>
                        <a:t>-6</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.000 001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Smallest Bacteria:   1 micrometer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Wavelength of red light:  0.65 micrometer</a:t>
                      </a:r>
                      <a:br>
                        <a:rPr lang="en-US" sz="1200" dirty="0"/>
                      </a:br>
                      <a:r>
                        <a:rPr lang="en-US" sz="1200" b="1" baseline="0" dirty="0">
                          <a:solidFill>
                            <a:srgbClr val="000090"/>
                          </a:solidFill>
                        </a:rPr>
                        <a:t>Resolution of light microscope</a:t>
                      </a:r>
                      <a:r>
                        <a:rPr lang="en-US" sz="1200" baseline="0" dirty="0"/>
                        <a:t>:   0.2 micrometer</a:t>
                      </a: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txBody>
                  <a:tcPr/>
                </a:tc>
              </a:tr>
            </a:tbl>
          </a:graphicData>
        </a:graphic>
      </p:graphicFrame>
      <p:pic>
        <p:nvPicPr>
          <p:cNvPr id="5" name="Picture 4"/>
          <p:cNvPicPr>
            <a:picLocks noChangeAspect="1"/>
          </p:cNvPicPr>
          <p:nvPr/>
        </p:nvPicPr>
        <p:blipFill>
          <a:blip r:embed="rId2"/>
          <a:stretch>
            <a:fillRect/>
          </a:stretch>
        </p:blipFill>
        <p:spPr>
          <a:xfrm>
            <a:off x="8048690" y="1231478"/>
            <a:ext cx="531378" cy="386455"/>
          </a:xfrm>
          <a:prstGeom prst="rect">
            <a:avLst/>
          </a:prstGeom>
        </p:spPr>
      </p:pic>
      <p:pic>
        <p:nvPicPr>
          <p:cNvPr id="6" name="Picture 5"/>
          <p:cNvPicPr>
            <a:picLocks noChangeAspect="1"/>
          </p:cNvPicPr>
          <p:nvPr/>
        </p:nvPicPr>
        <p:blipFill>
          <a:blip r:embed="rId3"/>
          <a:stretch>
            <a:fillRect/>
          </a:stretch>
        </p:blipFill>
        <p:spPr>
          <a:xfrm>
            <a:off x="7565300" y="2085377"/>
            <a:ext cx="1273900" cy="747184"/>
          </a:xfrm>
          <a:prstGeom prst="rect">
            <a:avLst/>
          </a:prstGeom>
        </p:spPr>
      </p:pic>
      <p:pic>
        <p:nvPicPr>
          <p:cNvPr id="7" name="Picture 6"/>
          <p:cNvPicPr>
            <a:picLocks noChangeAspect="1"/>
          </p:cNvPicPr>
          <p:nvPr/>
        </p:nvPicPr>
        <p:blipFill>
          <a:blip r:embed="rId4"/>
          <a:stretch>
            <a:fillRect/>
          </a:stretch>
        </p:blipFill>
        <p:spPr>
          <a:xfrm>
            <a:off x="7827001" y="1617933"/>
            <a:ext cx="1012199" cy="467444"/>
          </a:xfrm>
          <a:prstGeom prst="rect">
            <a:avLst/>
          </a:prstGeom>
        </p:spPr>
      </p:pic>
      <p:sp>
        <p:nvSpPr>
          <p:cNvPr id="10" name="TextBox 9"/>
          <p:cNvSpPr txBox="1"/>
          <p:nvPr/>
        </p:nvSpPr>
        <p:spPr>
          <a:xfrm>
            <a:off x="4724400" y="3733800"/>
            <a:ext cx="3533314" cy="1477328"/>
          </a:xfrm>
          <a:prstGeom prst="rect">
            <a:avLst/>
          </a:prstGeom>
          <a:noFill/>
        </p:spPr>
        <p:txBody>
          <a:bodyPr wrap="none" rtlCol="0">
            <a:spAutoFit/>
          </a:bodyPr>
          <a:lstStyle/>
          <a:p>
            <a:r>
              <a:rPr lang="en-US" dirty="0"/>
              <a:t>Using lenses, Galileo discovered the</a:t>
            </a:r>
          </a:p>
          <a:p>
            <a:r>
              <a:rPr lang="en-US" dirty="0"/>
              <a:t>moons of Jupiter, the craters on </a:t>
            </a:r>
          </a:p>
          <a:p>
            <a:r>
              <a:rPr lang="en-US" dirty="0"/>
              <a:t>Earth’s moon, and using this </a:t>
            </a:r>
          </a:p>
          <a:p>
            <a:r>
              <a:rPr lang="en-US" dirty="0"/>
              <a:t>microscope could see</a:t>
            </a:r>
          </a:p>
          <a:p>
            <a:r>
              <a:rPr lang="en-US" dirty="0"/>
              <a:t>“</a:t>
            </a:r>
            <a:r>
              <a:rPr dirty="0"/>
              <a:t>the most minute animals</a:t>
            </a:r>
            <a:r>
              <a:rPr lang="en-US" dirty="0"/>
              <a:t>" </a:t>
            </a:r>
          </a:p>
        </p:txBody>
      </p:sp>
      <p:pic>
        <p:nvPicPr>
          <p:cNvPr id="11" name="Picture 10"/>
          <p:cNvPicPr>
            <a:picLocks noChangeAspect="1"/>
          </p:cNvPicPr>
          <p:nvPr/>
        </p:nvPicPr>
        <p:blipFill>
          <a:blip r:embed="rId5"/>
          <a:stretch>
            <a:fillRect/>
          </a:stretch>
        </p:blipFill>
        <p:spPr>
          <a:xfrm>
            <a:off x="304800" y="2850849"/>
            <a:ext cx="3429000" cy="3854752"/>
          </a:xfrm>
          <a:prstGeom prst="rect">
            <a:avLst/>
          </a:prstGeom>
        </p:spPr>
      </p:pic>
      <p:sp>
        <p:nvSpPr>
          <p:cNvPr id="12" name="TextBox 11"/>
          <p:cNvSpPr txBox="1"/>
          <p:nvPr/>
        </p:nvSpPr>
        <p:spPr>
          <a:xfrm>
            <a:off x="4038600" y="6336269"/>
            <a:ext cx="2677385" cy="369332"/>
          </a:xfrm>
          <a:prstGeom prst="rect">
            <a:avLst/>
          </a:prstGeom>
          <a:noFill/>
        </p:spPr>
        <p:txBody>
          <a:bodyPr wrap="none" rtlCol="0">
            <a:spAutoFit/>
          </a:bodyPr>
          <a:lstStyle/>
          <a:p>
            <a:r>
              <a:rPr lang="en-US" dirty="0"/>
              <a:t>Galileo’s microscope, 1610</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009167" y="914721"/>
            <a:ext cx="3251942" cy="2062574"/>
          </a:xfrm>
          <a:prstGeom prst="rect">
            <a:avLst/>
          </a:prstGeom>
        </p:spPr>
      </p:pic>
      <p:sp>
        <p:nvSpPr>
          <p:cNvPr id="3" name="Content Placeholder 2"/>
          <p:cNvSpPr>
            <a:spLocks noGrp="1"/>
          </p:cNvSpPr>
          <p:nvPr>
            <p:ph idx="1"/>
          </p:nvPr>
        </p:nvSpPr>
        <p:spPr>
          <a:xfrm>
            <a:off x="457200" y="196474"/>
            <a:ext cx="8229600" cy="539348"/>
          </a:xfrm>
        </p:spPr>
        <p:txBody>
          <a:bodyPr>
            <a:normAutofit lnSpcReduction="10000"/>
          </a:bodyPr>
          <a:lstStyle/>
          <a:p>
            <a:pPr>
              <a:buNone/>
            </a:pPr>
            <a:r>
              <a:rPr lang="en-US" dirty="0"/>
              <a:t>              Particles of the Standard Model</a:t>
            </a:r>
          </a:p>
        </p:txBody>
      </p:sp>
      <p:sp>
        <p:nvSpPr>
          <p:cNvPr id="4" name="TextBox 3"/>
          <p:cNvSpPr txBox="1"/>
          <p:nvPr/>
        </p:nvSpPr>
        <p:spPr>
          <a:xfrm>
            <a:off x="457200" y="914721"/>
            <a:ext cx="4211409" cy="3139321"/>
          </a:xfrm>
          <a:prstGeom prst="rect">
            <a:avLst/>
          </a:prstGeom>
          <a:noFill/>
        </p:spPr>
        <p:txBody>
          <a:bodyPr wrap="none" rtlCol="0">
            <a:spAutoFit/>
          </a:bodyPr>
          <a:lstStyle/>
          <a:p>
            <a:r>
              <a:rPr lang="en-US" b="1" i="1" dirty="0"/>
              <a:t>Baryons</a:t>
            </a:r>
            <a:r>
              <a:rPr lang="en-US" dirty="0"/>
              <a:t> (heavy particles) are combinations</a:t>
            </a:r>
          </a:p>
          <a:p>
            <a:r>
              <a:rPr lang="en-US" dirty="0"/>
              <a:t>of </a:t>
            </a:r>
            <a:r>
              <a:rPr lang="en-US" b="1" i="1" dirty="0"/>
              <a:t>three quarks</a:t>
            </a:r>
            <a:r>
              <a:rPr lang="en-US" dirty="0"/>
              <a:t>.</a:t>
            </a:r>
          </a:p>
          <a:p>
            <a:endParaRPr lang="en-US" dirty="0"/>
          </a:p>
          <a:p>
            <a:r>
              <a:rPr lang="en-US" dirty="0"/>
              <a:t>For example, the </a:t>
            </a:r>
            <a:r>
              <a:rPr lang="en-US" b="1" i="1" dirty="0"/>
              <a:t>proton</a:t>
            </a:r>
            <a:r>
              <a:rPr lang="en-US" dirty="0"/>
              <a:t> is comprised of </a:t>
            </a:r>
          </a:p>
          <a:p>
            <a:r>
              <a:rPr lang="en-US" b="1" i="1" dirty="0"/>
              <a:t>two u and one d quark</a:t>
            </a:r>
            <a:r>
              <a:rPr lang="en-US" dirty="0"/>
              <a:t>:</a:t>
            </a:r>
          </a:p>
          <a:p>
            <a:endParaRPr lang="en-US" dirty="0"/>
          </a:p>
          <a:p>
            <a:endParaRPr lang="en-US" dirty="0"/>
          </a:p>
          <a:p>
            <a:endParaRPr lang="en-US" dirty="0"/>
          </a:p>
          <a:p>
            <a:endParaRPr lang="en-US" dirty="0"/>
          </a:p>
          <a:p>
            <a:endParaRPr lang="en-US" dirty="0"/>
          </a:p>
          <a:p>
            <a:r>
              <a:rPr lang="en-US" dirty="0"/>
              <a:t>While the </a:t>
            </a:r>
            <a:r>
              <a:rPr lang="en-US" b="1" i="1" dirty="0"/>
              <a:t>neutron</a:t>
            </a:r>
            <a:r>
              <a:rPr lang="en-US" dirty="0"/>
              <a:t> is </a:t>
            </a:r>
            <a:r>
              <a:rPr lang="en-US" b="1" i="1" dirty="0"/>
              <a:t>two d and one u</a:t>
            </a:r>
            <a:r>
              <a:rPr lang="en-US" dirty="0"/>
              <a:t>:</a:t>
            </a:r>
          </a:p>
        </p:txBody>
      </p:sp>
      <p:pic>
        <p:nvPicPr>
          <p:cNvPr id="6" name="Picture 5"/>
          <p:cNvPicPr>
            <a:picLocks noChangeAspect="1"/>
          </p:cNvPicPr>
          <p:nvPr/>
        </p:nvPicPr>
        <p:blipFill>
          <a:blip r:embed="rId3"/>
          <a:stretch>
            <a:fillRect/>
          </a:stretch>
        </p:blipFill>
        <p:spPr>
          <a:xfrm>
            <a:off x="1615045" y="2257684"/>
            <a:ext cx="1439221" cy="1439221"/>
          </a:xfrm>
          <a:prstGeom prst="rect">
            <a:avLst/>
          </a:prstGeom>
        </p:spPr>
      </p:pic>
      <p:pic>
        <p:nvPicPr>
          <p:cNvPr id="7" name="Picture 6"/>
          <p:cNvPicPr>
            <a:picLocks noChangeAspect="1"/>
          </p:cNvPicPr>
          <p:nvPr/>
        </p:nvPicPr>
        <p:blipFill>
          <a:blip r:embed="rId4"/>
          <a:stretch>
            <a:fillRect/>
          </a:stretch>
        </p:blipFill>
        <p:spPr>
          <a:xfrm>
            <a:off x="1615045" y="4054042"/>
            <a:ext cx="1439221" cy="1439221"/>
          </a:xfrm>
          <a:prstGeom prst="rect">
            <a:avLst/>
          </a:prstGeom>
        </p:spPr>
      </p:pic>
      <p:sp>
        <p:nvSpPr>
          <p:cNvPr id="8" name="TextBox 7"/>
          <p:cNvSpPr txBox="1"/>
          <p:nvPr/>
        </p:nvSpPr>
        <p:spPr>
          <a:xfrm>
            <a:off x="5009167" y="3466098"/>
            <a:ext cx="3920799" cy="3139321"/>
          </a:xfrm>
          <a:prstGeom prst="rect">
            <a:avLst/>
          </a:prstGeom>
          <a:noFill/>
        </p:spPr>
        <p:txBody>
          <a:bodyPr wrap="square" rtlCol="0">
            <a:spAutoFit/>
          </a:bodyPr>
          <a:lstStyle/>
          <a:p>
            <a:r>
              <a:rPr lang="en-US" b="1" i="1" dirty="0"/>
              <a:t>Mesons</a:t>
            </a:r>
            <a:r>
              <a:rPr lang="en-US" dirty="0"/>
              <a:t> (intermediate particles)</a:t>
            </a:r>
          </a:p>
          <a:p>
            <a:r>
              <a:rPr lang="en-US" dirty="0"/>
              <a:t>are combinations of</a:t>
            </a:r>
          </a:p>
          <a:p>
            <a:r>
              <a:rPr lang="en-US" b="1" i="1" dirty="0"/>
              <a:t>one quark and one anti-quark</a:t>
            </a:r>
            <a:r>
              <a:rPr lang="en-US" dirty="0"/>
              <a:t>.</a:t>
            </a:r>
          </a:p>
          <a:p>
            <a:endParaRPr lang="en-US" dirty="0"/>
          </a:p>
          <a:p>
            <a:r>
              <a:rPr lang="en-US" dirty="0"/>
              <a:t>For example, the </a:t>
            </a:r>
            <a:r>
              <a:rPr lang="en-US" b="1" i="1" dirty="0"/>
              <a:t>positive pion</a:t>
            </a:r>
            <a:r>
              <a:rPr lang="en-US" dirty="0"/>
              <a:t> is comprised of </a:t>
            </a:r>
          </a:p>
          <a:p>
            <a:r>
              <a:rPr lang="en-US" b="1" i="1" dirty="0"/>
              <a:t>one u and one anti-d quark</a:t>
            </a:r>
            <a:r>
              <a:rPr lang="en-US" dirty="0"/>
              <a:t>:</a:t>
            </a:r>
          </a:p>
          <a:p>
            <a:endParaRPr lang="en-US" dirty="0"/>
          </a:p>
          <a:p>
            <a:endParaRPr lang="en-US" dirty="0"/>
          </a:p>
          <a:p>
            <a:endParaRPr lang="en-US" dirty="0"/>
          </a:p>
          <a:p>
            <a:endParaRPr lang="en-US" dirty="0"/>
          </a:p>
          <a:p>
            <a:endParaRPr lang="en-US" dirty="0"/>
          </a:p>
        </p:txBody>
      </p:sp>
      <p:pic>
        <p:nvPicPr>
          <p:cNvPr id="9" name="Picture 8"/>
          <p:cNvPicPr>
            <a:picLocks noChangeAspect="1"/>
          </p:cNvPicPr>
          <p:nvPr/>
        </p:nvPicPr>
        <p:blipFill>
          <a:blip r:embed="rId5"/>
          <a:stretch>
            <a:fillRect/>
          </a:stretch>
        </p:blipFill>
        <p:spPr>
          <a:xfrm>
            <a:off x="6275887" y="5420293"/>
            <a:ext cx="1195724" cy="1195724"/>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140191" y="1741260"/>
            <a:ext cx="3251942" cy="2062574"/>
          </a:xfrm>
          <a:prstGeom prst="rect">
            <a:avLst/>
          </a:prstGeom>
        </p:spPr>
      </p:pic>
      <p:sp>
        <p:nvSpPr>
          <p:cNvPr id="3" name="Content Placeholder 2"/>
          <p:cNvSpPr>
            <a:spLocks noGrp="1"/>
          </p:cNvSpPr>
          <p:nvPr>
            <p:ph idx="1"/>
          </p:nvPr>
        </p:nvSpPr>
        <p:spPr>
          <a:xfrm>
            <a:off x="457200" y="196474"/>
            <a:ext cx="8229600" cy="539348"/>
          </a:xfrm>
        </p:spPr>
        <p:txBody>
          <a:bodyPr>
            <a:normAutofit lnSpcReduction="10000"/>
          </a:bodyPr>
          <a:lstStyle/>
          <a:p>
            <a:pPr>
              <a:buNone/>
            </a:pPr>
            <a:r>
              <a:rPr lang="en-US" dirty="0"/>
              <a:t>              Particles of the Standard Model</a:t>
            </a:r>
          </a:p>
        </p:txBody>
      </p:sp>
      <p:sp>
        <p:nvSpPr>
          <p:cNvPr id="4" name="TextBox 3"/>
          <p:cNvSpPr txBox="1"/>
          <p:nvPr/>
        </p:nvSpPr>
        <p:spPr>
          <a:xfrm>
            <a:off x="151624" y="914722"/>
            <a:ext cx="4444313" cy="3539431"/>
          </a:xfrm>
          <a:prstGeom prst="rect">
            <a:avLst/>
          </a:prstGeom>
          <a:noFill/>
        </p:spPr>
        <p:txBody>
          <a:bodyPr wrap="square" rtlCol="0">
            <a:spAutoFit/>
          </a:bodyPr>
          <a:lstStyle/>
          <a:p>
            <a:r>
              <a:rPr lang="en-US" sz="2800" b="1" i="1" dirty="0"/>
              <a:t>The remarkable thing about the standard model is that for the last </a:t>
            </a:r>
            <a:r>
              <a:rPr lang="en-US" sz="2800" b="1" i="1" dirty="0" smtClean="0"/>
              <a:t>45 </a:t>
            </a:r>
            <a:r>
              <a:rPr lang="en-US" sz="2800" b="1" i="1" dirty="0"/>
              <a:t>years it has correctly predicted </a:t>
            </a:r>
            <a:r>
              <a:rPr lang="en-US" sz="2800" b="1" i="1" dirty="0">
                <a:solidFill>
                  <a:srgbClr val="0000FF"/>
                </a:solidFill>
              </a:rPr>
              <a:t>ALL</a:t>
            </a:r>
            <a:r>
              <a:rPr lang="en-US" sz="2800" b="1" i="1" dirty="0"/>
              <a:t> of </a:t>
            </a:r>
            <a:r>
              <a:rPr lang="en-US" sz="2800" b="1" i="1" dirty="0" smtClean="0"/>
              <a:t>the </a:t>
            </a:r>
            <a:r>
              <a:rPr lang="en-US" sz="2800" b="1" i="1" dirty="0"/>
              <a:t>detailed properties of </a:t>
            </a:r>
            <a:r>
              <a:rPr lang="en-US" sz="2800" b="1" i="1" dirty="0">
                <a:solidFill>
                  <a:srgbClr val="0000FF"/>
                </a:solidFill>
              </a:rPr>
              <a:t>ALL</a:t>
            </a:r>
            <a:r>
              <a:rPr lang="en-US" sz="2800" b="1" i="1" dirty="0"/>
              <a:t> particles that have been detected. This is many</a:t>
            </a:r>
          </a:p>
          <a:p>
            <a:r>
              <a:rPr lang="en-US" sz="2800" b="1" i="1" dirty="0">
                <a:solidFill>
                  <a:srgbClr val="0000FF"/>
                </a:solidFill>
              </a:rPr>
              <a:t>thousands of predictions</a:t>
            </a:r>
            <a:r>
              <a:rPr lang="en-US" sz="2800" b="1" i="1" dirty="0"/>
              <a:t>.</a:t>
            </a:r>
            <a:endParaRPr lang="en-US" sz="2800" dirty="0"/>
          </a:p>
        </p:txBody>
      </p:sp>
      <p:pic>
        <p:nvPicPr>
          <p:cNvPr id="6" name="Picture 5"/>
          <p:cNvPicPr>
            <a:picLocks noChangeAspect="1"/>
          </p:cNvPicPr>
          <p:nvPr/>
        </p:nvPicPr>
        <p:blipFill>
          <a:blip r:embed="rId3"/>
          <a:stretch>
            <a:fillRect/>
          </a:stretch>
        </p:blipFill>
        <p:spPr>
          <a:xfrm>
            <a:off x="3569946" y="4457185"/>
            <a:ext cx="1439221" cy="1439221"/>
          </a:xfrm>
          <a:prstGeom prst="rect">
            <a:avLst/>
          </a:prstGeom>
        </p:spPr>
      </p:pic>
      <p:pic>
        <p:nvPicPr>
          <p:cNvPr id="7" name="Picture 6"/>
          <p:cNvPicPr>
            <a:picLocks noChangeAspect="1"/>
          </p:cNvPicPr>
          <p:nvPr/>
        </p:nvPicPr>
        <p:blipFill>
          <a:blip r:embed="rId4"/>
          <a:stretch>
            <a:fillRect/>
          </a:stretch>
        </p:blipFill>
        <p:spPr>
          <a:xfrm>
            <a:off x="1131262" y="4446587"/>
            <a:ext cx="1439221" cy="1439221"/>
          </a:xfrm>
          <a:prstGeom prst="rect">
            <a:avLst/>
          </a:prstGeom>
        </p:spPr>
      </p:pic>
      <p:pic>
        <p:nvPicPr>
          <p:cNvPr id="9" name="Picture 8"/>
          <p:cNvPicPr>
            <a:picLocks noChangeAspect="1"/>
          </p:cNvPicPr>
          <p:nvPr/>
        </p:nvPicPr>
        <p:blipFill>
          <a:blip r:embed="rId5"/>
          <a:stretch>
            <a:fillRect/>
          </a:stretch>
        </p:blipFill>
        <p:spPr>
          <a:xfrm>
            <a:off x="6275887" y="4598305"/>
            <a:ext cx="1195724" cy="1195724"/>
          </a:xfrm>
          <a:prstGeom prst="rect">
            <a:avLst/>
          </a:prstGeom>
        </p:spPr>
      </p:pic>
      <p:sp>
        <p:nvSpPr>
          <p:cNvPr id="10" name="TextBox 9"/>
          <p:cNvSpPr txBox="1"/>
          <p:nvPr/>
        </p:nvSpPr>
        <p:spPr>
          <a:xfrm>
            <a:off x="457200" y="5855712"/>
            <a:ext cx="8566167" cy="830997"/>
          </a:xfrm>
          <a:prstGeom prst="rect">
            <a:avLst/>
          </a:prstGeom>
          <a:noFill/>
        </p:spPr>
        <p:txBody>
          <a:bodyPr wrap="none" rtlCol="0">
            <a:spAutoFit/>
          </a:bodyPr>
          <a:lstStyle/>
          <a:p>
            <a:r>
              <a:rPr lang="en-US" sz="2400" b="1" dirty="0" smtClean="0"/>
              <a:t>From 1995 until 2012, there was </a:t>
            </a:r>
            <a:r>
              <a:rPr lang="en-US" sz="2400" b="1" dirty="0"/>
              <a:t>only one particle required by the</a:t>
            </a:r>
          </a:p>
          <a:p>
            <a:r>
              <a:rPr lang="en-US" sz="2400" b="1" dirty="0" smtClean="0"/>
              <a:t>standard </a:t>
            </a:r>
            <a:r>
              <a:rPr lang="en-US" sz="2400" b="1" dirty="0"/>
              <a:t>model that had not been detected: the </a:t>
            </a:r>
            <a:r>
              <a:rPr lang="en-US" sz="2400" b="1" dirty="0">
                <a:solidFill>
                  <a:srgbClr val="0000FF"/>
                </a:solidFill>
              </a:rPr>
              <a:t>Higgs particle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140191" y="1741260"/>
            <a:ext cx="2731359" cy="1732389"/>
          </a:xfrm>
          <a:prstGeom prst="rect">
            <a:avLst/>
          </a:prstGeom>
        </p:spPr>
      </p:pic>
      <p:sp>
        <p:nvSpPr>
          <p:cNvPr id="3" name="Content Placeholder 2"/>
          <p:cNvSpPr>
            <a:spLocks noGrp="1"/>
          </p:cNvSpPr>
          <p:nvPr>
            <p:ph idx="1"/>
          </p:nvPr>
        </p:nvSpPr>
        <p:spPr>
          <a:xfrm>
            <a:off x="457200" y="196474"/>
            <a:ext cx="8229600" cy="539348"/>
          </a:xfrm>
        </p:spPr>
        <p:txBody>
          <a:bodyPr>
            <a:normAutofit fontScale="85000" lnSpcReduction="10000"/>
          </a:bodyPr>
          <a:lstStyle/>
          <a:p>
            <a:pPr>
              <a:buNone/>
            </a:pPr>
            <a:r>
              <a:rPr lang="en-US" dirty="0"/>
              <a:t>      The role of the Higgs particle in the Standard Model</a:t>
            </a:r>
          </a:p>
        </p:txBody>
      </p:sp>
      <p:sp>
        <p:nvSpPr>
          <p:cNvPr id="10" name="TextBox 9"/>
          <p:cNvSpPr txBox="1"/>
          <p:nvPr/>
        </p:nvSpPr>
        <p:spPr>
          <a:xfrm>
            <a:off x="457200" y="4495562"/>
            <a:ext cx="3937161" cy="1938992"/>
          </a:xfrm>
          <a:prstGeom prst="rect">
            <a:avLst/>
          </a:prstGeom>
          <a:noFill/>
        </p:spPr>
        <p:txBody>
          <a:bodyPr wrap="square" rtlCol="0">
            <a:spAutoFit/>
          </a:bodyPr>
          <a:lstStyle/>
          <a:p>
            <a:r>
              <a:rPr lang="en-US" sz="2400" b="1" dirty="0"/>
              <a:t>The detailed description of forces involves gluons, the photon, the </a:t>
            </a:r>
            <a:r>
              <a:rPr lang="en-US" sz="2400" b="1" dirty="0">
                <a:solidFill>
                  <a:srgbClr val="000000"/>
                </a:solidFill>
              </a:rPr>
              <a:t>W</a:t>
            </a:r>
            <a:r>
              <a:rPr lang="en-US" sz="2400" b="1" baseline="30000" dirty="0">
                <a:solidFill>
                  <a:srgbClr val="000000"/>
                </a:solidFill>
              </a:rPr>
              <a:t>+</a:t>
            </a:r>
            <a:r>
              <a:rPr lang="en-US" sz="2400" b="1" dirty="0">
                <a:solidFill>
                  <a:srgbClr val="000000"/>
                </a:solidFill>
              </a:rPr>
              <a:t>, W</a:t>
            </a:r>
            <a:r>
              <a:rPr lang="en-US" sz="2400" b="1" baseline="30000" dirty="0">
                <a:solidFill>
                  <a:srgbClr val="000000"/>
                </a:solidFill>
              </a:rPr>
              <a:t>-</a:t>
            </a:r>
            <a:r>
              <a:rPr lang="en-US" sz="2400" b="1" dirty="0">
                <a:solidFill>
                  <a:srgbClr val="000000"/>
                </a:solidFill>
              </a:rPr>
              <a:t>, and the</a:t>
            </a:r>
          </a:p>
          <a:p>
            <a:r>
              <a:rPr lang="en-US" sz="2400" b="1" dirty="0">
                <a:solidFill>
                  <a:srgbClr val="000000"/>
                </a:solidFill>
              </a:rPr>
              <a:t>Z particle. </a:t>
            </a:r>
            <a:r>
              <a:rPr lang="en-US" sz="2400" b="1" dirty="0"/>
              <a:t>Exchange of these produces forces.</a:t>
            </a:r>
            <a:endParaRPr lang="en-US" sz="2400" b="1" dirty="0">
              <a:solidFill>
                <a:srgbClr val="000000"/>
              </a:solidFill>
            </a:endParaRPr>
          </a:p>
        </p:txBody>
      </p:sp>
      <p:pic>
        <p:nvPicPr>
          <p:cNvPr id="11" name="Picture 10"/>
          <p:cNvPicPr>
            <a:picLocks noChangeAspect="1"/>
          </p:cNvPicPr>
          <p:nvPr/>
        </p:nvPicPr>
        <p:blipFill>
          <a:blip r:embed="rId3"/>
          <a:stretch>
            <a:fillRect/>
          </a:stretch>
        </p:blipFill>
        <p:spPr>
          <a:xfrm>
            <a:off x="634965" y="876300"/>
            <a:ext cx="1878337" cy="3447907"/>
          </a:xfrm>
          <a:prstGeom prst="rect">
            <a:avLst/>
          </a:prstGeom>
        </p:spPr>
      </p:pic>
      <p:pic>
        <p:nvPicPr>
          <p:cNvPr id="12" name="Picture 11"/>
          <p:cNvPicPr>
            <a:picLocks noChangeAspect="1"/>
          </p:cNvPicPr>
          <p:nvPr/>
        </p:nvPicPr>
        <p:blipFill>
          <a:blip r:embed="rId4"/>
          <a:stretch>
            <a:fillRect/>
          </a:stretch>
        </p:blipFill>
        <p:spPr>
          <a:xfrm>
            <a:off x="2325131" y="1197237"/>
            <a:ext cx="188171" cy="473463"/>
          </a:xfrm>
          <a:prstGeom prst="rect">
            <a:avLst/>
          </a:prstGeom>
        </p:spPr>
      </p:pic>
      <p:pic>
        <p:nvPicPr>
          <p:cNvPr id="13" name="Picture 12"/>
          <p:cNvPicPr>
            <a:picLocks noChangeAspect="1"/>
          </p:cNvPicPr>
          <p:nvPr/>
        </p:nvPicPr>
        <p:blipFill>
          <a:blip r:embed="rId4"/>
          <a:stretch>
            <a:fillRect/>
          </a:stretch>
        </p:blipFill>
        <p:spPr>
          <a:xfrm>
            <a:off x="2119602" y="2708165"/>
            <a:ext cx="393700" cy="608067"/>
          </a:xfrm>
          <a:prstGeom prst="rect">
            <a:avLst/>
          </a:prstGeom>
        </p:spPr>
      </p:pic>
      <p:cxnSp>
        <p:nvCxnSpPr>
          <p:cNvPr id="15" name="Straight Connector 14"/>
          <p:cNvCxnSpPr/>
          <p:nvPr/>
        </p:nvCxnSpPr>
        <p:spPr>
          <a:xfrm>
            <a:off x="2513302" y="876300"/>
            <a:ext cx="4693047" cy="86496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2513302" y="3404418"/>
            <a:ext cx="4794426" cy="778672"/>
          </a:xfrm>
          <a:prstGeom prst="line">
            <a:avLst/>
          </a:prstGeom>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851561" y="4908831"/>
            <a:ext cx="3443299" cy="1200328"/>
          </a:xfrm>
          <a:prstGeom prst="rect">
            <a:avLst/>
          </a:prstGeom>
          <a:noFill/>
        </p:spPr>
        <p:txBody>
          <a:bodyPr wrap="square" rtlCol="0">
            <a:spAutoFit/>
          </a:bodyPr>
          <a:lstStyle/>
          <a:p>
            <a:r>
              <a:rPr lang="en-US" sz="2400" b="1" dirty="0"/>
              <a:t>This description requires</a:t>
            </a:r>
          </a:p>
          <a:p>
            <a:r>
              <a:rPr lang="en-US" sz="2400" b="1" dirty="0"/>
              <a:t>all of these particles to have zero mass.</a:t>
            </a:r>
            <a:endParaRPr lang="en-US" sz="2400" b="1" dirty="0">
              <a:solidFill>
                <a:srgbClr val="00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6474"/>
            <a:ext cx="8229600" cy="539348"/>
          </a:xfrm>
        </p:spPr>
        <p:txBody>
          <a:bodyPr>
            <a:normAutofit fontScale="85000" lnSpcReduction="10000"/>
          </a:bodyPr>
          <a:lstStyle/>
          <a:p>
            <a:pPr>
              <a:buNone/>
            </a:pPr>
            <a:r>
              <a:rPr lang="en-US" dirty="0"/>
              <a:t>      The role of the Higgs particle in the Standard Model</a:t>
            </a:r>
          </a:p>
        </p:txBody>
      </p:sp>
      <p:sp>
        <p:nvSpPr>
          <p:cNvPr id="10" name="TextBox 9"/>
          <p:cNvSpPr txBox="1"/>
          <p:nvPr/>
        </p:nvSpPr>
        <p:spPr>
          <a:xfrm>
            <a:off x="457200" y="4495562"/>
            <a:ext cx="7837660" cy="2308324"/>
          </a:xfrm>
          <a:prstGeom prst="rect">
            <a:avLst/>
          </a:prstGeom>
          <a:noFill/>
        </p:spPr>
        <p:txBody>
          <a:bodyPr wrap="square" rtlCol="0">
            <a:spAutoFit/>
          </a:bodyPr>
          <a:lstStyle/>
          <a:p>
            <a:r>
              <a:rPr lang="en-US" sz="2400" b="1" dirty="0"/>
              <a:t>However, the W</a:t>
            </a:r>
            <a:r>
              <a:rPr lang="en-US" sz="2400" b="1" baseline="30000" dirty="0"/>
              <a:t>+</a:t>
            </a:r>
            <a:r>
              <a:rPr lang="en-US" sz="2400" b="1" dirty="0"/>
              <a:t>, W</a:t>
            </a:r>
            <a:r>
              <a:rPr lang="en-US" sz="2400" b="1" baseline="30000" dirty="0"/>
              <a:t>-</a:t>
            </a:r>
            <a:r>
              <a:rPr lang="en-US" sz="2400" b="1" dirty="0"/>
              <a:t>, and Z </a:t>
            </a:r>
            <a:r>
              <a:rPr lang="en-US" sz="2400" b="1" dirty="0">
                <a:solidFill>
                  <a:srgbClr val="000000"/>
                </a:solidFill>
              </a:rPr>
              <a:t>particles have large masses.</a:t>
            </a:r>
          </a:p>
          <a:p>
            <a:endParaRPr lang="en-US" sz="2400" b="1" dirty="0">
              <a:solidFill>
                <a:srgbClr val="000000"/>
              </a:solidFill>
            </a:endParaRPr>
          </a:p>
          <a:p>
            <a:r>
              <a:rPr lang="en-US" sz="2400" b="1" dirty="0">
                <a:solidFill>
                  <a:srgbClr val="000000"/>
                </a:solidFill>
              </a:rPr>
              <a:t>By adding one more particle to the mix – the Higgs – and writing the Higgs as a sum of a constant term, and a normal</a:t>
            </a:r>
          </a:p>
          <a:p>
            <a:r>
              <a:rPr lang="en-US" sz="2400" b="1" dirty="0">
                <a:solidFill>
                  <a:srgbClr val="000000"/>
                </a:solidFill>
              </a:rPr>
              <a:t>particle-like term, the constant looks just like a mass for the other particles. </a:t>
            </a:r>
          </a:p>
        </p:txBody>
      </p:sp>
      <p:pic>
        <p:nvPicPr>
          <p:cNvPr id="11" name="Picture 10"/>
          <p:cNvPicPr>
            <a:picLocks noChangeAspect="1"/>
          </p:cNvPicPr>
          <p:nvPr/>
        </p:nvPicPr>
        <p:blipFill>
          <a:blip r:embed="rId2"/>
          <a:stretch>
            <a:fillRect/>
          </a:stretch>
        </p:blipFill>
        <p:spPr>
          <a:xfrm>
            <a:off x="634965" y="876300"/>
            <a:ext cx="1878337" cy="3447907"/>
          </a:xfrm>
          <a:prstGeom prst="rect">
            <a:avLst/>
          </a:prstGeom>
        </p:spPr>
      </p:pic>
      <p:pic>
        <p:nvPicPr>
          <p:cNvPr id="12" name="Picture 11"/>
          <p:cNvPicPr>
            <a:picLocks noChangeAspect="1"/>
          </p:cNvPicPr>
          <p:nvPr/>
        </p:nvPicPr>
        <p:blipFill>
          <a:blip r:embed="rId3"/>
          <a:stretch>
            <a:fillRect/>
          </a:stretch>
        </p:blipFill>
        <p:spPr>
          <a:xfrm>
            <a:off x="2325131" y="1197237"/>
            <a:ext cx="188171" cy="473463"/>
          </a:xfrm>
          <a:prstGeom prst="rect">
            <a:avLst/>
          </a:prstGeom>
        </p:spPr>
      </p:pic>
      <p:pic>
        <p:nvPicPr>
          <p:cNvPr id="13" name="Picture 12"/>
          <p:cNvPicPr>
            <a:picLocks noChangeAspect="1"/>
          </p:cNvPicPr>
          <p:nvPr/>
        </p:nvPicPr>
        <p:blipFill>
          <a:blip r:embed="rId3"/>
          <a:stretch>
            <a:fillRect/>
          </a:stretch>
        </p:blipFill>
        <p:spPr>
          <a:xfrm>
            <a:off x="2119602" y="2708165"/>
            <a:ext cx="393700" cy="608067"/>
          </a:xfrm>
          <a:prstGeom prst="rect">
            <a:avLst/>
          </a:prstGeom>
        </p:spPr>
      </p:pic>
      <p:cxnSp>
        <p:nvCxnSpPr>
          <p:cNvPr id="15" name="Straight Connector 14"/>
          <p:cNvCxnSpPr/>
          <p:nvPr/>
        </p:nvCxnSpPr>
        <p:spPr>
          <a:xfrm flipV="1">
            <a:off x="2513302" y="876301"/>
            <a:ext cx="2855150" cy="2528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2513302" y="3965303"/>
            <a:ext cx="5136514" cy="217788"/>
          </a:xfrm>
          <a:prstGeom prst="line">
            <a:avLst/>
          </a:prstGeom>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4"/>
          <a:stretch>
            <a:fillRect/>
          </a:stretch>
        </p:blipFill>
        <p:spPr>
          <a:xfrm>
            <a:off x="5871816" y="2187303"/>
            <a:ext cx="1778000" cy="1778000"/>
          </a:xfrm>
          <a:prstGeom prst="rect">
            <a:avLst/>
          </a:prstGeom>
        </p:spPr>
      </p:pic>
      <p:pic>
        <p:nvPicPr>
          <p:cNvPr id="17" name="Picture 16"/>
          <p:cNvPicPr>
            <a:picLocks noChangeAspect="1"/>
          </p:cNvPicPr>
          <p:nvPr/>
        </p:nvPicPr>
        <p:blipFill>
          <a:blip r:embed="rId5"/>
          <a:stretch>
            <a:fillRect/>
          </a:stretch>
        </p:blipFill>
        <p:spPr>
          <a:xfrm>
            <a:off x="5368452" y="876300"/>
            <a:ext cx="2781300" cy="14605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69B83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6474"/>
            <a:ext cx="8229600" cy="539348"/>
          </a:xfrm>
        </p:spPr>
        <p:txBody>
          <a:bodyPr>
            <a:normAutofit fontScale="85000" lnSpcReduction="10000"/>
          </a:bodyPr>
          <a:lstStyle/>
          <a:p>
            <a:pPr>
              <a:buNone/>
            </a:pPr>
            <a:r>
              <a:rPr lang="en-US" dirty="0"/>
              <a:t>      The role of the Higgs particle in the Standard Model</a:t>
            </a:r>
          </a:p>
        </p:txBody>
      </p:sp>
      <p:sp>
        <p:nvSpPr>
          <p:cNvPr id="10" name="TextBox 9"/>
          <p:cNvSpPr txBox="1"/>
          <p:nvPr/>
        </p:nvSpPr>
        <p:spPr>
          <a:xfrm>
            <a:off x="1306340" y="5725290"/>
            <a:ext cx="7837660" cy="830997"/>
          </a:xfrm>
          <a:prstGeom prst="rect">
            <a:avLst/>
          </a:prstGeom>
          <a:noFill/>
        </p:spPr>
        <p:txBody>
          <a:bodyPr wrap="square" rtlCol="0">
            <a:spAutoFit/>
          </a:bodyPr>
          <a:lstStyle/>
          <a:p>
            <a:r>
              <a:rPr lang="en-US" sz="2400" b="1" dirty="0">
                <a:solidFill>
                  <a:srgbClr val="000000"/>
                </a:solidFill>
              </a:rPr>
              <a:t>Picture a sea of Higgs particles, that interact with the W and Z particles but not the gluons or the photon</a:t>
            </a:r>
          </a:p>
        </p:txBody>
      </p:sp>
      <p:pic>
        <p:nvPicPr>
          <p:cNvPr id="18" name="Picture 17"/>
          <p:cNvPicPr>
            <a:picLocks noChangeAspect="1"/>
          </p:cNvPicPr>
          <p:nvPr/>
        </p:nvPicPr>
        <p:blipFill>
          <a:blip r:embed="rId2"/>
          <a:stretch>
            <a:fillRect/>
          </a:stretch>
        </p:blipFill>
        <p:spPr>
          <a:xfrm>
            <a:off x="215865" y="5725290"/>
            <a:ext cx="838200" cy="939800"/>
          </a:xfrm>
          <a:prstGeom prst="rect">
            <a:avLst/>
          </a:prstGeom>
          <a:solidFill>
            <a:schemeClr val="accent1"/>
          </a:solidFill>
        </p:spPr>
      </p:pic>
      <p:pic>
        <p:nvPicPr>
          <p:cNvPr id="19" name="Picture 18"/>
          <p:cNvPicPr>
            <a:picLocks noChangeAspect="1"/>
          </p:cNvPicPr>
          <p:nvPr/>
        </p:nvPicPr>
        <p:blipFill>
          <a:blip r:embed="rId3"/>
          <a:stretch>
            <a:fillRect/>
          </a:stretch>
        </p:blipFill>
        <p:spPr>
          <a:xfrm>
            <a:off x="1652372" y="1622837"/>
            <a:ext cx="860930" cy="868416"/>
          </a:xfrm>
          <a:prstGeom prst="rect">
            <a:avLst/>
          </a:prstGeom>
        </p:spPr>
      </p:pic>
      <p:pic>
        <p:nvPicPr>
          <p:cNvPr id="20" name="Picture 19"/>
          <p:cNvPicPr>
            <a:picLocks noChangeAspect="1"/>
          </p:cNvPicPr>
          <p:nvPr/>
        </p:nvPicPr>
        <p:blipFill>
          <a:blip r:embed="rId4"/>
          <a:stretch>
            <a:fillRect/>
          </a:stretch>
        </p:blipFill>
        <p:spPr>
          <a:xfrm>
            <a:off x="496800" y="4391461"/>
            <a:ext cx="809540" cy="868416"/>
          </a:xfrm>
          <a:prstGeom prst="rect">
            <a:avLst/>
          </a:prstGeom>
        </p:spPr>
      </p:pic>
      <p:pic>
        <p:nvPicPr>
          <p:cNvPr id="21" name="Picture 20"/>
          <p:cNvPicPr>
            <a:picLocks noChangeAspect="1"/>
          </p:cNvPicPr>
          <p:nvPr/>
        </p:nvPicPr>
        <p:blipFill>
          <a:blip r:embed="rId5"/>
          <a:stretch>
            <a:fillRect/>
          </a:stretch>
        </p:blipFill>
        <p:spPr>
          <a:xfrm>
            <a:off x="457200" y="2654629"/>
            <a:ext cx="877277" cy="868416"/>
          </a:xfrm>
          <a:prstGeom prst="rect">
            <a:avLst/>
          </a:prstGeom>
        </p:spPr>
      </p:pic>
      <p:pic>
        <p:nvPicPr>
          <p:cNvPr id="22" name="Picture 21"/>
          <p:cNvPicPr>
            <a:picLocks noChangeAspect="1"/>
          </p:cNvPicPr>
          <p:nvPr/>
        </p:nvPicPr>
        <p:blipFill>
          <a:blip r:embed="rId6"/>
          <a:stretch>
            <a:fillRect/>
          </a:stretch>
        </p:blipFill>
        <p:spPr>
          <a:xfrm>
            <a:off x="1652372" y="3523045"/>
            <a:ext cx="884801" cy="868416"/>
          </a:xfrm>
          <a:prstGeom prst="rect">
            <a:avLst/>
          </a:prstGeom>
        </p:spPr>
      </p:pic>
      <p:cxnSp>
        <p:nvCxnSpPr>
          <p:cNvPr id="24" name="Straight Arrow Connector 23"/>
          <p:cNvCxnSpPr/>
          <p:nvPr/>
        </p:nvCxnSpPr>
        <p:spPr>
          <a:xfrm flipV="1">
            <a:off x="1334477" y="4243569"/>
            <a:ext cx="7352323" cy="58462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2513302" y="2067550"/>
            <a:ext cx="6456839"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1334477" y="2491253"/>
            <a:ext cx="2273737" cy="54274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2537173" y="3932302"/>
            <a:ext cx="929937" cy="31126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5009168" y="2654629"/>
            <a:ext cx="3295771" cy="54274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3608214" y="2491253"/>
            <a:ext cx="1400954" cy="69514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5573582" y="3523045"/>
            <a:ext cx="2731357" cy="15605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V="1">
            <a:off x="3467110" y="3523045"/>
            <a:ext cx="2106472" cy="71278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3973"/>
          </a:xfrm>
        </p:spPr>
        <p:txBody>
          <a:bodyPr>
            <a:normAutofit/>
          </a:bodyPr>
          <a:lstStyle/>
          <a:p>
            <a:r>
              <a:rPr lang="en-US" sz="3200" dirty="0"/>
              <a:t>Where is the Higgs particle?</a:t>
            </a:r>
          </a:p>
        </p:txBody>
      </p:sp>
      <p:sp>
        <p:nvSpPr>
          <p:cNvPr id="3" name="Content Placeholder 2"/>
          <p:cNvSpPr>
            <a:spLocks noGrp="1"/>
          </p:cNvSpPr>
          <p:nvPr>
            <p:ph idx="1"/>
          </p:nvPr>
        </p:nvSpPr>
        <p:spPr/>
        <p:txBody>
          <a:bodyPr>
            <a:normAutofit/>
          </a:bodyPr>
          <a:lstStyle/>
          <a:p>
            <a:pPr marL="0">
              <a:spcBef>
                <a:spcPts val="0"/>
              </a:spcBef>
              <a:buNone/>
            </a:pPr>
            <a:r>
              <a:rPr lang="en-US" sz="2400" dirty="0"/>
              <a:t>The Particle Data Group lists over 200 studies going back 25 years, attempting to detect the Higgs particle.</a:t>
            </a:r>
          </a:p>
          <a:p>
            <a:pPr marL="0">
              <a:spcBef>
                <a:spcPts val="0"/>
              </a:spcBef>
              <a:buNone/>
            </a:pPr>
            <a:endParaRPr lang="en-US" sz="2400" dirty="0"/>
          </a:p>
          <a:p>
            <a:pPr marL="0">
              <a:spcBef>
                <a:spcPts val="0"/>
              </a:spcBef>
              <a:buNone/>
            </a:pPr>
            <a:r>
              <a:rPr lang="en-US" sz="2400" dirty="0"/>
              <a:t>These studies look at all ways the Higgs might be produced in a collision, and test definite mass ranges for the Higgs particle.</a:t>
            </a:r>
          </a:p>
          <a:p>
            <a:pPr marL="0">
              <a:spcBef>
                <a:spcPts val="0"/>
              </a:spcBef>
              <a:buNone/>
            </a:pPr>
            <a:endParaRPr lang="en-US" sz="2400" dirty="0"/>
          </a:p>
          <a:p>
            <a:pPr marL="0">
              <a:spcBef>
                <a:spcPts val="0"/>
              </a:spcBef>
              <a:buNone/>
            </a:pPr>
            <a:r>
              <a:rPr lang="en-US" sz="2400" dirty="0"/>
              <a:t>Two decades ago it was only known that the Higgs should be heavier than the proton.</a:t>
            </a:r>
          </a:p>
          <a:p>
            <a:pPr marL="0">
              <a:spcBef>
                <a:spcPts val="0"/>
              </a:spcBef>
              <a:buNone/>
            </a:pPr>
            <a:endParaRPr lang="en-US" sz="2400" dirty="0"/>
          </a:p>
          <a:p>
            <a:pPr marL="0">
              <a:spcBef>
                <a:spcPts val="0"/>
              </a:spcBef>
              <a:buNone/>
            </a:pPr>
            <a:r>
              <a:rPr lang="en-US" sz="2400" dirty="0"/>
              <a:t>Gradually, the window of allowed energies was narrowed to the range 115  &lt; </a:t>
            </a:r>
            <a:r>
              <a:rPr lang="en-US" sz="2400" dirty="0" err="1"/>
              <a:t>M</a:t>
            </a:r>
            <a:r>
              <a:rPr lang="en-US" sz="2400" baseline="-25000" dirty="0" err="1"/>
              <a:t>Higgs</a:t>
            </a:r>
            <a:r>
              <a:rPr lang="en-US" sz="2400" dirty="0"/>
              <a:t> &lt; 127 times the mass of the proton, still with no clear detection of the particle itself.</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Zeptoscope</a:t>
            </a:r>
            <a:r>
              <a:rPr lang="en-US"/>
              <a:t>?</a:t>
            </a:r>
          </a:p>
        </p:txBody>
      </p:sp>
      <p:sp>
        <p:nvSpPr>
          <p:cNvPr id="3" name="Content Placeholder 2"/>
          <p:cNvSpPr>
            <a:spLocks noGrp="1"/>
          </p:cNvSpPr>
          <p:nvPr>
            <p:ph idx="1"/>
          </p:nvPr>
        </p:nvSpPr>
        <p:spPr>
          <a:xfrm>
            <a:off x="457200" y="1189994"/>
            <a:ext cx="8229600" cy="4936170"/>
          </a:xfrm>
        </p:spPr>
        <p:txBody>
          <a:bodyPr/>
          <a:lstStyle/>
          <a:p>
            <a:pPr indent="0">
              <a:spcBef>
                <a:spcPts val="0"/>
              </a:spcBef>
              <a:buNone/>
            </a:pPr>
            <a:r>
              <a:rPr lang="en-US" dirty="0"/>
              <a:t>The world’s most powerful microscope is the superconducting synchrotron collider at CERN</a:t>
            </a:r>
            <a:r>
              <a:rPr lang="en-US" baseline="30000" dirty="0"/>
              <a:t>*</a:t>
            </a:r>
          </a:p>
        </p:txBody>
      </p:sp>
      <p:sp>
        <p:nvSpPr>
          <p:cNvPr id="4" name="TextBox 3"/>
          <p:cNvSpPr txBox="1"/>
          <p:nvPr/>
        </p:nvSpPr>
        <p:spPr>
          <a:xfrm>
            <a:off x="1143000" y="2971800"/>
            <a:ext cx="7162800" cy="3416320"/>
          </a:xfrm>
          <a:prstGeom prst="rect">
            <a:avLst/>
          </a:prstGeom>
          <a:noFill/>
        </p:spPr>
        <p:txBody>
          <a:bodyPr wrap="square" rtlCol="0">
            <a:spAutoFit/>
          </a:bodyPr>
          <a:lstStyle/>
          <a:p>
            <a:pPr indent="-1371600"/>
            <a:r>
              <a:rPr lang="en-US" b="1" dirty="0"/>
              <a:t>Synchrotron</a:t>
            </a:r>
            <a:r>
              <a:rPr lang="en-US" dirty="0"/>
              <a:t>:</a:t>
            </a:r>
          </a:p>
          <a:p>
            <a:pPr indent="-1371600"/>
            <a:r>
              <a:rPr lang="en-US" dirty="0"/>
              <a:t>	A fixed size ring with varying magnetic fields</a:t>
            </a:r>
          </a:p>
          <a:p>
            <a:pPr indent="-1371600"/>
            <a:endParaRPr lang="en-US" dirty="0"/>
          </a:p>
          <a:p>
            <a:pPr indent="-1371600"/>
            <a:r>
              <a:rPr lang="en-US" b="1" dirty="0"/>
              <a:t>Superconducting: </a:t>
            </a:r>
          </a:p>
          <a:p>
            <a:pPr lvl="1" indent="-1371600"/>
            <a:r>
              <a:rPr lang="en-US" dirty="0"/>
              <a:t>	The magnets are produced by running current through       </a:t>
            </a:r>
          </a:p>
          <a:p>
            <a:pPr indent="-1371600"/>
            <a:r>
              <a:rPr lang="en-US" dirty="0"/>
              <a:t>	superconducting wires held at 1.9 degrees above absolute zero.</a:t>
            </a:r>
          </a:p>
          <a:p>
            <a:pPr indent="-1371600"/>
            <a:endParaRPr lang="en-US" dirty="0"/>
          </a:p>
          <a:p>
            <a:pPr indent="-1371600"/>
            <a:r>
              <a:rPr lang="en-US" b="1" dirty="0"/>
              <a:t>Collider:</a:t>
            </a:r>
          </a:p>
          <a:p>
            <a:pPr indent="-1371600"/>
            <a:r>
              <a:rPr lang="en-US" dirty="0"/>
              <a:t>	Two beams of protons speed in opposite directions, then collide.</a:t>
            </a:r>
          </a:p>
          <a:p>
            <a:pPr indent="-1371600"/>
            <a:endParaRPr lang="en-US" dirty="0"/>
          </a:p>
          <a:p>
            <a:pPr indent="-1371600"/>
            <a:endParaRPr lang="en-US" dirty="0"/>
          </a:p>
          <a:p>
            <a:pPr indent="-1371600"/>
            <a:r>
              <a:rPr lang="en-US" baseline="30000" dirty="0"/>
              <a:t>*</a:t>
            </a:r>
            <a:r>
              <a:rPr lang="en-US" dirty="0"/>
              <a:t>CERN: </a:t>
            </a:r>
            <a:r>
              <a:rPr lang="en-US" dirty="0">
                <a:hlinkClick r:id="rId2"/>
              </a:rPr>
              <a:t>http://cern.ch/public</a:t>
            </a:r>
            <a:r>
              <a:rPr lang="en-US" dirty="0"/>
              <a:t>   European Organization for Nuclear Research</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1714500"/>
          </a:xfrm>
          <a:prstGeom prst="rect">
            <a:avLst/>
          </a:prstGeom>
        </p:spPr>
      </p:pic>
      <p:pic>
        <p:nvPicPr>
          <p:cNvPr id="3" name="Picture 2"/>
          <p:cNvPicPr>
            <a:picLocks noChangeAspect="1"/>
          </p:cNvPicPr>
          <p:nvPr/>
        </p:nvPicPr>
        <p:blipFill>
          <a:blip r:embed="rId3"/>
          <a:stretch>
            <a:fillRect/>
          </a:stretch>
        </p:blipFill>
        <p:spPr>
          <a:xfrm>
            <a:off x="4000500" y="1714500"/>
            <a:ext cx="5143500" cy="5143500"/>
          </a:xfrm>
          <a:prstGeom prst="rect">
            <a:avLst/>
          </a:prstGeom>
        </p:spPr>
      </p:pic>
      <p:sp>
        <p:nvSpPr>
          <p:cNvPr id="6" name="Rectangle 5"/>
          <p:cNvSpPr/>
          <p:nvPr/>
        </p:nvSpPr>
        <p:spPr>
          <a:xfrm>
            <a:off x="0" y="1714500"/>
            <a:ext cx="4000500" cy="5155258"/>
          </a:xfrm>
          <a:prstGeom prst="rect">
            <a:avLst/>
          </a:prstGeom>
        </p:spPr>
        <p:txBody>
          <a:bodyPr wrap="square">
            <a:spAutoFit/>
          </a:bodyPr>
          <a:lstStyle/>
          <a:p>
            <a:pPr algn="ctr"/>
            <a:r>
              <a:rPr lang="en-US" dirty="0" smtClean="0"/>
              <a:t>The accelerator</a:t>
            </a:r>
          </a:p>
          <a:p>
            <a:pPr algn="ctr"/>
            <a:endParaRPr lang="en-US" dirty="0" smtClean="0"/>
          </a:p>
          <a:p>
            <a:r>
              <a:rPr lang="en-US" sz="1600" dirty="0" smtClean="0"/>
              <a:t>27-kilometer ring of superconducting magnets and structures to boost the particle energy. </a:t>
            </a:r>
          </a:p>
          <a:p>
            <a:endParaRPr lang="en-US" sz="1000" dirty="0" smtClean="0"/>
          </a:p>
          <a:p>
            <a:r>
              <a:rPr lang="en-US" sz="1600" dirty="0" smtClean="0"/>
              <a:t>Thousands of magnets direct the beams around the accelerator. </a:t>
            </a:r>
          </a:p>
          <a:p>
            <a:pPr>
              <a:buFont typeface="Arial"/>
              <a:buChar char="•"/>
            </a:pPr>
            <a:endParaRPr lang="en-US" sz="800" dirty="0" smtClean="0"/>
          </a:p>
          <a:p>
            <a:pPr>
              <a:buFont typeface="Arial"/>
              <a:buChar char="•"/>
            </a:pPr>
            <a:r>
              <a:rPr lang="en-US" sz="1600" dirty="0" smtClean="0"/>
              <a:t>   1232 dipole magnets, 15m long, bend the beams</a:t>
            </a:r>
          </a:p>
          <a:p>
            <a:pPr>
              <a:buFont typeface="Arial"/>
              <a:buChar char="•"/>
            </a:pPr>
            <a:endParaRPr lang="en-US" sz="800" dirty="0" smtClean="0"/>
          </a:p>
          <a:p>
            <a:pPr>
              <a:buFont typeface="Arial"/>
              <a:buChar char="•"/>
            </a:pPr>
            <a:r>
              <a:rPr lang="en-US" sz="1600" dirty="0" smtClean="0"/>
              <a:t>   392 </a:t>
            </a:r>
            <a:r>
              <a:rPr lang="en-US" sz="1600" dirty="0" smtClean="0"/>
              <a:t>quadrupole</a:t>
            </a:r>
            <a:r>
              <a:rPr lang="en-US" sz="1600" dirty="0" smtClean="0"/>
              <a:t> magnets, 5–7m long, focus the beams.</a:t>
            </a:r>
          </a:p>
          <a:p>
            <a:pPr>
              <a:buFont typeface="Arial"/>
              <a:buChar char="•"/>
            </a:pPr>
            <a:endParaRPr lang="en-US" sz="300" dirty="0" smtClean="0"/>
          </a:p>
          <a:p>
            <a:pPr>
              <a:buFont typeface="Arial"/>
              <a:buChar char="•"/>
            </a:pPr>
            <a:r>
              <a:rPr lang="en-US" sz="1600" dirty="0" smtClean="0"/>
              <a:t>   Other magnets squeeze the particles closer together to increase the chances of collisions. </a:t>
            </a:r>
          </a:p>
          <a:p>
            <a:pPr>
              <a:buFont typeface="Arial"/>
              <a:buChar char="•"/>
            </a:pPr>
            <a:endParaRPr lang="en-US" sz="800" dirty="0" smtClean="0"/>
          </a:p>
          <a:p>
            <a:pPr>
              <a:buFont typeface="Arial"/>
              <a:buChar char="•"/>
            </a:pPr>
            <a:r>
              <a:rPr lang="en-US" sz="1600" dirty="0" smtClean="0"/>
              <a:t>   All are cooled to -271</a:t>
            </a:r>
            <a:r>
              <a:rPr lang="en-US" sz="1600" baseline="30000" dirty="0" smtClean="0"/>
              <a:t>o</a:t>
            </a:r>
            <a:r>
              <a:rPr lang="en-US" sz="1600" dirty="0" smtClean="0"/>
              <a:t> C. </a:t>
            </a:r>
          </a:p>
          <a:p>
            <a:endParaRPr lang="en-US" sz="1600" dirty="0" smtClean="0"/>
          </a:p>
          <a:p>
            <a:r>
              <a:rPr lang="en-US" sz="1600" dirty="0" smtClean="0"/>
              <a:t>Like firing needles from two positions 10 km apart with such precision that they meet halfway!</a:t>
            </a:r>
            <a:endParaRPr lang="en-US" sz="16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581400"/>
            <a:ext cx="2971800" cy="1015663"/>
          </a:xfrm>
          <a:prstGeom prst="rect">
            <a:avLst/>
          </a:prstGeom>
          <a:noFill/>
        </p:spPr>
        <p:txBody>
          <a:bodyPr wrap="square" rtlCol="0">
            <a:spAutoFit/>
          </a:bodyPr>
          <a:lstStyle/>
          <a:p>
            <a:r>
              <a:rPr lang="en-US" sz="1200" dirty="0"/>
              <a:t> </a:t>
            </a:r>
          </a:p>
          <a:p>
            <a:endParaRPr lang="en-US" sz="800" dirty="0"/>
          </a:p>
          <a:p>
            <a:endParaRPr lang="en-US" sz="800" dirty="0"/>
          </a:p>
          <a:p>
            <a:endParaRPr lang="en-US" sz="800" dirty="0"/>
          </a:p>
          <a:p>
            <a:r>
              <a:rPr lang="en-US" sz="2400" dirty="0">
                <a:hlinkClick r:id="rId2"/>
              </a:rPr>
              <a:t>The detectors at CERN</a:t>
            </a:r>
            <a:endParaRPr lang="en-US" sz="2400" dirty="0"/>
          </a:p>
        </p:txBody>
      </p:sp>
      <p:sp>
        <p:nvSpPr>
          <p:cNvPr id="6" name="Rectangle 5"/>
          <p:cNvSpPr/>
          <p:nvPr/>
        </p:nvSpPr>
        <p:spPr>
          <a:xfrm>
            <a:off x="0" y="5042118"/>
            <a:ext cx="9144000" cy="1077218"/>
          </a:xfrm>
          <a:prstGeom prst="rect">
            <a:avLst/>
          </a:prstGeom>
        </p:spPr>
        <p:txBody>
          <a:bodyPr wrap="square">
            <a:spAutoFit/>
          </a:bodyPr>
          <a:lstStyle/>
          <a:p>
            <a:r>
              <a:rPr lang="en-US" sz="1600" dirty="0" smtClean="0"/>
              <a:t>The ATLAS detector is the largest volume particle detector ever constructed;  46 m long, 25 m high and 25 m wide.</a:t>
            </a:r>
          </a:p>
          <a:p>
            <a:r>
              <a:rPr lang="en-US" sz="1600" dirty="0" smtClean="0"/>
              <a:t>Weight: 7000 tons, the same as the Eiffel tower.</a:t>
            </a:r>
          </a:p>
          <a:p>
            <a:r>
              <a:rPr lang="en-US" sz="1600" dirty="0" smtClean="0"/>
              <a:t>Data: If all the data were collected it would fill 100,000 CDs every second.</a:t>
            </a:r>
          </a:p>
          <a:p>
            <a:endParaRPr lang="en-US" sz="1600" dirty="0"/>
          </a:p>
        </p:txBody>
      </p:sp>
      <p:pic>
        <p:nvPicPr>
          <p:cNvPr id="7" name="Picture 6"/>
          <p:cNvPicPr>
            <a:picLocks noChangeAspect="1"/>
          </p:cNvPicPr>
          <p:nvPr/>
        </p:nvPicPr>
        <p:blipFill>
          <a:blip r:embed="rId3"/>
          <a:stretch>
            <a:fillRect/>
          </a:stretch>
        </p:blipFill>
        <p:spPr>
          <a:xfrm>
            <a:off x="0" y="0"/>
            <a:ext cx="9144000" cy="4991100"/>
          </a:xfrm>
          <a:prstGeom prst="rect">
            <a:avLst/>
          </a:prstGeom>
        </p:spPr>
      </p:pic>
      <p:cxnSp>
        <p:nvCxnSpPr>
          <p:cNvPr id="9" name="Straight Arrow Connector 8"/>
          <p:cNvCxnSpPr/>
          <p:nvPr/>
        </p:nvCxnSpPr>
        <p:spPr>
          <a:xfrm>
            <a:off x="413231" y="433429"/>
            <a:ext cx="1542058" cy="151196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0800000">
            <a:off x="6611700" y="4173010"/>
            <a:ext cx="1975447" cy="42405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581400"/>
            <a:ext cx="2971800" cy="1015663"/>
          </a:xfrm>
          <a:prstGeom prst="rect">
            <a:avLst/>
          </a:prstGeom>
          <a:noFill/>
        </p:spPr>
        <p:txBody>
          <a:bodyPr wrap="square" rtlCol="0">
            <a:spAutoFit/>
          </a:bodyPr>
          <a:lstStyle/>
          <a:p>
            <a:r>
              <a:rPr lang="en-US" sz="1200" dirty="0"/>
              <a:t> </a:t>
            </a:r>
          </a:p>
          <a:p>
            <a:endParaRPr lang="en-US" sz="800" dirty="0"/>
          </a:p>
          <a:p>
            <a:endParaRPr lang="en-US" sz="800" dirty="0"/>
          </a:p>
          <a:p>
            <a:endParaRPr lang="en-US" sz="800" dirty="0"/>
          </a:p>
          <a:p>
            <a:r>
              <a:rPr lang="en-US" sz="2400" dirty="0">
                <a:hlinkClick r:id="rId2"/>
              </a:rPr>
              <a:t>The detectors at CERN</a:t>
            </a:r>
            <a:endParaRPr lang="en-US" sz="2400" dirty="0"/>
          </a:p>
        </p:txBody>
      </p:sp>
      <p:sp>
        <p:nvSpPr>
          <p:cNvPr id="6" name="Rectangle 5"/>
          <p:cNvSpPr/>
          <p:nvPr/>
        </p:nvSpPr>
        <p:spPr>
          <a:xfrm>
            <a:off x="0" y="5042118"/>
            <a:ext cx="9144000" cy="1077218"/>
          </a:xfrm>
          <a:prstGeom prst="rect">
            <a:avLst/>
          </a:prstGeom>
        </p:spPr>
        <p:txBody>
          <a:bodyPr wrap="square">
            <a:spAutoFit/>
          </a:bodyPr>
          <a:lstStyle/>
          <a:p>
            <a:r>
              <a:rPr lang="en-US" sz="1600" dirty="0" smtClean="0"/>
              <a:t>The ATLAS detector is the largest volume particle detector ever constructed;  46 m long, 25 m high and 25 m wide.</a:t>
            </a:r>
          </a:p>
          <a:p>
            <a:r>
              <a:rPr lang="en-US" sz="1600" dirty="0" smtClean="0"/>
              <a:t>Weight: 7000 tons, the same as the Eiffel tower.</a:t>
            </a:r>
          </a:p>
          <a:p>
            <a:r>
              <a:rPr lang="en-US" sz="1600" dirty="0" smtClean="0"/>
              <a:t>Data: If all the data were collected it would fill 100,000 CDs every second.</a:t>
            </a:r>
          </a:p>
          <a:p>
            <a:endParaRPr lang="en-US" sz="1600" dirty="0"/>
          </a:p>
        </p:txBody>
      </p:sp>
      <p:pic>
        <p:nvPicPr>
          <p:cNvPr id="7" name="Picture 6"/>
          <p:cNvPicPr>
            <a:picLocks noChangeAspect="1"/>
          </p:cNvPicPr>
          <p:nvPr/>
        </p:nvPicPr>
        <p:blipFill>
          <a:blip r:embed="rId3"/>
          <a:stretch>
            <a:fillRect/>
          </a:stretch>
        </p:blipFill>
        <p:spPr>
          <a:xfrm>
            <a:off x="0" y="0"/>
            <a:ext cx="9144000" cy="4991100"/>
          </a:xfrm>
          <a:prstGeom prst="rect">
            <a:avLst/>
          </a:prstGeom>
        </p:spPr>
      </p:pic>
      <p:cxnSp>
        <p:nvCxnSpPr>
          <p:cNvPr id="9" name="Straight Arrow Connector 8"/>
          <p:cNvCxnSpPr/>
          <p:nvPr/>
        </p:nvCxnSpPr>
        <p:spPr>
          <a:xfrm>
            <a:off x="413231" y="433429"/>
            <a:ext cx="1542058" cy="151196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0800000">
            <a:off x="6611700" y="4173010"/>
            <a:ext cx="1975447" cy="42405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4"/>
          <a:stretch>
            <a:fillRect/>
          </a:stretch>
        </p:blipFill>
        <p:spPr>
          <a:xfrm>
            <a:off x="5287230" y="2500812"/>
            <a:ext cx="3700244" cy="2161175"/>
          </a:xfrm>
          <a:prstGeom prst="rect">
            <a:avLst/>
          </a:prstGeom>
        </p:spPr>
      </p:pic>
    </p:spTree>
    <p:extLst>
      <p:ext uri="{BB962C8B-B14F-4D97-AF65-F5344CB8AC3E}">
        <p14:creationId xmlns:p14="http://schemas.microsoft.com/office/powerpoint/2010/main" val="1676936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9101"/>
            <a:ext cx="8229600" cy="2362200"/>
          </a:xfrm>
        </p:spPr>
        <p:txBody>
          <a:bodyPr>
            <a:normAutofit/>
          </a:bodyPr>
          <a:lstStyle/>
          <a:p>
            <a:pPr marL="0">
              <a:spcBef>
                <a:spcPts val="0"/>
              </a:spcBef>
              <a:buNone/>
            </a:pPr>
            <a:r>
              <a:rPr sz="2000" i="1"/>
              <a:t>... </a:t>
            </a:r>
            <a:r>
              <a:rPr sz="2000" i="1" dirty="0"/>
              <a:t>a few days ago I heard </a:t>
            </a:r>
            <a:r>
              <a:rPr lang="en-US" sz="2000" i="1" dirty="0"/>
              <a:t>. . .</a:t>
            </a:r>
            <a:r>
              <a:rPr sz="2000" i="1" dirty="0"/>
              <a:t> [Galileo] telling </a:t>
            </a:r>
            <a:r>
              <a:rPr lang="en-US" sz="2000" i="1" dirty="0"/>
              <a:t>. . .</a:t>
            </a:r>
            <a:r>
              <a:rPr sz="2000" i="1" dirty="0"/>
              <a:t> how he distinguishes perfectly with his Telescope the organs of </a:t>
            </a:r>
            <a:r>
              <a:rPr lang="en-US" sz="2000" i="1" dirty="0"/>
              <a:t>. . .</a:t>
            </a:r>
            <a:r>
              <a:rPr sz="2000" i="1" dirty="0"/>
              <a:t> the most minute animals; and particularly in a certain insect that has each eye covered by a thick membrane, which, however, is pierced by seven slits like the visor of a fully-</a:t>
            </a:r>
            <a:r>
              <a:rPr sz="2000" i="1" dirty="0" err="1"/>
              <a:t>armoured</a:t>
            </a:r>
            <a:r>
              <a:rPr sz="2000" i="1" dirty="0"/>
              <a:t> warrior</a:t>
            </a:r>
            <a:r>
              <a:rPr lang="en-US" sz="2000" i="1" dirty="0"/>
              <a:t> . . .</a:t>
            </a:r>
            <a:r>
              <a:rPr sz="2000" i="1" dirty="0"/>
              <a:t> </a:t>
            </a:r>
          </a:p>
          <a:p>
            <a:pPr>
              <a:buNone/>
            </a:pPr>
            <a:r>
              <a:rPr lang="en-US" dirty="0"/>
              <a:t>										</a:t>
            </a:r>
            <a:r>
              <a:rPr sz="2353" dirty="0"/>
              <a:t>J. </a:t>
            </a:r>
            <a:r>
              <a:rPr sz="2353"/>
              <a:t>Wedderburn</a:t>
            </a:r>
            <a:r>
              <a:rPr lang="en-US" sz="2353"/>
              <a:t>, </a:t>
            </a:r>
            <a:r>
              <a:rPr sz="2353"/>
              <a:t>Padua, 1610.</a:t>
            </a:r>
            <a:endParaRPr lang="en-US" sz="2353"/>
          </a:p>
        </p:txBody>
      </p:sp>
      <p:sp>
        <p:nvSpPr>
          <p:cNvPr id="4" name="TextBox 3"/>
          <p:cNvSpPr txBox="1"/>
          <p:nvPr/>
        </p:nvSpPr>
        <p:spPr>
          <a:xfrm>
            <a:off x="457200" y="5257800"/>
            <a:ext cx="5410200" cy="646331"/>
          </a:xfrm>
          <a:prstGeom prst="rect">
            <a:avLst/>
          </a:prstGeom>
          <a:noFill/>
        </p:spPr>
        <p:txBody>
          <a:bodyPr wrap="square" rtlCol="0">
            <a:spAutoFit/>
          </a:bodyPr>
          <a:lstStyle/>
          <a:p>
            <a:r>
              <a:rPr lang="en-US" dirty="0">
                <a:solidFill>
                  <a:srgbClr val="0000FF"/>
                </a:solidFill>
              </a:rPr>
              <a:t>To understand the discovery of the Higgs particle, we first look at the workings of microscopes.</a:t>
            </a:r>
          </a:p>
        </p:txBody>
      </p:sp>
      <p:pic>
        <p:nvPicPr>
          <p:cNvPr id="5" name="Picture 4"/>
          <p:cNvPicPr>
            <a:picLocks noChangeAspect="1"/>
          </p:cNvPicPr>
          <p:nvPr/>
        </p:nvPicPr>
        <p:blipFill>
          <a:blip r:embed="rId2"/>
          <a:stretch>
            <a:fillRect/>
          </a:stretch>
        </p:blipFill>
        <p:spPr>
          <a:xfrm>
            <a:off x="5867400" y="2781301"/>
            <a:ext cx="3276600" cy="3967000"/>
          </a:xfrm>
          <a:prstGeom prst="rect">
            <a:avLst/>
          </a:prstGeom>
        </p:spPr>
      </p:pic>
      <p:sp>
        <p:nvSpPr>
          <p:cNvPr id="6" name="TextBox 5"/>
          <p:cNvSpPr txBox="1"/>
          <p:nvPr/>
        </p:nvSpPr>
        <p:spPr>
          <a:xfrm>
            <a:off x="3623501" y="6378969"/>
            <a:ext cx="2243899" cy="369332"/>
          </a:xfrm>
          <a:prstGeom prst="rect">
            <a:avLst/>
          </a:prstGeom>
          <a:noFill/>
        </p:spPr>
        <p:txBody>
          <a:bodyPr wrap="none" rtlCol="0">
            <a:spAutoFit/>
          </a:bodyPr>
          <a:lstStyle/>
          <a:p>
            <a:r>
              <a:rPr lang="en-US" dirty="0"/>
              <a:t>A modern microscope</a:t>
            </a:r>
          </a:p>
        </p:txBody>
      </p:sp>
      <p:pic>
        <p:nvPicPr>
          <p:cNvPr id="7" name="Picture 6"/>
          <p:cNvPicPr>
            <a:picLocks noChangeAspect="1"/>
          </p:cNvPicPr>
          <p:nvPr/>
        </p:nvPicPr>
        <p:blipFill>
          <a:blip r:embed="rId3"/>
          <a:stretch>
            <a:fillRect/>
          </a:stretch>
        </p:blipFill>
        <p:spPr>
          <a:xfrm>
            <a:off x="457200" y="2781301"/>
            <a:ext cx="3627614" cy="2127714"/>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7296" y="236271"/>
          <a:ext cx="8853082" cy="4714953"/>
        </p:xfrm>
        <a:graphic>
          <a:graphicData uri="http://schemas.openxmlformats.org/drawingml/2006/table">
            <a:tbl>
              <a:tblPr firstRow="1" bandRow="1">
                <a:tableStyleId>{2A488322-F2BA-4B5B-9748-0D474271808F}</a:tableStyleId>
              </a:tblPr>
              <a:tblGrid>
                <a:gridCol w="659009"/>
                <a:gridCol w="584571"/>
                <a:gridCol w="2680963"/>
                <a:gridCol w="3547741"/>
                <a:gridCol w="1380798"/>
              </a:tblGrid>
              <a:tr h="494377">
                <a:tc>
                  <a:txBody>
                    <a:bodyPr/>
                    <a:lstStyle/>
                    <a:p>
                      <a:pPr algn="ctr"/>
                      <a:r>
                        <a:rPr lang="en-US" sz="1100" dirty="0">
                          <a:solidFill>
                            <a:srgbClr val="0000FF"/>
                          </a:solidFill>
                        </a:rPr>
                        <a:t>Prefix</a:t>
                      </a:r>
                      <a:endParaRPr lang="en-US" sz="1400" dirty="0">
                        <a:solidFill>
                          <a:srgbClr val="0000FF"/>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aseline="0" dirty="0">
                          <a:solidFill>
                            <a:srgbClr val="0000FF"/>
                          </a:solidFill>
                        </a:rPr>
                        <a:t>10</a:t>
                      </a:r>
                      <a:r>
                        <a:rPr lang="en-US" sz="1400" baseline="30000" dirty="0">
                          <a:solidFill>
                            <a:srgbClr val="0000FF"/>
                          </a:solidFill>
                        </a:rPr>
                        <a:t>n</a:t>
                      </a:r>
                      <a:endParaRPr lang="en-US" sz="1400" dirty="0">
                        <a:solidFill>
                          <a:srgbClr val="0000FF"/>
                        </a:solidFill>
                      </a:endParaRPr>
                    </a:p>
                  </a:txBody>
                  <a:tcPr/>
                </a:tc>
                <a:tc>
                  <a:txBody>
                    <a:bodyPr/>
                    <a:lstStyle/>
                    <a:p>
                      <a:pPr algn="ctr"/>
                      <a:r>
                        <a:rPr lang="en-US" dirty="0">
                          <a:solidFill>
                            <a:srgbClr val="0000FF"/>
                          </a:solidFill>
                        </a:rPr>
                        <a:t>Decimal</a:t>
                      </a:r>
                      <a:endParaRPr lang="en-US" b="1" dirty="0">
                        <a:solidFill>
                          <a:srgbClr val="0000FF"/>
                        </a:solidFill>
                      </a:endParaRPr>
                    </a:p>
                  </a:txBody>
                  <a:tcPr/>
                </a:tc>
                <a:tc>
                  <a:txBody>
                    <a:bodyPr/>
                    <a:lstStyle/>
                    <a:p>
                      <a:pPr algn="ctr"/>
                      <a:endParaRPr lang="en-US" dirty="0">
                        <a:solidFill>
                          <a:srgbClr val="0000FF"/>
                        </a:solidFill>
                      </a:endParaRPr>
                    </a:p>
                  </a:txBody>
                  <a:tcPr/>
                </a:tc>
                <a:tc>
                  <a:txBody>
                    <a:bodyPr/>
                    <a:lstStyle/>
                    <a:p>
                      <a:pPr algn="ctr"/>
                      <a:endParaRPr lang="en-US" dirty="0">
                        <a:solidFill>
                          <a:srgbClr val="0000FF"/>
                        </a:solidFill>
                      </a:endParaRPr>
                    </a:p>
                  </a:txBody>
                  <a:tcPr/>
                </a:tc>
              </a:tr>
              <a:tr h="257166">
                <a:tc>
                  <a:txBody>
                    <a:bodyPr/>
                    <a:lstStyle/>
                    <a:p>
                      <a:endParaRPr lang="en-US" sz="1100" dirty="0">
                        <a:solidFill>
                          <a:schemeClr val="bg1">
                            <a:lumMod val="50000"/>
                          </a:schemeClr>
                        </a:solidFill>
                      </a:endParaRPr>
                    </a:p>
                  </a:txBody>
                  <a:tcPr/>
                </a:tc>
                <a:tc>
                  <a:txBody>
                    <a:bodyPr/>
                    <a:lstStyle/>
                    <a:p>
                      <a:r>
                        <a:rPr lang="en-US" sz="1100" dirty="0">
                          <a:solidFill>
                            <a:schemeClr val="bg1">
                              <a:lumMod val="50000"/>
                            </a:schemeClr>
                          </a:solidFill>
                        </a:rPr>
                        <a:t>10</a:t>
                      </a:r>
                      <a:r>
                        <a:rPr lang="en-US" sz="1100" baseline="30000" dirty="0">
                          <a:solidFill>
                            <a:schemeClr val="bg1">
                              <a:lumMod val="50000"/>
                            </a:schemeClr>
                          </a:solidFill>
                        </a:rPr>
                        <a:t>0</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Human height:  1.6 meters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solidFill>
                          <a:schemeClr val="bg1">
                            <a:lumMod val="50000"/>
                          </a:schemeClr>
                        </a:solidFill>
                      </a:endParaRPr>
                    </a:p>
                  </a:txBody>
                  <a:tcPr/>
                </a:tc>
              </a:tr>
              <a:tr h="270159">
                <a:tc>
                  <a:txBody>
                    <a:bodyPr/>
                    <a:lstStyle/>
                    <a:p>
                      <a:r>
                        <a:rPr lang="en-US" sz="1100" dirty="0" err="1">
                          <a:solidFill>
                            <a:schemeClr val="bg1">
                              <a:lumMod val="50000"/>
                            </a:schemeClr>
                          </a:solidFill>
                        </a:rPr>
                        <a:t>milli</a:t>
                      </a:r>
                      <a:endParaRPr lang="en-US" sz="1100">
                        <a:solidFill>
                          <a:schemeClr val="bg1">
                            <a:lumMod val="50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10</a:t>
                      </a:r>
                      <a:r>
                        <a:rPr lang="en-US" sz="1100" baseline="30000" dirty="0">
                          <a:solidFill>
                            <a:schemeClr val="bg1">
                              <a:lumMod val="50000"/>
                            </a:schemeClr>
                          </a:solidFill>
                        </a:rPr>
                        <a:t>-3</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.001</a:t>
                      </a:r>
                    </a:p>
                  </a:txBody>
                  <a:tcPr/>
                </a:tc>
                <a:tc>
                  <a:txBody>
                    <a:bodyPr/>
                    <a:lstStyle/>
                    <a:p>
                      <a:r>
                        <a:rPr lang="en-US" sz="1100" dirty="0">
                          <a:solidFill>
                            <a:schemeClr val="bg1">
                              <a:lumMod val="50000"/>
                            </a:schemeClr>
                          </a:solidFill>
                        </a:rPr>
                        <a:t>Grain of sand:  1millimeter</a:t>
                      </a:r>
                    </a:p>
                  </a:txBody>
                  <a:tcPr/>
                </a:tc>
                <a:tc>
                  <a:txBody>
                    <a:bodyPr/>
                    <a:lstStyle/>
                    <a:p>
                      <a:endParaRPr lang="en-US" sz="1100" dirty="0">
                        <a:solidFill>
                          <a:schemeClr val="bg1">
                            <a:lumMod val="50000"/>
                          </a:schemeClr>
                        </a:solidFill>
                      </a:endParaRPr>
                    </a:p>
                  </a:txBody>
                  <a:tcPr/>
                </a:tc>
              </a:tr>
              <a:tr h="453588">
                <a:tc>
                  <a:txBody>
                    <a:bodyPr/>
                    <a:lstStyle/>
                    <a:p>
                      <a:r>
                        <a:rPr lang="en-US" sz="1100" dirty="0">
                          <a:solidFill>
                            <a:schemeClr val="bg1">
                              <a:lumMod val="50000"/>
                            </a:schemeClr>
                          </a:solidFill>
                        </a:rPr>
                        <a:t>micro</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10</a:t>
                      </a:r>
                      <a:r>
                        <a:rPr lang="en-US" sz="1100" baseline="30000" dirty="0">
                          <a:solidFill>
                            <a:schemeClr val="bg1">
                              <a:lumMod val="50000"/>
                            </a:schemeClr>
                          </a:solidFill>
                        </a:rPr>
                        <a:t>-6</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.000 001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Smallest Bacteria:   1 micrometer</a:t>
                      </a:r>
                      <a:br>
                        <a:rPr lang="en-US" sz="1100" dirty="0">
                          <a:solidFill>
                            <a:schemeClr val="bg1">
                              <a:lumMod val="50000"/>
                            </a:schemeClr>
                          </a:solidFill>
                        </a:rPr>
                      </a:br>
                      <a:r>
                        <a:rPr lang="en-US" sz="1100" b="1" baseline="0" dirty="0">
                          <a:solidFill>
                            <a:schemeClr val="bg1">
                              <a:lumMod val="50000"/>
                            </a:schemeClr>
                          </a:solidFill>
                        </a:rPr>
                        <a:t>Resolution of light microscope</a:t>
                      </a:r>
                      <a:r>
                        <a:rPr lang="en-US" sz="1100" baseline="0" dirty="0">
                          <a:solidFill>
                            <a:schemeClr val="bg1">
                              <a:lumMod val="50000"/>
                            </a:schemeClr>
                          </a:solidFill>
                        </a:rPr>
                        <a:t>:   0.2 micrometer</a:t>
                      </a:r>
                      <a:endParaRPr lang="en-US" sz="1100" dirty="0">
                        <a:solidFill>
                          <a:schemeClr val="bg1">
                            <a:lumMod val="50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solidFill>
                          <a:schemeClr val="bg1">
                            <a:lumMod val="50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solidFill>
                          <a:schemeClr val="bg1">
                            <a:lumMod val="50000"/>
                          </a:schemeClr>
                        </a:solidFill>
                      </a:endParaRPr>
                    </a:p>
                  </a:txBody>
                  <a:tcPr/>
                </a:tc>
              </a:tr>
              <a:tr h="413269">
                <a:tc>
                  <a:txBody>
                    <a:bodyPr/>
                    <a:lstStyle/>
                    <a:p>
                      <a:r>
                        <a:rPr lang="en-US" sz="1100" dirty="0" err="1">
                          <a:solidFill>
                            <a:schemeClr val="bg1">
                              <a:lumMod val="50000"/>
                            </a:schemeClr>
                          </a:solidFill>
                        </a:rPr>
                        <a:t>nano</a:t>
                      </a:r>
                      <a:endParaRPr lang="en-US" sz="1100">
                        <a:solidFill>
                          <a:schemeClr val="bg1">
                            <a:lumMod val="50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10</a:t>
                      </a:r>
                      <a:r>
                        <a:rPr lang="en-US" sz="1100" baseline="30000" dirty="0">
                          <a:solidFill>
                            <a:schemeClr val="bg1">
                              <a:lumMod val="50000"/>
                            </a:schemeClr>
                          </a:solidFill>
                        </a:rPr>
                        <a:t>-9</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.000 000 001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Water</a:t>
                      </a:r>
                      <a:r>
                        <a:rPr lang="en-US" sz="1100" baseline="0" dirty="0">
                          <a:solidFill>
                            <a:schemeClr val="bg1">
                              <a:lumMod val="50000"/>
                            </a:schemeClr>
                          </a:solidFill>
                        </a:rPr>
                        <a:t> molecule:   0.28  nanometer</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1" baseline="0" dirty="0">
                          <a:solidFill>
                            <a:schemeClr val="bg1">
                              <a:lumMod val="50000"/>
                            </a:schemeClr>
                          </a:solidFill>
                        </a:rPr>
                        <a:t>Resolution of x-ray microscope</a:t>
                      </a:r>
                      <a:r>
                        <a:rPr lang="en-US" sz="1100" baseline="0" dirty="0">
                          <a:solidFill>
                            <a:schemeClr val="bg1">
                              <a:lumMod val="50000"/>
                            </a:schemeClr>
                          </a:solidFill>
                        </a:rPr>
                        <a:t>:   15 nanometer</a:t>
                      </a:r>
                      <a:endParaRPr lang="en-US" sz="1100" dirty="0">
                        <a:solidFill>
                          <a:schemeClr val="bg1">
                            <a:lumMod val="50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b="1" dirty="0">
                        <a:solidFill>
                          <a:schemeClr val="bg1">
                            <a:lumMod val="50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b="1" dirty="0">
                        <a:solidFill>
                          <a:schemeClr val="bg1">
                            <a:lumMod val="50000"/>
                          </a:schemeClr>
                        </a:solidFill>
                      </a:endParaRPr>
                    </a:p>
                  </a:txBody>
                  <a:tcPr/>
                </a:tc>
              </a:tr>
              <a:tr h="429977">
                <a:tc>
                  <a:txBody>
                    <a:bodyPr/>
                    <a:lstStyle/>
                    <a:p>
                      <a:r>
                        <a:rPr lang="en-US" sz="1100" dirty="0" err="1">
                          <a:solidFill>
                            <a:schemeClr val="bg1">
                              <a:lumMod val="50000"/>
                            </a:schemeClr>
                          </a:solidFill>
                        </a:rPr>
                        <a:t>pico</a:t>
                      </a:r>
                      <a:endParaRPr lang="en-US" sz="1100">
                        <a:solidFill>
                          <a:schemeClr val="bg1">
                            <a:lumMod val="50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10</a:t>
                      </a:r>
                      <a:r>
                        <a:rPr lang="en-US" sz="1100" baseline="30000" dirty="0">
                          <a:solidFill>
                            <a:schemeClr val="bg1">
                              <a:lumMod val="50000"/>
                            </a:schemeClr>
                          </a:solidFill>
                        </a:rPr>
                        <a:t>-12</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.000 000 000 001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Size of Helium atom: 60 </a:t>
                      </a:r>
                      <a:r>
                        <a:rPr lang="en-US" sz="1100" dirty="0" err="1">
                          <a:solidFill>
                            <a:schemeClr val="bg1">
                              <a:lumMod val="50000"/>
                            </a:schemeClr>
                          </a:solidFill>
                        </a:rPr>
                        <a:t>picometer</a:t>
                      </a:r>
                      <a:r>
                        <a:rPr lang="en-US" sz="1100" dirty="0">
                          <a:solidFill>
                            <a:schemeClr val="bg1">
                              <a:lumMod val="50000"/>
                            </a:schemeClr>
                          </a:solidFill>
                        </a:rPr>
                        <a:t/>
                      </a:r>
                      <a:br>
                        <a:rPr lang="en-US" sz="1100" dirty="0">
                          <a:solidFill>
                            <a:schemeClr val="bg1">
                              <a:lumMod val="50000"/>
                            </a:schemeClr>
                          </a:solidFill>
                        </a:rPr>
                      </a:br>
                      <a:r>
                        <a:rPr lang="en-US" sz="1100" b="1" dirty="0">
                          <a:solidFill>
                            <a:schemeClr val="bg1">
                              <a:lumMod val="50000"/>
                            </a:schemeClr>
                          </a:solidFill>
                        </a:rPr>
                        <a:t>Resolution</a:t>
                      </a:r>
                      <a:r>
                        <a:rPr lang="en-US" sz="1100" b="1" baseline="0" dirty="0">
                          <a:solidFill>
                            <a:schemeClr val="bg1">
                              <a:lumMod val="50000"/>
                            </a:schemeClr>
                          </a:solidFill>
                        </a:rPr>
                        <a:t> of electron microscope</a:t>
                      </a:r>
                      <a:r>
                        <a:rPr lang="en-US" sz="1100" baseline="0" dirty="0">
                          <a:solidFill>
                            <a:schemeClr val="bg1">
                              <a:lumMod val="50000"/>
                            </a:schemeClr>
                          </a:solidFill>
                        </a:rPr>
                        <a:t>: 50 </a:t>
                      </a:r>
                      <a:r>
                        <a:rPr lang="en-US" sz="1100" baseline="0" dirty="0" err="1">
                          <a:solidFill>
                            <a:schemeClr val="bg1">
                              <a:lumMod val="50000"/>
                            </a:schemeClr>
                          </a:solidFill>
                        </a:rPr>
                        <a:t>picometer</a:t>
                      </a:r>
                      <a:endParaRPr lang="en-US" sz="1100" dirty="0">
                        <a:solidFill>
                          <a:schemeClr val="bg1">
                            <a:lumMod val="50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solidFill>
                          <a:schemeClr val="bg1">
                            <a:lumMod val="50000"/>
                          </a:schemeClr>
                        </a:solidFill>
                      </a:endParaRPr>
                    </a:p>
                  </a:txBody>
                  <a:tcPr/>
                </a:tc>
              </a:tr>
              <a:tr h="426526">
                <a:tc>
                  <a:txBody>
                    <a:bodyPr/>
                    <a:lstStyle/>
                    <a:p>
                      <a:r>
                        <a:rPr lang="en-US" sz="1100" dirty="0" err="1">
                          <a:solidFill>
                            <a:schemeClr val="bg1">
                              <a:lumMod val="50000"/>
                            </a:schemeClr>
                          </a:solidFill>
                        </a:rPr>
                        <a:t>femto</a:t>
                      </a:r>
                      <a:endParaRPr lang="en-US" sz="1100">
                        <a:solidFill>
                          <a:schemeClr val="bg1">
                            <a:lumMod val="50000"/>
                          </a:schemeClr>
                        </a:solidFill>
                      </a:endParaRPr>
                    </a:p>
                  </a:txBody>
                  <a:tcPr>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10</a:t>
                      </a:r>
                      <a:r>
                        <a:rPr lang="en-US" sz="1100" baseline="30000" dirty="0">
                          <a:solidFill>
                            <a:schemeClr val="bg1">
                              <a:lumMod val="50000"/>
                            </a:schemeClr>
                          </a:solidFill>
                        </a:rPr>
                        <a:t>-15</a:t>
                      </a:r>
                    </a:p>
                  </a:txBody>
                  <a:tcPr>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.000 000 000 000 001</a:t>
                      </a:r>
                    </a:p>
                  </a:txBody>
                  <a:tcPr>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rPr>
                        <a:t>Atomic nucleus:   1 – 10 </a:t>
                      </a:r>
                      <a:r>
                        <a:rPr lang="en-US" sz="1100" dirty="0" err="1">
                          <a:solidFill>
                            <a:schemeClr val="bg1">
                              <a:lumMod val="50000"/>
                            </a:schemeClr>
                          </a:solidFill>
                        </a:rPr>
                        <a:t>femtometer</a:t>
                      </a:r>
                      <a:endParaRPr lang="en-US" sz="1100" dirty="0">
                        <a:solidFill>
                          <a:schemeClr val="bg1">
                            <a:lumMod val="50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a:solidFill>
                            <a:schemeClr val="bg1">
                              <a:lumMod val="50000"/>
                            </a:schemeClr>
                          </a:solidFill>
                        </a:rPr>
                        <a:t>Resolution of TRIUMF cyclotron</a:t>
                      </a:r>
                      <a:r>
                        <a:rPr lang="en-US" sz="1100" dirty="0">
                          <a:solidFill>
                            <a:schemeClr val="bg1">
                              <a:lumMod val="50000"/>
                            </a:schemeClr>
                          </a:solidFill>
                        </a:rPr>
                        <a:t>: 0.18 </a:t>
                      </a:r>
                      <a:r>
                        <a:rPr lang="en-US" sz="1100" dirty="0" err="1">
                          <a:solidFill>
                            <a:schemeClr val="bg1">
                              <a:lumMod val="50000"/>
                            </a:schemeClr>
                          </a:solidFill>
                        </a:rPr>
                        <a:t>femtometer</a:t>
                      </a:r>
                      <a:endParaRPr lang="en-US" sz="1100" dirty="0">
                        <a:solidFill>
                          <a:schemeClr val="bg1">
                            <a:lumMod val="50000"/>
                          </a:schemeClr>
                        </a:solidFill>
                      </a:endParaRPr>
                    </a:p>
                  </a:txBody>
                  <a:tcPr>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solidFill>
                          <a:schemeClr val="bg1">
                            <a:lumMod val="50000"/>
                          </a:schemeClr>
                        </a:solidFill>
                      </a:endParaRPr>
                    </a:p>
                  </a:txBody>
                  <a:tcPr>
                    <a:lnB w="12700" cap="flat" cmpd="sng" algn="ctr">
                      <a:solidFill>
                        <a:srgbClr val="000000"/>
                      </a:solidFill>
                      <a:prstDash val="solid"/>
                      <a:round/>
                      <a:headEnd type="none" w="med" len="med"/>
                      <a:tailEnd type="none" w="med" len="med"/>
                    </a:lnB>
                  </a:tcPr>
                </a:tc>
              </a:tr>
              <a:tr h="423074">
                <a:tc>
                  <a:txBody>
                    <a:bodyPr/>
                    <a:lstStyle/>
                    <a:p>
                      <a:r>
                        <a:rPr lang="en-US" sz="1200" dirty="0" err="1">
                          <a:solidFill>
                            <a:schemeClr val="bg1">
                              <a:lumMod val="50000"/>
                            </a:schemeClr>
                          </a:solidFill>
                        </a:rPr>
                        <a:t>atto</a:t>
                      </a:r>
                      <a:endParaRPr lang="en-US" sz="1200">
                        <a:solidFill>
                          <a:schemeClr val="bg1">
                            <a:lumMod val="50000"/>
                          </a:schemeClr>
                        </a:solidFill>
                      </a:endParaRP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rPr>
                        <a:t>10</a:t>
                      </a:r>
                      <a:r>
                        <a:rPr lang="en-US" sz="1200" baseline="30000" dirty="0">
                          <a:solidFill>
                            <a:schemeClr val="bg1">
                              <a:lumMod val="50000"/>
                            </a:schemeClr>
                          </a:solidFill>
                        </a:rPr>
                        <a:t>-18</a:t>
                      </a: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rPr>
                        <a:t>.000 000 000 000 000 001</a:t>
                      </a: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rPr>
                        <a:t>Quark:</a:t>
                      </a:r>
                      <a:r>
                        <a:rPr lang="en-US" sz="1200" baseline="0" dirty="0">
                          <a:solidFill>
                            <a:schemeClr val="bg1">
                              <a:lumMod val="50000"/>
                            </a:schemeClr>
                          </a:solidFill>
                        </a:rPr>
                        <a:t>   1 </a:t>
                      </a:r>
                      <a:r>
                        <a:rPr lang="en-US" sz="1200" baseline="0" dirty="0" err="1">
                          <a:solidFill>
                            <a:schemeClr val="bg1">
                              <a:lumMod val="50000"/>
                            </a:schemeClr>
                          </a:solidFill>
                        </a:rPr>
                        <a:t>attometer</a:t>
                      </a:r>
                      <a:endParaRPr lang="en-US" sz="1200" baseline="0" dirty="0">
                        <a:solidFill>
                          <a:schemeClr val="bg1">
                            <a:lumMod val="50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chemeClr val="bg1">
                              <a:lumMod val="50000"/>
                            </a:schemeClr>
                          </a:solidFill>
                        </a:rPr>
                        <a:t>Resolution at </a:t>
                      </a:r>
                      <a:r>
                        <a:rPr lang="en-US" sz="1200" b="1" i="1" baseline="0" dirty="0" err="1">
                          <a:solidFill>
                            <a:schemeClr val="bg1">
                              <a:lumMod val="50000"/>
                            </a:schemeClr>
                          </a:solidFill>
                        </a:rPr>
                        <a:t>Fermilab</a:t>
                      </a:r>
                      <a:r>
                        <a:rPr lang="en-US" sz="1200" b="1" baseline="0" dirty="0">
                          <a:solidFill>
                            <a:schemeClr val="bg1">
                              <a:lumMod val="50000"/>
                            </a:schemeClr>
                          </a:solidFill>
                        </a:rPr>
                        <a:t>:</a:t>
                      </a:r>
                      <a:r>
                        <a:rPr lang="en-US" sz="1200" b="0" baseline="0" dirty="0">
                          <a:solidFill>
                            <a:schemeClr val="bg1">
                              <a:lumMod val="50000"/>
                            </a:schemeClr>
                          </a:solidFill>
                        </a:rPr>
                        <a:t> 0.2 </a:t>
                      </a:r>
                      <a:r>
                        <a:rPr lang="en-US" sz="1200" b="0" baseline="0" dirty="0" err="1">
                          <a:solidFill>
                            <a:schemeClr val="bg1">
                              <a:lumMod val="50000"/>
                            </a:schemeClr>
                          </a:solidFill>
                        </a:rPr>
                        <a:t>attometer</a:t>
                      </a:r>
                      <a:endParaRPr lang="en-US" sz="1200" b="0" baseline="0" dirty="0">
                        <a:solidFill>
                          <a:schemeClr val="bg1">
                            <a:lumMod val="50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a:solidFill>
                          <a:schemeClr val="bg1">
                            <a:lumMod val="50000"/>
                          </a:schemeClr>
                        </a:solidFill>
                      </a:endParaRP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a:solidFill>
                          <a:schemeClr val="bg1">
                            <a:lumMod val="50000"/>
                          </a:schemeClr>
                        </a:solidFill>
                      </a:endParaRP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247">
                <a:tc>
                  <a:txBody>
                    <a:bodyPr/>
                    <a:lstStyle/>
                    <a:p>
                      <a:r>
                        <a:rPr lang="en-US" sz="1600" dirty="0" err="1"/>
                        <a:t>zepto</a:t>
                      </a:r>
                      <a:endParaRPr lang="en-US" sz="1600"/>
                    </a:p>
                  </a:txBody>
                  <a:tcPr>
                    <a:lnT w="12700" cap="flat" cmpd="sng" algn="ctr">
                      <a:solidFill>
                        <a:srgbClr val="000000"/>
                      </a:solidFill>
                      <a:prstDash val="solid"/>
                      <a:round/>
                      <a:headEnd type="none" w="med" len="med"/>
                      <a:tailEnd type="none" w="med" len="med"/>
                    </a:lnT>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t>10</a:t>
                      </a:r>
                      <a:r>
                        <a:rPr lang="en-US" sz="1600" baseline="30000" dirty="0"/>
                        <a:t>-21</a:t>
                      </a:r>
                    </a:p>
                    <a:p>
                      <a:pPr algn="ctr"/>
                      <a:endParaRPr lang="en-US" sz="1600" dirty="0"/>
                    </a:p>
                  </a:txBody>
                  <a:tcPr>
                    <a:lnT w="12700" cap="flat" cmpd="sng" algn="ctr">
                      <a:solidFill>
                        <a:srgbClr val="000000"/>
                      </a:solidFill>
                      <a:prstDash val="solid"/>
                      <a:round/>
                      <a:headEnd type="none" w="med" len="med"/>
                      <a:tailEnd type="none" w="med" len="med"/>
                    </a:lnT>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.000 000 000 000 000 000 001</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baseline="30000" dirty="0"/>
                    </a:p>
                  </a:txBody>
                  <a:tcPr>
                    <a:lnT w="12700" cap="flat" cmpd="sng" algn="ctr">
                      <a:solidFill>
                        <a:srgbClr val="000000"/>
                      </a:solidFill>
                      <a:prstDash val="solid"/>
                      <a:round/>
                      <a:headEnd type="none" w="med" len="med"/>
                      <a:tailEnd type="none" w="med" len="med"/>
                    </a:lnT>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1" dirty="0">
                          <a:solidFill>
                            <a:srgbClr val="0000FF"/>
                          </a:solidFill>
                        </a:rPr>
                        <a:t>Higgs particle</a:t>
                      </a:r>
                      <a:r>
                        <a:rPr lang="en-US" sz="1600" dirty="0"/>
                        <a:t>:</a:t>
                      </a:r>
                      <a:r>
                        <a:rPr lang="en-US" sz="1600" baseline="0" dirty="0"/>
                        <a:t>   10 </a:t>
                      </a:r>
                      <a:r>
                        <a:rPr lang="en-US" sz="1600" baseline="0" dirty="0" err="1"/>
                        <a:t>attometer</a:t>
                      </a:r>
                      <a:endParaRPr lang="en-US" sz="16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400" b="1" baseline="0" dirty="0">
                          <a:solidFill>
                            <a:srgbClr val="660066"/>
                          </a:solidFill>
                        </a:rPr>
                        <a:t>Current resolution at CERN</a:t>
                      </a:r>
                      <a:r>
                        <a:rPr lang="en-US" sz="1400" baseline="0" dirty="0"/>
                        <a:t>:  50 </a:t>
                      </a:r>
                      <a:r>
                        <a:rPr lang="en-US" sz="1400" baseline="0" dirty="0" err="1"/>
                        <a:t>zeptometer</a:t>
                      </a:r>
                      <a:endParaRPr lang="en-US" sz="14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rgbClr val="660066"/>
                          </a:solidFill>
                        </a:rPr>
                        <a:t>Ultimate resolution at CERN</a:t>
                      </a:r>
                      <a:r>
                        <a:rPr lang="en-US" sz="1400" dirty="0"/>
                        <a:t>: 14.3 </a:t>
                      </a:r>
                      <a:r>
                        <a:rPr lang="en-US" sz="1400" dirty="0" err="1"/>
                        <a:t>zeptometer</a:t>
                      </a:r>
                      <a:endParaRPr lang="en-US" sz="14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a:p>
                  </a:txBody>
                  <a:tcPr>
                    <a:lnT w="12700" cap="flat" cmpd="sng" algn="ctr">
                      <a:solidFill>
                        <a:srgbClr val="000000"/>
                      </a:solidFill>
                      <a:prstDash val="solid"/>
                      <a:round/>
                      <a:headEnd type="none" w="med" len="med"/>
                      <a:tailEnd type="none" w="med" len="med"/>
                    </a:lnT>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a:p>
                  </a:txBody>
                  <a:tcPr>
                    <a:lnT w="12700" cap="flat" cmpd="sng" algn="ctr">
                      <a:solidFill>
                        <a:srgbClr val="000000"/>
                      </a:solidFill>
                      <a:prstDash val="solid"/>
                      <a:round/>
                      <a:headEnd type="none" w="med" len="med"/>
                      <a:tailEnd type="none" w="med" len="med"/>
                    </a:lnT>
                  </a:tcPr>
                </a:tc>
              </a:tr>
            </a:tbl>
          </a:graphicData>
        </a:graphic>
      </p:graphicFrame>
      <p:pic>
        <p:nvPicPr>
          <p:cNvPr id="5" name="Picture 4"/>
          <p:cNvPicPr>
            <a:picLocks noChangeAspect="1"/>
          </p:cNvPicPr>
          <p:nvPr/>
        </p:nvPicPr>
        <p:blipFill>
          <a:blip r:embed="rId2"/>
          <a:stretch>
            <a:fillRect/>
          </a:stretch>
        </p:blipFill>
        <p:spPr>
          <a:xfrm>
            <a:off x="7835253" y="1267983"/>
            <a:ext cx="806380" cy="460061"/>
          </a:xfrm>
          <a:prstGeom prst="rect">
            <a:avLst/>
          </a:prstGeom>
        </p:spPr>
      </p:pic>
      <p:pic>
        <p:nvPicPr>
          <p:cNvPr id="6" name="Picture 5"/>
          <p:cNvPicPr>
            <a:picLocks noChangeAspect="1"/>
          </p:cNvPicPr>
          <p:nvPr/>
        </p:nvPicPr>
        <p:blipFill>
          <a:blip r:embed="rId3"/>
          <a:stretch>
            <a:fillRect/>
          </a:stretch>
        </p:blipFill>
        <p:spPr>
          <a:xfrm>
            <a:off x="7835253" y="1006021"/>
            <a:ext cx="491939" cy="257474"/>
          </a:xfrm>
          <a:prstGeom prst="rect">
            <a:avLst/>
          </a:prstGeom>
        </p:spPr>
      </p:pic>
      <p:pic>
        <p:nvPicPr>
          <p:cNvPr id="7" name="Picture 6"/>
          <p:cNvPicPr>
            <a:picLocks noChangeAspect="1"/>
          </p:cNvPicPr>
          <p:nvPr/>
        </p:nvPicPr>
        <p:blipFill>
          <a:blip r:embed="rId4"/>
          <a:stretch>
            <a:fillRect/>
          </a:stretch>
        </p:blipFill>
        <p:spPr>
          <a:xfrm>
            <a:off x="7841705" y="1728044"/>
            <a:ext cx="799928" cy="426629"/>
          </a:xfrm>
          <a:prstGeom prst="rect">
            <a:avLst/>
          </a:prstGeom>
        </p:spPr>
      </p:pic>
      <p:pic>
        <p:nvPicPr>
          <p:cNvPr id="8" name="Picture 7"/>
          <p:cNvPicPr>
            <a:picLocks noChangeAspect="1"/>
          </p:cNvPicPr>
          <p:nvPr/>
        </p:nvPicPr>
        <p:blipFill>
          <a:blip r:embed="rId5"/>
          <a:stretch>
            <a:fillRect/>
          </a:stretch>
        </p:blipFill>
        <p:spPr>
          <a:xfrm>
            <a:off x="7835254" y="2154674"/>
            <a:ext cx="806380" cy="413590"/>
          </a:xfrm>
          <a:prstGeom prst="rect">
            <a:avLst/>
          </a:prstGeom>
        </p:spPr>
      </p:pic>
      <p:pic>
        <p:nvPicPr>
          <p:cNvPr id="9" name="Picture 8"/>
          <p:cNvPicPr>
            <a:picLocks noChangeAspect="1"/>
          </p:cNvPicPr>
          <p:nvPr/>
        </p:nvPicPr>
        <p:blipFill>
          <a:blip r:embed="rId6"/>
          <a:stretch>
            <a:fillRect/>
          </a:stretch>
        </p:blipFill>
        <p:spPr>
          <a:xfrm>
            <a:off x="7835256" y="749197"/>
            <a:ext cx="298354" cy="216984"/>
          </a:xfrm>
          <a:prstGeom prst="rect">
            <a:avLst/>
          </a:prstGeom>
        </p:spPr>
      </p:pic>
      <p:pic>
        <p:nvPicPr>
          <p:cNvPr id="11" name="Picture 10"/>
          <p:cNvPicPr>
            <a:picLocks noChangeAspect="1"/>
          </p:cNvPicPr>
          <p:nvPr/>
        </p:nvPicPr>
        <p:blipFill>
          <a:blip r:embed="rId7"/>
          <a:stretch>
            <a:fillRect/>
          </a:stretch>
        </p:blipFill>
        <p:spPr>
          <a:xfrm>
            <a:off x="8198330" y="3047047"/>
            <a:ext cx="443304" cy="443304"/>
          </a:xfrm>
          <a:prstGeom prst="rect">
            <a:avLst/>
          </a:prstGeom>
        </p:spPr>
      </p:pic>
      <p:pic>
        <p:nvPicPr>
          <p:cNvPr id="12" name="Picture 11"/>
          <p:cNvPicPr>
            <a:picLocks noChangeAspect="1"/>
          </p:cNvPicPr>
          <p:nvPr/>
        </p:nvPicPr>
        <p:blipFill>
          <a:blip r:embed="rId8"/>
          <a:stretch>
            <a:fillRect/>
          </a:stretch>
        </p:blipFill>
        <p:spPr>
          <a:xfrm>
            <a:off x="7785427" y="3067207"/>
            <a:ext cx="412903" cy="412903"/>
          </a:xfrm>
          <a:prstGeom prst="rect">
            <a:avLst/>
          </a:prstGeom>
        </p:spPr>
      </p:pic>
      <p:sp>
        <p:nvSpPr>
          <p:cNvPr id="18" name="TextBox 17"/>
          <p:cNvSpPr txBox="1"/>
          <p:nvPr/>
        </p:nvSpPr>
        <p:spPr>
          <a:xfrm>
            <a:off x="3829948" y="6364470"/>
            <a:ext cx="3079088" cy="338554"/>
          </a:xfrm>
          <a:prstGeom prst="rect">
            <a:avLst/>
          </a:prstGeom>
          <a:noFill/>
        </p:spPr>
        <p:txBody>
          <a:bodyPr wrap="none" rtlCol="0">
            <a:spAutoFit/>
          </a:bodyPr>
          <a:lstStyle/>
          <a:p>
            <a:r>
              <a:rPr lang="en-US" sz="1600" dirty="0"/>
              <a:t>Simulated decay of a Higgs particle</a:t>
            </a:r>
          </a:p>
        </p:txBody>
      </p:sp>
      <p:pic>
        <p:nvPicPr>
          <p:cNvPr id="19" name="Picture 18"/>
          <p:cNvPicPr>
            <a:picLocks noChangeAspect="1"/>
          </p:cNvPicPr>
          <p:nvPr/>
        </p:nvPicPr>
        <p:blipFill>
          <a:blip r:embed="rId9"/>
          <a:stretch>
            <a:fillRect/>
          </a:stretch>
        </p:blipFill>
        <p:spPr>
          <a:xfrm rot="5400000">
            <a:off x="7999988" y="2385242"/>
            <a:ext cx="458622" cy="824667"/>
          </a:xfrm>
          <a:prstGeom prst="rect">
            <a:avLst/>
          </a:prstGeom>
        </p:spPr>
      </p:pic>
      <p:pic>
        <p:nvPicPr>
          <p:cNvPr id="21" name="Picture 20"/>
          <p:cNvPicPr>
            <a:picLocks noChangeAspect="1"/>
          </p:cNvPicPr>
          <p:nvPr/>
        </p:nvPicPr>
        <p:blipFill>
          <a:blip r:embed="rId10"/>
          <a:stretch>
            <a:fillRect/>
          </a:stretch>
        </p:blipFill>
        <p:spPr>
          <a:xfrm>
            <a:off x="147296" y="4267191"/>
            <a:ext cx="3682652" cy="2435833"/>
          </a:xfrm>
          <a:prstGeom prst="rect">
            <a:avLst/>
          </a:prstGeom>
        </p:spPr>
      </p:pic>
      <p:pic>
        <p:nvPicPr>
          <p:cNvPr id="22" name="Picture 21"/>
          <p:cNvPicPr>
            <a:picLocks noChangeAspect="1"/>
          </p:cNvPicPr>
          <p:nvPr/>
        </p:nvPicPr>
        <p:blipFill>
          <a:blip r:embed="rId10"/>
          <a:stretch>
            <a:fillRect/>
          </a:stretch>
        </p:blipFill>
        <p:spPr>
          <a:xfrm>
            <a:off x="7785427" y="3480111"/>
            <a:ext cx="1186852" cy="787080"/>
          </a:xfrm>
          <a:prstGeom prst="rect">
            <a:avLst/>
          </a:prstGeom>
        </p:spPr>
      </p:pic>
      <p:pic>
        <p:nvPicPr>
          <p:cNvPr id="24" name="Picture 23"/>
          <p:cNvPicPr>
            <a:picLocks noChangeAspect="1"/>
          </p:cNvPicPr>
          <p:nvPr/>
        </p:nvPicPr>
        <p:blipFill>
          <a:blip r:embed="rId11"/>
          <a:stretch>
            <a:fillRect/>
          </a:stretch>
        </p:blipFill>
        <p:spPr>
          <a:xfrm>
            <a:off x="7401370" y="4662286"/>
            <a:ext cx="1742630" cy="2195714"/>
          </a:xfrm>
          <a:prstGeom prst="rect">
            <a:avLst/>
          </a:prstGeom>
        </p:spPr>
      </p:pic>
      <p:sp>
        <p:nvSpPr>
          <p:cNvPr id="25" name="TextBox 24"/>
          <p:cNvSpPr txBox="1"/>
          <p:nvPr/>
        </p:nvSpPr>
        <p:spPr>
          <a:xfrm>
            <a:off x="6267492" y="4971387"/>
            <a:ext cx="1133878" cy="338554"/>
          </a:xfrm>
          <a:prstGeom prst="rect">
            <a:avLst/>
          </a:prstGeom>
          <a:noFill/>
        </p:spPr>
        <p:txBody>
          <a:bodyPr wrap="square" rtlCol="0">
            <a:spAutoFit/>
          </a:bodyPr>
          <a:lstStyle/>
          <a:p>
            <a:r>
              <a:rPr lang="en-US" sz="1600" dirty="0"/>
              <a:t>Peter Higgs</a:t>
            </a:r>
          </a:p>
        </p:txBody>
      </p:sp>
      <p:sp>
        <p:nvSpPr>
          <p:cNvPr id="26" name="TextBox 25"/>
          <p:cNvSpPr txBox="1"/>
          <p:nvPr/>
        </p:nvSpPr>
        <p:spPr>
          <a:xfrm>
            <a:off x="4384282" y="5140664"/>
            <a:ext cx="967565" cy="369332"/>
          </a:xfrm>
          <a:prstGeom prst="rect">
            <a:avLst/>
          </a:prstGeom>
          <a:noFill/>
        </p:spPr>
        <p:txBody>
          <a:bodyPr wrap="square" rtlCol="0">
            <a:spAutoFit/>
          </a:bodyPr>
          <a:lstStyle/>
          <a:p>
            <a:r>
              <a:rPr lang="en-US" b="1" dirty="0"/>
              <a:t>ATLAS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3999" cy="6733263"/>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6002" y="1251428"/>
            <a:ext cx="7153153" cy="1477328"/>
          </a:xfrm>
          <a:prstGeom prst="rect">
            <a:avLst/>
          </a:prstGeom>
          <a:noFill/>
        </p:spPr>
        <p:txBody>
          <a:bodyPr wrap="square" rtlCol="0">
            <a:spAutoFit/>
          </a:bodyPr>
          <a:lstStyle/>
          <a:p>
            <a:r>
              <a:rPr lang="en-US" dirty="0" smtClean="0"/>
              <a:t>The</a:t>
            </a:r>
            <a:r>
              <a:rPr lang="en-US" i="1" dirty="0" smtClean="0"/>
              <a:t> </a:t>
            </a:r>
            <a:r>
              <a:rPr lang="en-US" b="1" dirty="0" smtClean="0"/>
              <a:t>Higgs mechanism</a:t>
            </a:r>
            <a:r>
              <a:rPr lang="en-US" i="1" dirty="0" smtClean="0"/>
              <a:t>, </a:t>
            </a:r>
            <a:r>
              <a:rPr lang="en-US" dirty="0" smtClean="0"/>
              <a:t>also called </a:t>
            </a:r>
            <a:r>
              <a:rPr lang="en-US" dirty="0" smtClean="0"/>
              <a:t>the</a:t>
            </a:r>
            <a:endParaRPr lang="en-US" i="1" dirty="0"/>
          </a:p>
          <a:p>
            <a:r>
              <a:rPr lang="en-US" b="1" dirty="0" err="1" smtClean="0"/>
              <a:t>Englert</a:t>
            </a:r>
            <a:r>
              <a:rPr lang="en-US" b="1" dirty="0" smtClean="0"/>
              <a:t>–</a:t>
            </a:r>
            <a:r>
              <a:rPr lang="en-US" b="1" dirty="0" err="1" smtClean="0"/>
              <a:t>Brout</a:t>
            </a:r>
            <a:r>
              <a:rPr lang="en-US" b="1" dirty="0" smtClean="0"/>
              <a:t>–Higgs–</a:t>
            </a:r>
            <a:r>
              <a:rPr lang="en-US" b="1" dirty="0" err="1" smtClean="0"/>
              <a:t>Guralnik</a:t>
            </a:r>
            <a:r>
              <a:rPr lang="en-US" b="1" dirty="0" smtClean="0"/>
              <a:t>–Hagen–Kibble </a:t>
            </a:r>
            <a:r>
              <a:rPr lang="en-US" b="1" dirty="0" smtClean="0"/>
              <a:t>mechanism</a:t>
            </a:r>
            <a:endParaRPr lang="en-US" i="1" dirty="0" smtClean="0"/>
          </a:p>
          <a:p>
            <a:r>
              <a:rPr lang="en-US" dirty="0" smtClean="0"/>
              <a:t>describes how the Higgs particle can give mass to the W and Z particles.</a:t>
            </a:r>
          </a:p>
          <a:p>
            <a:endParaRPr lang="en-US" dirty="0" smtClean="0"/>
          </a:p>
          <a:p>
            <a:r>
              <a:rPr lang="en-US" dirty="0" smtClean="0"/>
              <a:t>All six authors shared the prize</a:t>
            </a:r>
            <a:r>
              <a:rPr lang="en-US" dirty="0" smtClean="0"/>
              <a:t>.</a:t>
            </a:r>
          </a:p>
        </p:txBody>
      </p:sp>
      <p:sp>
        <p:nvSpPr>
          <p:cNvPr id="6" name="Rectangle 5"/>
          <p:cNvSpPr/>
          <p:nvPr/>
        </p:nvSpPr>
        <p:spPr>
          <a:xfrm>
            <a:off x="915282" y="381802"/>
            <a:ext cx="6119727" cy="369332"/>
          </a:xfrm>
          <a:prstGeom prst="rect">
            <a:avLst/>
          </a:prstGeom>
        </p:spPr>
        <p:txBody>
          <a:bodyPr wrap="square">
            <a:spAutoFit/>
          </a:bodyPr>
          <a:lstStyle/>
          <a:p>
            <a:r>
              <a:rPr lang="en-US" i="1" dirty="0" smtClean="0"/>
              <a:t>2010 J. J. Sakurai Prize for Theoretical Particle Physics Winners</a:t>
            </a:r>
            <a:endParaRPr lang="en-US" dirty="0"/>
          </a:p>
        </p:txBody>
      </p:sp>
      <p:pic>
        <p:nvPicPr>
          <p:cNvPr id="9" name="Picture 8"/>
          <p:cNvPicPr>
            <a:picLocks noChangeAspect="1"/>
          </p:cNvPicPr>
          <p:nvPr/>
        </p:nvPicPr>
        <p:blipFill>
          <a:blip r:embed="rId2"/>
          <a:stretch>
            <a:fillRect/>
          </a:stretch>
        </p:blipFill>
        <p:spPr>
          <a:xfrm>
            <a:off x="4061792" y="3433896"/>
            <a:ext cx="4027363" cy="2672721"/>
          </a:xfrm>
          <a:prstGeom prst="rect">
            <a:avLst/>
          </a:prstGeom>
        </p:spPr>
      </p:pic>
      <p:sp>
        <p:nvSpPr>
          <p:cNvPr id="10" name="TextBox 9"/>
          <p:cNvSpPr txBox="1"/>
          <p:nvPr/>
        </p:nvSpPr>
        <p:spPr>
          <a:xfrm>
            <a:off x="655123" y="4505642"/>
            <a:ext cx="2378774" cy="923330"/>
          </a:xfrm>
          <a:prstGeom prst="rect">
            <a:avLst/>
          </a:prstGeom>
          <a:noFill/>
        </p:spPr>
        <p:txBody>
          <a:bodyPr wrap="square" rtlCol="0">
            <a:spAutoFit/>
          </a:bodyPr>
          <a:lstStyle/>
          <a:p>
            <a:r>
              <a:rPr lang="en-US" dirty="0"/>
              <a:t>Kibble, </a:t>
            </a:r>
            <a:r>
              <a:rPr lang="en-US" dirty="0" err="1"/>
              <a:t>Guralnik</a:t>
            </a:r>
            <a:r>
              <a:rPr lang="en-US" dirty="0"/>
              <a:t>, Hagen, </a:t>
            </a:r>
            <a:r>
              <a:rPr lang="en-US" dirty="0" err="1"/>
              <a:t>Englert</a:t>
            </a:r>
            <a:r>
              <a:rPr lang="en-US" dirty="0"/>
              <a:t>,</a:t>
            </a:r>
          </a:p>
          <a:p>
            <a:r>
              <a:rPr lang="en-US" dirty="0"/>
              <a:t>and </a:t>
            </a:r>
            <a:r>
              <a:rPr lang="en-US" dirty="0" err="1"/>
              <a:t>Brout</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9893"/>
            <a:ext cx="8229600" cy="1787769"/>
          </a:xfrm>
        </p:spPr>
        <p:txBody>
          <a:bodyPr>
            <a:normAutofit/>
          </a:bodyPr>
          <a:lstStyle/>
          <a:p>
            <a:pPr marL="0" indent="0">
              <a:buNone/>
            </a:pPr>
            <a:r>
              <a:rPr lang="en-US" sz="2000" dirty="0"/>
              <a:t>The Nobel Prize in Physics 2013 was awarded jointly to François </a:t>
            </a:r>
            <a:r>
              <a:rPr lang="en-US" sz="2000" dirty="0" err="1"/>
              <a:t>Englert</a:t>
            </a:r>
            <a:r>
              <a:rPr lang="en-US" sz="2000" dirty="0"/>
              <a:t> and Peter W. Higgs "for the theoretical discovery of a mechanism that contributes to our understanding of the origin of mass of subatomic particles, and which recently was confirmed through the discovery of the predicted fundamental particle, by the ATLAS and CMS experiments at CERN's Large Hadron Collider"</a:t>
            </a:r>
            <a:endParaRPr lang="en-US" sz="2000" dirty="0"/>
          </a:p>
        </p:txBody>
      </p:sp>
      <p:sp>
        <p:nvSpPr>
          <p:cNvPr id="4" name="Title 3"/>
          <p:cNvSpPr>
            <a:spLocks noGrp="1"/>
          </p:cNvSpPr>
          <p:nvPr>
            <p:ph type="title"/>
          </p:nvPr>
        </p:nvSpPr>
        <p:spPr>
          <a:xfrm>
            <a:off x="457200" y="646082"/>
            <a:ext cx="8229600" cy="400110"/>
          </a:xfrm>
          <a:prstGeom prst="rect">
            <a:avLst/>
          </a:prstGeom>
        </p:spPr>
        <p:txBody>
          <a:bodyPr wrap="square">
            <a:spAutoFit/>
          </a:bodyPr>
          <a:lstStyle/>
          <a:p>
            <a:pPr algn="l"/>
            <a:r>
              <a:rPr lang="en-US" sz="2000" i="1" dirty="0" smtClean="0"/>
              <a:t>The 2013 Nobel Prize </a:t>
            </a:r>
            <a:r>
              <a:rPr lang="en-US" sz="2000" i="1" dirty="0" smtClean="0"/>
              <a:t>for </a:t>
            </a:r>
            <a:r>
              <a:rPr lang="en-US" sz="2000" i="1" dirty="0" smtClean="0"/>
              <a:t>Physics</a:t>
            </a:r>
            <a:endParaRPr lang="en-US" sz="2000" dirty="0"/>
          </a:p>
        </p:txBody>
      </p:sp>
      <p:pic>
        <p:nvPicPr>
          <p:cNvPr id="7" name="Picture 6"/>
          <p:cNvPicPr>
            <a:picLocks noChangeAspect="1"/>
          </p:cNvPicPr>
          <p:nvPr/>
        </p:nvPicPr>
        <p:blipFill>
          <a:blip r:embed="rId2"/>
          <a:stretch>
            <a:fillRect/>
          </a:stretch>
        </p:blipFill>
        <p:spPr>
          <a:xfrm>
            <a:off x="1371599" y="2977662"/>
            <a:ext cx="2794001" cy="2794001"/>
          </a:xfrm>
          <a:prstGeom prst="rect">
            <a:avLst/>
          </a:prstGeom>
        </p:spPr>
      </p:pic>
      <p:pic>
        <p:nvPicPr>
          <p:cNvPr id="8" name="Picture 7"/>
          <p:cNvPicPr>
            <a:picLocks noChangeAspect="1"/>
          </p:cNvPicPr>
          <p:nvPr/>
        </p:nvPicPr>
        <p:blipFill>
          <a:blip r:embed="rId3"/>
          <a:stretch>
            <a:fillRect/>
          </a:stretch>
        </p:blipFill>
        <p:spPr>
          <a:xfrm>
            <a:off x="5166810" y="2977662"/>
            <a:ext cx="1974770" cy="2792889"/>
          </a:xfrm>
          <a:prstGeom prst="rect">
            <a:avLst/>
          </a:prstGeom>
        </p:spPr>
      </p:pic>
      <p:sp>
        <p:nvSpPr>
          <p:cNvPr id="9" name="TextBox 8"/>
          <p:cNvSpPr txBox="1"/>
          <p:nvPr/>
        </p:nvSpPr>
        <p:spPr>
          <a:xfrm>
            <a:off x="1928497" y="6030410"/>
            <a:ext cx="1680204" cy="369332"/>
          </a:xfrm>
          <a:prstGeom prst="rect">
            <a:avLst/>
          </a:prstGeom>
          <a:noFill/>
        </p:spPr>
        <p:txBody>
          <a:bodyPr wrap="none" rtlCol="0">
            <a:spAutoFit/>
          </a:bodyPr>
          <a:lstStyle/>
          <a:p>
            <a:r>
              <a:rPr lang="en-US" dirty="0" smtClean="0"/>
              <a:t>François </a:t>
            </a:r>
            <a:r>
              <a:rPr lang="en-US" dirty="0" err="1" smtClean="0"/>
              <a:t>Englert</a:t>
            </a:r>
            <a:endParaRPr lang="en-US" dirty="0"/>
          </a:p>
        </p:txBody>
      </p:sp>
      <p:sp>
        <p:nvSpPr>
          <p:cNvPr id="10" name="TextBox 9"/>
          <p:cNvSpPr txBox="1"/>
          <p:nvPr/>
        </p:nvSpPr>
        <p:spPr>
          <a:xfrm>
            <a:off x="5386324" y="6030410"/>
            <a:ext cx="1535741" cy="369332"/>
          </a:xfrm>
          <a:prstGeom prst="rect">
            <a:avLst/>
          </a:prstGeom>
          <a:noFill/>
        </p:spPr>
        <p:txBody>
          <a:bodyPr wrap="none" rtlCol="0">
            <a:spAutoFit/>
          </a:bodyPr>
          <a:lstStyle/>
          <a:p>
            <a:r>
              <a:rPr lang="en-US" dirty="0" smtClean="0"/>
              <a:t>Peter W. Higgs</a:t>
            </a:r>
            <a:endParaRPr lang="en-US" dirty="0"/>
          </a:p>
        </p:txBody>
      </p:sp>
    </p:spTree>
    <p:extLst>
      <p:ext uri="{BB962C8B-B14F-4D97-AF65-F5344CB8AC3E}">
        <p14:creationId xmlns:p14="http://schemas.microsoft.com/office/powerpoint/2010/main" val="20600304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152400"/>
          <a:ext cx="8534399" cy="7004339"/>
        </p:xfrm>
        <a:graphic>
          <a:graphicData uri="http://schemas.openxmlformats.org/drawingml/2006/table">
            <a:tbl>
              <a:tblPr firstRow="1" bandRow="1">
                <a:tableStyleId>{2A488322-F2BA-4B5B-9748-0D474271808F}</a:tableStyleId>
              </a:tblPr>
              <a:tblGrid>
                <a:gridCol w="533400"/>
                <a:gridCol w="3949235"/>
                <a:gridCol w="2680165"/>
                <a:gridCol w="1371599"/>
              </a:tblGrid>
              <a:tr h="36166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aseline="0" dirty="0">
                          <a:solidFill>
                            <a:srgbClr val="0000FF"/>
                          </a:solidFill>
                        </a:rPr>
                        <a:t>10</a:t>
                      </a:r>
                      <a:r>
                        <a:rPr lang="en-US" sz="1400" baseline="30000" dirty="0">
                          <a:solidFill>
                            <a:srgbClr val="0000FF"/>
                          </a:solidFill>
                        </a:rPr>
                        <a:t>n</a:t>
                      </a:r>
                      <a:endParaRPr lang="en-US" sz="1400" dirty="0">
                        <a:solidFill>
                          <a:srgbClr val="0000FF"/>
                        </a:solidFill>
                      </a:endParaRPr>
                    </a:p>
                  </a:txBody>
                  <a:tcPr/>
                </a:tc>
                <a:tc>
                  <a:txBody>
                    <a:bodyPr/>
                    <a:lstStyle/>
                    <a:p>
                      <a:pPr algn="ctr"/>
                      <a:r>
                        <a:rPr lang="en-US" b="1" dirty="0">
                          <a:solidFill>
                            <a:srgbClr val="0000FF"/>
                          </a:solidFill>
                        </a:rPr>
                        <a:t>Decimal</a:t>
                      </a:r>
                    </a:p>
                  </a:txBody>
                  <a:tcPr/>
                </a:tc>
                <a:tc>
                  <a:txBody>
                    <a:bodyPr/>
                    <a:lstStyle/>
                    <a:p>
                      <a:pPr algn="ctr"/>
                      <a:r>
                        <a:rPr lang="en-US" dirty="0">
                          <a:solidFill>
                            <a:srgbClr val="0000FF"/>
                          </a:solidFill>
                        </a:rPr>
                        <a:t>Example</a:t>
                      </a:r>
                    </a:p>
                  </a:txBody>
                  <a:tcPr/>
                </a:tc>
                <a:tc>
                  <a:txBody>
                    <a:bodyPr/>
                    <a:lstStyle/>
                    <a:p>
                      <a:pPr algn="ctr"/>
                      <a:endParaRPr lang="en-US" dirty="0">
                        <a:solidFill>
                          <a:srgbClr val="0000FF"/>
                        </a:solidFill>
                      </a:endParaRPr>
                    </a:p>
                  </a:txBody>
                  <a:tcPr/>
                </a:tc>
              </a:tr>
              <a:tr h="268291">
                <a:tc>
                  <a:txBody>
                    <a:bodyPr/>
                    <a:lstStyle/>
                    <a:p>
                      <a:r>
                        <a:rPr lang="en-US" sz="1000" dirty="0">
                          <a:solidFill>
                            <a:schemeClr val="bg1">
                              <a:lumMod val="50000"/>
                            </a:schemeClr>
                          </a:solidFill>
                        </a:rPr>
                        <a:t>10</a:t>
                      </a:r>
                      <a:r>
                        <a:rPr lang="en-US" sz="1000" baseline="30000" dirty="0">
                          <a:solidFill>
                            <a:schemeClr val="bg1">
                              <a:lumMod val="50000"/>
                            </a:schemeClr>
                          </a:solidFill>
                        </a:rPr>
                        <a:t>0</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bg1">
                              <a:lumMod val="50000"/>
                            </a:schemeClr>
                          </a:solidFill>
                        </a:rPr>
                        <a:t>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bg1">
                              <a:lumMod val="50000"/>
                            </a:schemeClr>
                          </a:solidFill>
                        </a:rPr>
                        <a:t>Dog size:  1.0 meters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a:solidFill>
                          <a:schemeClr val="bg1">
                            <a:lumMod val="50000"/>
                          </a:schemeClr>
                        </a:solidFill>
                      </a:endParaRPr>
                    </a:p>
                  </a:txBody>
                  <a:tcPr/>
                </a:tc>
              </a:tr>
              <a:tr h="24191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bg1">
                              <a:lumMod val="50000"/>
                            </a:schemeClr>
                          </a:solidFill>
                        </a:rPr>
                        <a:t>10</a:t>
                      </a:r>
                      <a:r>
                        <a:rPr lang="en-US" sz="1000" baseline="30000" dirty="0">
                          <a:solidFill>
                            <a:schemeClr val="bg1">
                              <a:lumMod val="50000"/>
                            </a:schemeClr>
                          </a:solidFill>
                        </a:rPr>
                        <a:t>-3</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bg1">
                              <a:lumMod val="50000"/>
                            </a:schemeClr>
                          </a:solidFill>
                        </a:rPr>
                        <a:t>.001</a:t>
                      </a:r>
                    </a:p>
                    <a:p>
                      <a:endParaRPr lang="en-US" sz="1000" dirty="0">
                        <a:solidFill>
                          <a:schemeClr val="bg1">
                            <a:lumMod val="50000"/>
                          </a:schemeClr>
                        </a:solidFill>
                      </a:endParaRPr>
                    </a:p>
                  </a:txBody>
                  <a:tcPr/>
                </a:tc>
                <a:tc>
                  <a:txBody>
                    <a:bodyPr/>
                    <a:lstStyle/>
                    <a:p>
                      <a:r>
                        <a:rPr lang="en-US" sz="1000" dirty="0">
                          <a:solidFill>
                            <a:schemeClr val="bg1">
                              <a:lumMod val="50000"/>
                            </a:schemeClr>
                          </a:solidFill>
                        </a:rPr>
                        <a:t>Grain of sand:  1 millimeter</a:t>
                      </a:r>
                    </a:p>
                  </a:txBody>
                  <a:tcPr/>
                </a:tc>
                <a:tc>
                  <a:txBody>
                    <a:bodyPr/>
                    <a:lstStyle/>
                    <a:p>
                      <a:endParaRPr lang="en-US" sz="1000" dirty="0">
                        <a:solidFill>
                          <a:schemeClr val="bg1">
                            <a:lumMod val="50000"/>
                          </a:schemeClr>
                        </a:solidFill>
                      </a:endParaRPr>
                    </a:p>
                  </a:txBody>
                  <a:tcPr/>
                </a:tc>
              </a:tr>
              <a:tr h="36840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bg1">
                              <a:lumMod val="50000"/>
                            </a:schemeClr>
                          </a:solidFill>
                        </a:rPr>
                        <a:t>10</a:t>
                      </a:r>
                      <a:r>
                        <a:rPr lang="en-US" sz="1000" baseline="30000" dirty="0">
                          <a:solidFill>
                            <a:schemeClr val="bg1">
                              <a:lumMod val="50000"/>
                            </a:schemeClr>
                          </a:solidFill>
                        </a:rPr>
                        <a:t>-6</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bg1">
                              <a:lumMod val="50000"/>
                            </a:schemeClr>
                          </a:solidFill>
                        </a:rPr>
                        <a:t>.000 001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bg1">
                              <a:lumMod val="50000"/>
                            </a:schemeClr>
                          </a:solidFill>
                        </a:rPr>
                        <a:t>Smallest Bacteria:   1 micrometer</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baseline="0" dirty="0">
                          <a:solidFill>
                            <a:schemeClr val="bg1">
                              <a:lumMod val="50000"/>
                            </a:schemeClr>
                          </a:solidFill>
                        </a:rPr>
                        <a:t>Resolution of light microscope</a:t>
                      </a:r>
                      <a:r>
                        <a:rPr lang="en-US" sz="1000" baseline="0" dirty="0">
                          <a:solidFill>
                            <a:schemeClr val="bg1">
                              <a:lumMod val="50000"/>
                            </a:schemeClr>
                          </a:solidFill>
                        </a:rPr>
                        <a:t>:   0.2 micrometer</a:t>
                      </a:r>
                      <a:endParaRPr lang="en-US" sz="1000" dirty="0">
                        <a:solidFill>
                          <a:schemeClr val="bg1">
                            <a:lumMod val="50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a:solidFill>
                          <a:schemeClr val="bg1">
                            <a:lumMod val="50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a:solidFill>
                          <a:schemeClr val="bg1">
                            <a:lumMod val="50000"/>
                          </a:schemeClr>
                        </a:solidFill>
                      </a:endParaRPr>
                    </a:p>
                  </a:txBody>
                  <a:tcPr/>
                </a:tc>
              </a:tr>
              <a:tr h="30217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bg1">
                              <a:lumMod val="50000"/>
                            </a:schemeClr>
                          </a:solidFill>
                        </a:rPr>
                        <a:t>10</a:t>
                      </a:r>
                      <a:r>
                        <a:rPr lang="en-US" sz="1000" baseline="30000" dirty="0">
                          <a:solidFill>
                            <a:schemeClr val="bg1">
                              <a:lumMod val="50000"/>
                            </a:schemeClr>
                          </a:solidFill>
                        </a:rPr>
                        <a:t>-9</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bg1">
                              <a:lumMod val="50000"/>
                            </a:schemeClr>
                          </a:solidFill>
                        </a:rPr>
                        <a:t>.000 000 001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bg1">
                              <a:lumMod val="50000"/>
                            </a:schemeClr>
                          </a:solidFill>
                        </a:rPr>
                        <a:t>Water</a:t>
                      </a:r>
                      <a:r>
                        <a:rPr lang="en-US" sz="1000" baseline="0" dirty="0">
                          <a:solidFill>
                            <a:schemeClr val="bg1">
                              <a:lumMod val="50000"/>
                            </a:schemeClr>
                          </a:solidFill>
                        </a:rPr>
                        <a:t> molecule:   0.28  nanometer</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baseline="0" dirty="0">
                          <a:solidFill>
                            <a:schemeClr val="bg1">
                              <a:lumMod val="50000"/>
                            </a:schemeClr>
                          </a:solidFill>
                        </a:rPr>
                        <a:t>Resolution of x-ray microscope</a:t>
                      </a:r>
                      <a:r>
                        <a:rPr lang="en-US" sz="1000" baseline="0" dirty="0">
                          <a:solidFill>
                            <a:schemeClr val="bg1">
                              <a:lumMod val="50000"/>
                            </a:schemeClr>
                          </a:solidFill>
                        </a:rPr>
                        <a:t>:   15 nanometer</a:t>
                      </a:r>
                      <a:endParaRPr lang="en-US" sz="1000" dirty="0">
                        <a:solidFill>
                          <a:schemeClr val="bg1">
                            <a:lumMod val="50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endParaRPr>
                    </a:p>
                  </a:txBody>
                  <a:tcPr/>
                </a:tc>
              </a:tr>
              <a:tr h="35690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bg1">
                              <a:lumMod val="50000"/>
                            </a:schemeClr>
                          </a:solidFill>
                        </a:rPr>
                        <a:t>10</a:t>
                      </a:r>
                      <a:r>
                        <a:rPr lang="en-US" sz="1000" baseline="30000" dirty="0">
                          <a:solidFill>
                            <a:schemeClr val="bg1">
                              <a:lumMod val="50000"/>
                            </a:schemeClr>
                          </a:solidFill>
                        </a:rPr>
                        <a:t>-12</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bg1">
                              <a:lumMod val="50000"/>
                            </a:schemeClr>
                          </a:solidFill>
                        </a:rPr>
                        <a:t>.000 000 000 001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bg1">
                              <a:lumMod val="50000"/>
                            </a:schemeClr>
                          </a:solidFill>
                        </a:rPr>
                        <a:t>Size of Helium atom: 60 </a:t>
                      </a:r>
                      <a:r>
                        <a:rPr lang="en-US" sz="1000" dirty="0" err="1">
                          <a:solidFill>
                            <a:schemeClr val="bg1">
                              <a:lumMod val="50000"/>
                            </a:schemeClr>
                          </a:solidFill>
                        </a:rPr>
                        <a:t>picometer</a:t>
                      </a:r>
                      <a:r>
                        <a:rPr lang="en-US" sz="1000" dirty="0">
                          <a:solidFill>
                            <a:schemeClr val="bg1">
                              <a:lumMod val="50000"/>
                            </a:schemeClr>
                          </a:solidFill>
                        </a:rPr>
                        <a:t/>
                      </a:r>
                      <a:br>
                        <a:rPr lang="en-US" sz="1000" dirty="0">
                          <a:solidFill>
                            <a:schemeClr val="bg1">
                              <a:lumMod val="50000"/>
                            </a:schemeClr>
                          </a:solidFill>
                        </a:rPr>
                      </a:br>
                      <a:r>
                        <a:rPr lang="en-US" sz="1000" b="1" dirty="0">
                          <a:solidFill>
                            <a:schemeClr val="bg1">
                              <a:lumMod val="50000"/>
                            </a:schemeClr>
                          </a:solidFill>
                        </a:rPr>
                        <a:t>Resolution</a:t>
                      </a:r>
                      <a:r>
                        <a:rPr lang="en-US" sz="1000" b="1" baseline="0" dirty="0">
                          <a:solidFill>
                            <a:schemeClr val="bg1">
                              <a:lumMod val="50000"/>
                            </a:schemeClr>
                          </a:solidFill>
                        </a:rPr>
                        <a:t> of electron microscope</a:t>
                      </a:r>
                      <a:r>
                        <a:rPr lang="en-US" sz="1000" baseline="0" dirty="0">
                          <a:solidFill>
                            <a:schemeClr val="bg1">
                              <a:lumMod val="50000"/>
                            </a:schemeClr>
                          </a:solidFill>
                        </a:rPr>
                        <a:t>: 50 </a:t>
                      </a:r>
                      <a:r>
                        <a:rPr lang="en-US" sz="1000" baseline="0" dirty="0" err="1">
                          <a:solidFill>
                            <a:schemeClr val="bg1">
                              <a:lumMod val="50000"/>
                            </a:schemeClr>
                          </a:solidFill>
                        </a:rPr>
                        <a:t>picometer</a:t>
                      </a:r>
                      <a:endParaRPr lang="en-US" sz="1000" dirty="0">
                        <a:solidFill>
                          <a:schemeClr val="bg1">
                            <a:lumMod val="50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a:solidFill>
                          <a:schemeClr val="bg1">
                            <a:lumMod val="50000"/>
                          </a:schemeClr>
                        </a:solidFill>
                      </a:endParaRPr>
                    </a:p>
                  </a:txBody>
                  <a:tcPr/>
                </a:tc>
              </a:tr>
              <a:tr h="3410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bg1">
                              <a:lumMod val="50000"/>
                            </a:schemeClr>
                          </a:solidFill>
                        </a:rPr>
                        <a:t>10</a:t>
                      </a:r>
                      <a:r>
                        <a:rPr lang="en-US" sz="1000" baseline="30000" dirty="0">
                          <a:solidFill>
                            <a:schemeClr val="bg1">
                              <a:lumMod val="50000"/>
                            </a:schemeClr>
                          </a:solidFill>
                        </a:rPr>
                        <a:t>-15</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bg1">
                              <a:lumMod val="50000"/>
                            </a:schemeClr>
                          </a:solidFill>
                        </a:rPr>
                        <a:t>.000 000 000 000 001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bg1">
                              <a:lumMod val="50000"/>
                            </a:schemeClr>
                          </a:solidFill>
                        </a:rPr>
                        <a:t>Atomic nucleus:   1 – 10 </a:t>
                      </a:r>
                      <a:r>
                        <a:rPr lang="en-US" sz="1000" dirty="0" err="1">
                          <a:solidFill>
                            <a:schemeClr val="bg1">
                              <a:lumMod val="50000"/>
                            </a:schemeClr>
                          </a:solidFill>
                        </a:rPr>
                        <a:t>femtometer</a:t>
                      </a:r>
                      <a:endParaRPr lang="en-US" sz="1000" dirty="0">
                        <a:solidFill>
                          <a:schemeClr val="bg1">
                            <a:lumMod val="50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rPr>
                        <a:t>Resolution of TRIUMF cyclotron</a:t>
                      </a:r>
                      <a:r>
                        <a:rPr lang="en-US" sz="1000" dirty="0">
                          <a:solidFill>
                            <a:schemeClr val="bg1">
                              <a:lumMod val="50000"/>
                            </a:schemeClr>
                          </a:solidFill>
                        </a:rPr>
                        <a:t>: 0.18 </a:t>
                      </a:r>
                      <a:r>
                        <a:rPr lang="en-US" sz="1000" dirty="0" err="1">
                          <a:solidFill>
                            <a:schemeClr val="bg1">
                              <a:lumMod val="50000"/>
                            </a:schemeClr>
                          </a:solidFill>
                        </a:rPr>
                        <a:t>femtometer</a:t>
                      </a:r>
                      <a:endParaRPr lang="en-US" sz="1000" dirty="0">
                        <a:solidFill>
                          <a:schemeClr val="bg1">
                            <a:lumMod val="50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a:solidFill>
                          <a:schemeClr val="bg1">
                            <a:lumMod val="50000"/>
                          </a:schemeClr>
                        </a:solidFill>
                      </a:endParaRPr>
                    </a:p>
                  </a:txBody>
                  <a:tcPr/>
                </a:tc>
              </a:tr>
              <a:tr h="36556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bg1">
                              <a:lumMod val="50000"/>
                            </a:schemeClr>
                          </a:solidFill>
                        </a:rPr>
                        <a:t>10</a:t>
                      </a:r>
                      <a:r>
                        <a:rPr lang="en-US" sz="1000" baseline="30000" dirty="0">
                          <a:solidFill>
                            <a:schemeClr val="bg1">
                              <a:lumMod val="50000"/>
                            </a:schemeClr>
                          </a:solidFill>
                        </a:rPr>
                        <a:t>-18</a:t>
                      </a:r>
                    </a:p>
                  </a:txBody>
                  <a:tcPr>
                    <a:lnB w="12700" cap="flat" cmpd="sng" algn="ctr">
                      <a:solidFill>
                        <a:prstClr val="white">
                          <a:lumMod val="50000"/>
                        </a:prstClr>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bg1">
                              <a:lumMod val="50000"/>
                            </a:schemeClr>
                          </a:solidFill>
                        </a:rPr>
                        <a:t>.000 000 000 000 000 001</a:t>
                      </a:r>
                    </a:p>
                  </a:txBody>
                  <a:tcPr>
                    <a:lnB w="12700" cap="flat" cmpd="sng" algn="ctr">
                      <a:solidFill>
                        <a:prstClr val="white">
                          <a:lumMod val="50000"/>
                        </a:prstClr>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bg1">
                              <a:lumMod val="50000"/>
                            </a:schemeClr>
                          </a:solidFill>
                        </a:rPr>
                        <a:t>Quark:</a:t>
                      </a:r>
                      <a:r>
                        <a:rPr lang="en-US" sz="1000" baseline="0" dirty="0">
                          <a:solidFill>
                            <a:schemeClr val="bg1">
                              <a:lumMod val="50000"/>
                            </a:schemeClr>
                          </a:solidFill>
                        </a:rPr>
                        <a:t>   1 </a:t>
                      </a:r>
                      <a:r>
                        <a:rPr lang="en-US" sz="1000" baseline="0" dirty="0" err="1">
                          <a:solidFill>
                            <a:schemeClr val="bg1">
                              <a:lumMod val="50000"/>
                            </a:schemeClr>
                          </a:solidFill>
                        </a:rPr>
                        <a:t>attometer</a:t>
                      </a:r>
                      <a:endParaRPr lang="en-US" sz="1000" baseline="0" dirty="0">
                        <a:solidFill>
                          <a:schemeClr val="bg1">
                            <a:lumMod val="50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baseline="0" dirty="0">
                          <a:solidFill>
                            <a:schemeClr val="bg1">
                              <a:lumMod val="50000"/>
                            </a:schemeClr>
                          </a:solidFill>
                        </a:rPr>
                        <a:t>Resolution at </a:t>
                      </a:r>
                      <a:r>
                        <a:rPr lang="en-US" sz="1000" b="1" baseline="0" dirty="0" err="1">
                          <a:solidFill>
                            <a:schemeClr val="bg1">
                              <a:lumMod val="50000"/>
                            </a:schemeClr>
                          </a:solidFill>
                        </a:rPr>
                        <a:t>Fermilab</a:t>
                      </a:r>
                      <a:r>
                        <a:rPr lang="en-US" sz="1000" b="1" baseline="0" dirty="0">
                          <a:solidFill>
                            <a:schemeClr val="bg1">
                              <a:lumMod val="50000"/>
                            </a:schemeClr>
                          </a:solidFill>
                        </a:rPr>
                        <a:t>:</a:t>
                      </a:r>
                      <a:r>
                        <a:rPr lang="en-US" sz="1000" b="0" baseline="0" dirty="0">
                          <a:solidFill>
                            <a:schemeClr val="bg1">
                              <a:lumMod val="50000"/>
                            </a:schemeClr>
                          </a:solidFill>
                        </a:rPr>
                        <a:t> 0.2 </a:t>
                      </a:r>
                      <a:r>
                        <a:rPr lang="en-US" sz="1000" b="0" baseline="0" dirty="0" err="1">
                          <a:solidFill>
                            <a:schemeClr val="bg1">
                              <a:lumMod val="50000"/>
                            </a:schemeClr>
                          </a:solidFill>
                        </a:rPr>
                        <a:t>attometer</a:t>
                      </a:r>
                      <a:endParaRPr lang="en-US" sz="1000" b="0" baseline="0" dirty="0">
                        <a:solidFill>
                          <a:schemeClr val="bg1">
                            <a:lumMod val="50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b="0" dirty="0">
                        <a:solidFill>
                          <a:schemeClr val="bg1">
                            <a:lumMod val="50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b="0" dirty="0">
                        <a:solidFill>
                          <a:schemeClr val="bg1">
                            <a:lumMod val="50000"/>
                          </a:schemeClr>
                        </a:solidFill>
                      </a:endParaRPr>
                    </a:p>
                  </a:txBody>
                  <a:tcPr/>
                </a:tc>
              </a:tr>
              <a:tr h="33965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t>10</a:t>
                      </a:r>
                      <a:r>
                        <a:rPr lang="en-US" sz="1000" baseline="30000" dirty="0"/>
                        <a:t>-21</a:t>
                      </a:r>
                    </a:p>
                  </a:txBody>
                  <a:tcPr>
                    <a:lnT w="12700" cap="flat" cmpd="sng" algn="ctr">
                      <a:solidFill>
                        <a:prstClr val="white">
                          <a:lumMod val="50000"/>
                        </a:prstClr>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t>.000 000 000 000 000 000 001</a:t>
                      </a:r>
                    </a:p>
                  </a:txBody>
                  <a:tcPr>
                    <a:lnT w="12700" cap="flat" cmpd="sng" algn="ctr">
                      <a:solidFill>
                        <a:prstClr val="white">
                          <a:lumMod val="50000"/>
                        </a:prstClr>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t>Higgs particles</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t>Ultimate </a:t>
                      </a:r>
                      <a:r>
                        <a:rPr lang="en-US" sz="1000" b="1" dirty="0">
                          <a:solidFill>
                            <a:srgbClr val="000090"/>
                          </a:solidFill>
                        </a:rPr>
                        <a:t>resolution at CERN</a:t>
                      </a:r>
                      <a:r>
                        <a:rPr lang="en-US" sz="1000" dirty="0"/>
                        <a:t>: 14.3 </a:t>
                      </a:r>
                      <a:r>
                        <a:rPr lang="en-US" sz="1000" dirty="0" err="1"/>
                        <a:t>zeptometer</a:t>
                      </a:r>
                      <a:endParaRPr lang="en-US" sz="1000" dirty="0"/>
                    </a:p>
                  </a:txBody>
                  <a:tcPr>
                    <a:lnB w="12700" cap="flat" cmpd="sng" algn="ctr">
                      <a:solidFill>
                        <a:prstClr val="black"/>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a:p>
                  </a:txBody>
                  <a:tcPr>
                    <a:lnB w="12700" cap="flat" cmpd="sng" algn="ctr">
                      <a:solidFill>
                        <a:prstClr val="black"/>
                      </a:solidFill>
                      <a:prstDash val="solid"/>
                      <a:round/>
                      <a:headEnd type="none" w="med" len="med"/>
                      <a:tailEnd type="none" w="med" len="med"/>
                    </a:lnB>
                  </a:tcPr>
                </a:tc>
              </a:tr>
              <a:tr h="348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baseline="30000" dirty="0"/>
                    </a:p>
                  </a:txBody>
                  <a:tcPr>
                    <a:lnT w="12700" cap="flat" cmpd="sng" algn="ctr">
                      <a:solidFill>
                        <a:prstClr val="black"/>
                      </a:solidFill>
                      <a:prstDash val="solid"/>
                      <a:round/>
                      <a:headEnd type="none" w="med" len="med"/>
                      <a:tailEnd type="none" w="med" len="med"/>
                    </a:lnT>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t>.000 000 000 000 000 000 000 001</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a:p>
                  </a:txBody>
                  <a:tcPr>
                    <a:lnT w="12700" cap="flat" cmpd="sng" algn="ctr">
                      <a:solidFill>
                        <a:prstClr val="black"/>
                      </a:solidFill>
                      <a:prstDash val="solid"/>
                      <a:round/>
                      <a:headEnd type="none" w="med" len="med"/>
                      <a:tailEnd type="none" w="med" len="med"/>
                    </a:lnT>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t>                                              ???</a:t>
                      </a:r>
                    </a:p>
                  </a:txBody>
                  <a:tcPr>
                    <a:lnT w="12700" cap="flat" cmpd="sng" algn="ctr">
                      <a:solidFill>
                        <a:prstClr val="black"/>
                      </a:solidFill>
                      <a:prstDash val="solid"/>
                      <a:round/>
                      <a:headEnd type="none" w="med" len="med"/>
                      <a:tailEnd type="none" w="med" len="med"/>
                    </a:lnT>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a:p>
                  </a:txBody>
                  <a:tcPr>
                    <a:lnT w="12700" cap="flat" cmpd="sng" algn="ctr">
                      <a:solidFill>
                        <a:prstClr val="black"/>
                      </a:solidFill>
                      <a:prstDash val="solid"/>
                      <a:round/>
                      <a:headEnd type="none" w="med" len="med"/>
                      <a:tailEnd type="none" w="med" len="med"/>
                    </a:lnT>
                  </a:tcPr>
                </a:tc>
              </a:tr>
              <a:tr h="348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baseline="30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t>.000 000 000 000 000 000 000 000 001</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t>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a:p>
                  </a:txBody>
                  <a:tcPr/>
                </a:tc>
              </a:tr>
              <a:tr h="348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baseline="30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t>.000 000 000 000 000 000 000 000 000 001</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t>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a:p>
                  </a:txBody>
                  <a:tcPr/>
                </a:tc>
              </a:tr>
              <a:tr h="348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baseline="30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t>.000 000 000 000 000 000 000 000 000 000 001</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t>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a:p>
                  </a:txBody>
                  <a:tcPr/>
                </a:tc>
              </a:tr>
              <a:tr h="109724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a:t>10</a:t>
                      </a:r>
                      <a:r>
                        <a:rPr lang="en-US" sz="1400" baseline="30000" dirty="0"/>
                        <a:t>-36</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.000 000 000 000 000 000 000 000 000 000 000 001</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7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a:t>
                      </a:r>
                      <a:r>
                        <a:rPr lang="en-US" sz="1400" baseline="0" dirty="0"/>
                        <a:t>.000 000 000 000 01 </a:t>
                      </a:r>
                      <a:r>
                        <a:rPr lang="en-US" sz="1400" baseline="0" dirty="0" err="1"/>
                        <a:t>zeptometer</a:t>
                      </a:r>
                      <a:r>
                        <a:rPr lang="en-US" sz="1400" baseline="0" dirty="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a:solidFill>
                            <a:srgbClr val="660066"/>
                          </a:solidFill>
                        </a:rPr>
                        <a:t>Length of fundamental String</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String</a:t>
                      </a:r>
                      <a:r>
                        <a:rPr lang="en-US" sz="1400" baseline="0" dirty="0"/>
                        <a:t> length:  100 trillion times smaller than CERN sees</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a:p>
                  </a:txBody>
                  <a:tcPr/>
                </a:tc>
              </a:tr>
            </a:tbl>
          </a:graphicData>
        </a:graphic>
      </p:graphicFrame>
      <p:pic>
        <p:nvPicPr>
          <p:cNvPr id="6" name="Picture 5"/>
          <p:cNvPicPr>
            <a:picLocks noChangeAspect="1"/>
          </p:cNvPicPr>
          <p:nvPr/>
        </p:nvPicPr>
        <p:blipFill>
          <a:blip r:embed="rId2"/>
          <a:stretch>
            <a:fillRect/>
          </a:stretch>
        </p:blipFill>
        <p:spPr>
          <a:xfrm>
            <a:off x="7451140" y="5355187"/>
            <a:ext cx="1388059" cy="1107388"/>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322"/>
            <a:ext cx="9144000" cy="686032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7157"/>
            <a:ext cx="8229600" cy="334962"/>
          </a:xfrm>
        </p:spPr>
        <p:txBody>
          <a:bodyPr>
            <a:noAutofit/>
          </a:bodyPr>
          <a:lstStyle/>
          <a:p>
            <a:r>
              <a:rPr lang="en-US" sz="2000" b="1" dirty="0">
                <a:solidFill>
                  <a:srgbClr val="0000FF"/>
                </a:solidFill>
              </a:rPr>
              <a:t>A simple light microscope</a:t>
            </a:r>
            <a:endParaRPr lang="en-US" sz="1800" b="1" dirty="0">
              <a:solidFill>
                <a:srgbClr val="0000FF"/>
              </a:solidFill>
            </a:endParaRPr>
          </a:p>
        </p:txBody>
      </p:sp>
      <p:sp>
        <p:nvSpPr>
          <p:cNvPr id="10" name="TextBox 9"/>
          <p:cNvSpPr txBox="1"/>
          <p:nvPr/>
        </p:nvSpPr>
        <p:spPr>
          <a:xfrm>
            <a:off x="304800" y="609600"/>
            <a:ext cx="3021831" cy="369332"/>
          </a:xfrm>
          <a:prstGeom prst="rect">
            <a:avLst/>
          </a:prstGeom>
          <a:noFill/>
        </p:spPr>
        <p:txBody>
          <a:bodyPr wrap="none" rtlCol="0">
            <a:spAutoFit/>
          </a:bodyPr>
          <a:lstStyle/>
          <a:p>
            <a:r>
              <a:rPr lang="en-US" dirty="0"/>
              <a:t>Picture light casting a shadow:</a:t>
            </a:r>
          </a:p>
        </p:txBody>
      </p:sp>
      <p:pic>
        <p:nvPicPr>
          <p:cNvPr id="13" name="Picture 12"/>
          <p:cNvPicPr>
            <a:picLocks noChangeAspect="1"/>
          </p:cNvPicPr>
          <p:nvPr/>
        </p:nvPicPr>
        <p:blipFill>
          <a:blip r:embed="rId2"/>
          <a:stretch>
            <a:fillRect/>
          </a:stretch>
        </p:blipFill>
        <p:spPr>
          <a:xfrm>
            <a:off x="3732299" y="4127500"/>
            <a:ext cx="1527001" cy="1003300"/>
          </a:xfrm>
          <a:prstGeom prst="rect">
            <a:avLst/>
          </a:prstGeom>
        </p:spPr>
      </p:pic>
      <p:cxnSp>
        <p:nvCxnSpPr>
          <p:cNvPr id="14" name="Straight Arrow Connector 13"/>
          <p:cNvCxnSpPr/>
          <p:nvPr/>
        </p:nvCxnSpPr>
        <p:spPr>
          <a:xfrm rot="5400000" flipV="1">
            <a:off x="3200401" y="1981198"/>
            <a:ext cx="2590800" cy="1"/>
          </a:xfrm>
          <a:prstGeom prst="straightConnector1">
            <a:avLst/>
          </a:prstGeom>
          <a:ln w="254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5400000" flipV="1">
            <a:off x="2895601" y="2133596"/>
            <a:ext cx="2590800" cy="1"/>
          </a:xfrm>
          <a:prstGeom prst="straightConnector1">
            <a:avLst/>
          </a:prstGeom>
          <a:ln w="254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5400000" flipV="1">
            <a:off x="3810001" y="2374898"/>
            <a:ext cx="2590800" cy="1"/>
          </a:xfrm>
          <a:prstGeom prst="straightConnector1">
            <a:avLst/>
          </a:prstGeom>
          <a:ln w="254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5400000" flipV="1">
            <a:off x="3505201" y="2438397"/>
            <a:ext cx="2590800" cy="1"/>
          </a:xfrm>
          <a:prstGeom prst="straightConnector1">
            <a:avLst/>
          </a:prstGeom>
          <a:ln w="254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5400000" flipV="1">
            <a:off x="2590801" y="2590799"/>
            <a:ext cx="2590800" cy="1"/>
          </a:xfrm>
          <a:prstGeom prst="straightConnector1">
            <a:avLst/>
          </a:prstGeom>
          <a:ln w="254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2"/>
          <a:stretch>
            <a:fillRect/>
          </a:stretch>
        </p:blipFill>
        <p:spPr>
          <a:xfrm>
            <a:off x="3732299" y="5943600"/>
            <a:ext cx="1527001" cy="88900"/>
          </a:xfrm>
          <a:prstGeom prst="rect">
            <a:avLst/>
          </a:prstGeom>
        </p:spPr>
      </p:pic>
      <p:sp>
        <p:nvSpPr>
          <p:cNvPr id="20" name="TextBox 19"/>
          <p:cNvSpPr txBox="1"/>
          <p:nvPr/>
        </p:nvSpPr>
        <p:spPr>
          <a:xfrm>
            <a:off x="6477000" y="2209800"/>
            <a:ext cx="639794" cy="369332"/>
          </a:xfrm>
          <a:prstGeom prst="rect">
            <a:avLst/>
          </a:prstGeom>
          <a:noFill/>
        </p:spPr>
        <p:txBody>
          <a:bodyPr wrap="none" rtlCol="0">
            <a:spAutoFit/>
          </a:bodyPr>
          <a:lstStyle/>
          <a:p>
            <a:r>
              <a:rPr lang="en-US" dirty="0"/>
              <a:t>Light</a:t>
            </a:r>
          </a:p>
        </p:txBody>
      </p:sp>
      <p:sp>
        <p:nvSpPr>
          <p:cNvPr id="21" name="TextBox 20"/>
          <p:cNvSpPr txBox="1"/>
          <p:nvPr/>
        </p:nvSpPr>
        <p:spPr>
          <a:xfrm>
            <a:off x="6248400" y="4311134"/>
            <a:ext cx="1302986" cy="369332"/>
          </a:xfrm>
          <a:prstGeom prst="rect">
            <a:avLst/>
          </a:prstGeom>
          <a:noFill/>
        </p:spPr>
        <p:txBody>
          <a:bodyPr wrap="none" rtlCol="0">
            <a:spAutoFit/>
          </a:bodyPr>
          <a:lstStyle/>
          <a:p>
            <a:r>
              <a:rPr lang="en-US" dirty="0"/>
              <a:t>Object (ant)</a:t>
            </a:r>
          </a:p>
        </p:txBody>
      </p:sp>
      <p:sp>
        <p:nvSpPr>
          <p:cNvPr id="22" name="TextBox 21"/>
          <p:cNvSpPr txBox="1"/>
          <p:nvPr/>
        </p:nvSpPr>
        <p:spPr>
          <a:xfrm>
            <a:off x="6019800" y="5663168"/>
            <a:ext cx="1676400" cy="369332"/>
          </a:xfrm>
          <a:prstGeom prst="rect">
            <a:avLst/>
          </a:prstGeom>
          <a:noFill/>
        </p:spPr>
        <p:txBody>
          <a:bodyPr wrap="square" rtlCol="0">
            <a:spAutoFit/>
          </a:bodyPr>
          <a:lstStyle/>
          <a:p>
            <a:r>
              <a:rPr lang="en-US" dirty="0"/>
              <a:t>Shadow of ant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7157"/>
            <a:ext cx="8229600" cy="334962"/>
          </a:xfrm>
        </p:spPr>
        <p:txBody>
          <a:bodyPr>
            <a:noAutofit/>
          </a:bodyPr>
          <a:lstStyle/>
          <a:p>
            <a:r>
              <a:rPr lang="en-US" sz="2000" b="1" dirty="0">
                <a:solidFill>
                  <a:srgbClr val="0000FF"/>
                </a:solidFill>
              </a:rPr>
              <a:t>A simple light microscope</a:t>
            </a:r>
            <a:endParaRPr lang="en-US" sz="1800" b="1" dirty="0">
              <a:solidFill>
                <a:srgbClr val="0000FF"/>
              </a:solidFill>
            </a:endParaRPr>
          </a:p>
        </p:txBody>
      </p:sp>
      <p:sp>
        <p:nvSpPr>
          <p:cNvPr id="10" name="TextBox 9"/>
          <p:cNvSpPr txBox="1"/>
          <p:nvPr/>
        </p:nvSpPr>
        <p:spPr>
          <a:xfrm>
            <a:off x="304800" y="609600"/>
            <a:ext cx="3221442" cy="646331"/>
          </a:xfrm>
          <a:prstGeom prst="rect">
            <a:avLst/>
          </a:prstGeom>
          <a:noFill/>
        </p:spPr>
        <p:txBody>
          <a:bodyPr wrap="none" rtlCol="0">
            <a:spAutoFit/>
          </a:bodyPr>
          <a:lstStyle/>
          <a:p>
            <a:r>
              <a:rPr lang="en-US" dirty="0"/>
              <a:t>Now reflect the shadow through</a:t>
            </a:r>
          </a:p>
          <a:p>
            <a:r>
              <a:rPr lang="en-US" dirty="0"/>
              <a:t>a lens to magnify it.</a:t>
            </a:r>
          </a:p>
        </p:txBody>
      </p:sp>
      <p:sp>
        <p:nvSpPr>
          <p:cNvPr id="12" name="Oval 11"/>
          <p:cNvSpPr/>
          <p:nvPr/>
        </p:nvSpPr>
        <p:spPr>
          <a:xfrm rot="17600610">
            <a:off x="3542473" y="5047211"/>
            <a:ext cx="3048000" cy="381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2"/>
          <a:stretch>
            <a:fillRect/>
          </a:stretch>
        </p:blipFill>
        <p:spPr>
          <a:xfrm>
            <a:off x="6477001" y="4190999"/>
            <a:ext cx="1527001" cy="1003300"/>
          </a:xfrm>
          <a:prstGeom prst="rect">
            <a:avLst/>
          </a:prstGeom>
        </p:spPr>
      </p:pic>
      <p:cxnSp>
        <p:nvCxnSpPr>
          <p:cNvPr id="14" name="Straight Arrow Connector 13"/>
          <p:cNvCxnSpPr/>
          <p:nvPr/>
        </p:nvCxnSpPr>
        <p:spPr>
          <a:xfrm rot="5400000" flipV="1">
            <a:off x="5945103" y="2044697"/>
            <a:ext cx="2590800" cy="1"/>
          </a:xfrm>
          <a:prstGeom prst="straightConnector1">
            <a:avLst/>
          </a:prstGeom>
          <a:ln w="254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5400000" flipV="1">
            <a:off x="5640303" y="2197095"/>
            <a:ext cx="2590800" cy="1"/>
          </a:xfrm>
          <a:prstGeom prst="straightConnector1">
            <a:avLst/>
          </a:prstGeom>
          <a:ln w="254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5400000" flipV="1">
            <a:off x="6554703" y="2438397"/>
            <a:ext cx="2590800" cy="1"/>
          </a:xfrm>
          <a:prstGeom prst="straightConnector1">
            <a:avLst/>
          </a:prstGeom>
          <a:ln w="254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5400000" flipV="1">
            <a:off x="6249903" y="2501896"/>
            <a:ext cx="2590800" cy="1"/>
          </a:xfrm>
          <a:prstGeom prst="straightConnector1">
            <a:avLst/>
          </a:prstGeom>
          <a:ln w="254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5400000" flipV="1">
            <a:off x="5335503" y="2654298"/>
            <a:ext cx="2590800" cy="1"/>
          </a:xfrm>
          <a:prstGeom prst="straightConnector1">
            <a:avLst/>
          </a:prstGeom>
          <a:ln w="254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2"/>
          <a:stretch>
            <a:fillRect/>
          </a:stretch>
        </p:blipFill>
        <p:spPr>
          <a:xfrm rot="17595984">
            <a:off x="-980455" y="3480861"/>
            <a:ext cx="4157374" cy="242037"/>
          </a:xfrm>
          <a:prstGeom prst="rect">
            <a:avLst/>
          </a:prstGeom>
        </p:spPr>
      </p:pic>
      <p:cxnSp>
        <p:nvCxnSpPr>
          <p:cNvPr id="24" name="Straight Connector 23"/>
          <p:cNvCxnSpPr/>
          <p:nvPr/>
        </p:nvCxnSpPr>
        <p:spPr>
          <a:xfrm flipV="1">
            <a:off x="6630902" y="5486400"/>
            <a:ext cx="1446298" cy="1219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5400000">
            <a:off x="6980154" y="5746751"/>
            <a:ext cx="520698" cy="1"/>
          </a:xfrm>
          <a:prstGeom prst="straightConnector1">
            <a:avLst/>
          </a:prstGeom>
          <a:ln w="254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10800000">
            <a:off x="6477001" y="5854698"/>
            <a:ext cx="762000" cy="304801"/>
          </a:xfrm>
          <a:prstGeom prst="straightConnector1">
            <a:avLst/>
          </a:prstGeom>
          <a:ln w="254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rot="10800000">
            <a:off x="1600200" y="3797298"/>
            <a:ext cx="2687494" cy="1155707"/>
          </a:xfrm>
          <a:prstGeom prst="straightConnector1">
            <a:avLst/>
          </a:prstGeom>
          <a:ln w="254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7452885" y="6159500"/>
            <a:ext cx="794433" cy="369332"/>
          </a:xfrm>
          <a:prstGeom prst="rect">
            <a:avLst/>
          </a:prstGeom>
          <a:noFill/>
        </p:spPr>
        <p:txBody>
          <a:bodyPr wrap="none" rtlCol="0">
            <a:spAutoFit/>
          </a:bodyPr>
          <a:lstStyle/>
          <a:p>
            <a:r>
              <a:rPr lang="en-US" dirty="0"/>
              <a:t>Mirror</a:t>
            </a:r>
          </a:p>
        </p:txBody>
      </p:sp>
      <p:sp>
        <p:nvSpPr>
          <p:cNvPr id="36" name="TextBox 35"/>
          <p:cNvSpPr txBox="1"/>
          <p:nvPr/>
        </p:nvSpPr>
        <p:spPr>
          <a:xfrm>
            <a:off x="4953000" y="6159500"/>
            <a:ext cx="608122" cy="369332"/>
          </a:xfrm>
          <a:prstGeom prst="rect">
            <a:avLst/>
          </a:prstGeom>
          <a:noFill/>
        </p:spPr>
        <p:txBody>
          <a:bodyPr wrap="none" rtlCol="0">
            <a:spAutoFit/>
          </a:bodyPr>
          <a:lstStyle/>
          <a:p>
            <a:r>
              <a:rPr lang="en-US" dirty="0"/>
              <a:t>Lens</a:t>
            </a:r>
          </a:p>
        </p:txBody>
      </p:sp>
      <p:sp>
        <p:nvSpPr>
          <p:cNvPr id="37" name="TextBox 36"/>
          <p:cNvSpPr txBox="1"/>
          <p:nvPr/>
        </p:nvSpPr>
        <p:spPr>
          <a:xfrm>
            <a:off x="165959" y="5637769"/>
            <a:ext cx="2390398" cy="369332"/>
          </a:xfrm>
          <a:prstGeom prst="rect">
            <a:avLst/>
          </a:prstGeom>
          <a:noFill/>
        </p:spPr>
        <p:txBody>
          <a:bodyPr wrap="none" rtlCol="0">
            <a:spAutoFit/>
          </a:bodyPr>
          <a:lstStyle/>
          <a:p>
            <a:r>
              <a:rPr lang="en-US" dirty="0"/>
              <a:t>Enlarged shadow of ant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99000">
              <a:schemeClr val="accent6">
                <a:lumMod val="60000"/>
                <a:lumOff val="4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a:bodyPr>
          <a:lstStyle/>
          <a:p>
            <a:pPr>
              <a:buNone/>
            </a:pPr>
            <a:r>
              <a:rPr lang="en-US" sz="2800" dirty="0"/>
              <a:t>The limit of microscope resolution: diffraction</a:t>
            </a:r>
          </a:p>
          <a:p>
            <a:pPr>
              <a:buNone/>
            </a:pPr>
            <a:endParaRPr lang="en-US" sz="2800" dirty="0"/>
          </a:p>
          <a:p>
            <a:pPr>
              <a:buNone/>
            </a:pPr>
            <a:r>
              <a:rPr lang="en-US" sz="2400" i="1" dirty="0"/>
              <a:t>Diffraction </a:t>
            </a:r>
            <a:r>
              <a:rPr lang="en-US" sz="2400" dirty="0"/>
              <a:t>allows waves to bend around corners:</a:t>
            </a:r>
          </a:p>
        </p:txBody>
      </p:sp>
      <p:pic>
        <p:nvPicPr>
          <p:cNvPr id="4" name="Picture 3"/>
          <p:cNvPicPr>
            <a:picLocks noChangeAspect="1"/>
          </p:cNvPicPr>
          <p:nvPr/>
        </p:nvPicPr>
        <p:blipFill>
          <a:blip r:embed="rId2"/>
          <a:stretch>
            <a:fillRect/>
          </a:stretch>
        </p:blipFill>
        <p:spPr>
          <a:xfrm>
            <a:off x="3526520" y="1752598"/>
            <a:ext cx="5160280" cy="3289301"/>
          </a:xfrm>
          <a:prstGeom prst="rect">
            <a:avLst/>
          </a:prstGeom>
        </p:spPr>
      </p:pic>
      <p:pic>
        <p:nvPicPr>
          <p:cNvPr id="6" name="Picture 5"/>
          <p:cNvPicPr>
            <a:picLocks noChangeAspect="1"/>
          </p:cNvPicPr>
          <p:nvPr/>
        </p:nvPicPr>
        <p:blipFill>
          <a:blip r:embed="rId3"/>
          <a:stretch>
            <a:fillRect/>
          </a:stretch>
        </p:blipFill>
        <p:spPr>
          <a:xfrm rot="16200000">
            <a:off x="196850" y="2165348"/>
            <a:ext cx="3289300" cy="24638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99000">
              <a:schemeClr val="accent6">
                <a:lumMod val="60000"/>
                <a:lumOff val="40000"/>
              </a:schemeClr>
            </a:gs>
          </a:gsLst>
          <a:path path="circle">
            <a:fillToRect l="50000" t="50000" r="50000" b="50000"/>
          </a:path>
          <a:tileRect/>
        </a:gradFill>
        <a:effectLst/>
      </p:bgPr>
    </p:bg>
    <p:spTree>
      <p:nvGrpSpPr>
        <p:cNvPr id="1" name=""/>
        <p:cNvGrpSpPr/>
        <p:nvPr/>
      </p:nvGrpSpPr>
      <p:grpSpPr>
        <a:xfrm>
          <a:off x="0" y="0"/>
          <a:ext cx="0" cy="0"/>
          <a:chOff x="0" y="0"/>
          <a:chExt cx="0" cy="0"/>
        </a:xfrm>
      </p:grpSpPr>
      <p:cxnSp>
        <p:nvCxnSpPr>
          <p:cNvPr id="170" name="Straight Connector 169"/>
          <p:cNvCxnSpPr/>
          <p:nvPr/>
        </p:nvCxnSpPr>
        <p:spPr>
          <a:xfrm rot="5400000">
            <a:off x="6588123" y="5276738"/>
            <a:ext cx="2363788"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rot="5400000">
            <a:off x="6997703" y="5348287"/>
            <a:ext cx="1554162" cy="1588"/>
          </a:xfrm>
          <a:prstGeom prst="line">
            <a:avLst/>
          </a:prstGeom>
          <a:ln w="38100" cap="flat" cmpd="sng" algn="ctr">
            <a:solidFill>
              <a:schemeClr val="bg1">
                <a:lumMod val="8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5400000">
            <a:off x="7026280" y="2284412"/>
            <a:ext cx="1525588" cy="1588"/>
          </a:xfrm>
          <a:prstGeom prst="line">
            <a:avLst/>
          </a:prstGeom>
          <a:ln w="38100" cap="flat" cmpd="sng" algn="ctr">
            <a:solidFill>
              <a:schemeClr val="tx1">
                <a:lumMod val="50000"/>
                <a:lumOff val="5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152400" y="0"/>
            <a:ext cx="8229600" cy="404752"/>
          </a:xfrm>
        </p:spPr>
        <p:txBody>
          <a:bodyPr>
            <a:normAutofit fontScale="92500" lnSpcReduction="10000"/>
          </a:bodyPr>
          <a:lstStyle/>
          <a:p>
            <a:pPr>
              <a:buNone/>
            </a:pPr>
            <a:r>
              <a:rPr lang="en-US" sz="2400" dirty="0"/>
              <a:t>The limit of microscope resolution: diffraction</a:t>
            </a:r>
          </a:p>
          <a:p>
            <a:pPr>
              <a:buNone/>
            </a:pPr>
            <a:endParaRPr lang="en-US" sz="2800" dirty="0"/>
          </a:p>
        </p:txBody>
      </p:sp>
      <p:cxnSp>
        <p:nvCxnSpPr>
          <p:cNvPr id="18" name="Straight Connector 17"/>
          <p:cNvCxnSpPr/>
          <p:nvPr/>
        </p:nvCxnSpPr>
        <p:spPr>
          <a:xfrm rot="5400000">
            <a:off x="-723900" y="2324100"/>
            <a:ext cx="2362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573088" y="2324100"/>
            <a:ext cx="2362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417512" y="2324100"/>
            <a:ext cx="2362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265112" y="2324100"/>
            <a:ext cx="2362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112712" y="2324100"/>
            <a:ext cx="2362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a:off x="39688" y="2324100"/>
            <a:ext cx="2362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188912" y="2324100"/>
            <a:ext cx="2362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343694" y="2324100"/>
            <a:ext cx="2362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493712" y="2324100"/>
            <a:ext cx="2362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649288" y="2324100"/>
            <a:ext cx="2362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800100" y="2324100"/>
            <a:ext cx="2362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a:off x="951706" y="2324100"/>
            <a:ext cx="2362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5400000">
            <a:off x="1104106" y="2324100"/>
            <a:ext cx="2362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a:off x="1254918" y="2324100"/>
            <a:ext cx="2362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a:off x="1410494" y="2324100"/>
            <a:ext cx="23622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1828800" y="1524000"/>
            <a:ext cx="1524000" cy="152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p:nvCxnSpPr>
        <p:spPr>
          <a:xfrm rot="5400000">
            <a:off x="2552303" y="1333103"/>
            <a:ext cx="3802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a:off x="2509836" y="3277394"/>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5400000">
            <a:off x="2660648" y="3277394"/>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5400000">
            <a:off x="2813842" y="3277394"/>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5400000">
            <a:off x="2968624" y="3277394"/>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5400000">
            <a:off x="2705497" y="1333103"/>
            <a:ext cx="3802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5400000">
            <a:off x="2858691" y="1333103"/>
            <a:ext cx="3802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5400000">
            <a:off x="3011091" y="1333103"/>
            <a:ext cx="3802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5400000">
            <a:off x="3125788" y="32766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5400000">
            <a:off x="3158727" y="1333103"/>
            <a:ext cx="3802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5400000">
            <a:off x="3275012" y="3277394"/>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5400000">
            <a:off x="3311127" y="1333103"/>
            <a:ext cx="3802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5400000">
            <a:off x="3427413" y="3277394"/>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5400000">
            <a:off x="3461939" y="1333103"/>
            <a:ext cx="3802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5400000">
            <a:off x="3584576" y="3277394"/>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5400000">
            <a:off x="3622279" y="1333103"/>
            <a:ext cx="3802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5400000">
            <a:off x="3732213" y="3277394"/>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5400000">
            <a:off x="3768327" y="1333103"/>
            <a:ext cx="3802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5400000">
            <a:off x="3889377" y="3277394"/>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5400000">
            <a:off x="4076303" y="1333103"/>
            <a:ext cx="3802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5400000">
            <a:off x="4038600" y="3277394"/>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5400000">
            <a:off x="3927080" y="1333103"/>
            <a:ext cx="3802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5400000">
            <a:off x="4194176" y="3277394"/>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rot="5400000">
            <a:off x="4231879" y="1333103"/>
            <a:ext cx="3802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5400000">
            <a:off x="4341812" y="3277394"/>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5400000">
            <a:off x="4377927" y="1333103"/>
            <a:ext cx="3802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5400000">
            <a:off x="4495800" y="3277394"/>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rot="5400000">
            <a:off x="4538267" y="1333103"/>
            <a:ext cx="3802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5400000">
            <a:off x="4652964" y="3277394"/>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rot="5400000">
            <a:off x="4693843" y="1333103"/>
            <a:ext cx="3802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rot="5400000">
            <a:off x="4802188" y="3278188"/>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rot="5400000">
            <a:off x="4846243" y="1333103"/>
            <a:ext cx="3802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rot="5400000">
            <a:off x="4954589" y="3278188"/>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rot="5400000">
            <a:off x="4997055" y="1333103"/>
            <a:ext cx="3802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rot="5400000">
            <a:off x="5111752" y="3278188"/>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rot="5400000">
            <a:off x="5157395" y="1333103"/>
            <a:ext cx="3802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rot="5400000">
            <a:off x="5259389" y="3278188"/>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5400000">
            <a:off x="5298679" y="1333103"/>
            <a:ext cx="3802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rot="5400000">
            <a:off x="5416553" y="3278188"/>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rot="5400000">
            <a:off x="5606655" y="1333103"/>
            <a:ext cx="3802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5400000">
            <a:off x="5565776" y="3278188"/>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5400000">
            <a:off x="5457432" y="1333103"/>
            <a:ext cx="3802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rot="5400000">
            <a:off x="5721352" y="3278188"/>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rot="5400000">
            <a:off x="5762231" y="1333103"/>
            <a:ext cx="3802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rot="5400000">
            <a:off x="5868988" y="3278188"/>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rot="5400000">
            <a:off x="5908279" y="1333103"/>
            <a:ext cx="3802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rot="5400000">
            <a:off x="6022976" y="3278188"/>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rot="5400000">
            <a:off x="6068619" y="1333103"/>
            <a:ext cx="3802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rot="5400000">
            <a:off x="6176964" y="3278188"/>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5400000">
            <a:off x="6326188" y="3278982"/>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rot="5400000">
            <a:off x="6478589" y="3278982"/>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rot="5400000">
            <a:off x="6635752" y="3278982"/>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rot="5400000">
            <a:off x="6783389" y="3278982"/>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rot="5400000">
            <a:off x="6940553" y="3278982"/>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rot="5400000">
            <a:off x="7089776" y="3278982"/>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rot="5400000">
            <a:off x="7245352" y="3278982"/>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rot="5400000">
            <a:off x="7392988" y="3278982"/>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rot="5400000">
            <a:off x="7546976" y="3278982"/>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rot="5400000">
            <a:off x="6222607" y="1333103"/>
            <a:ext cx="3802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rot="5400000">
            <a:off x="6375007" y="1333103"/>
            <a:ext cx="3802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rot="5400000">
            <a:off x="6525819" y="1333103"/>
            <a:ext cx="3802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rot="5400000">
            <a:off x="6686159" y="1333103"/>
            <a:ext cx="3802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rot="5400000">
            <a:off x="6827443" y="1333103"/>
            <a:ext cx="3802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rot="5400000">
            <a:off x="7135419" y="1333103"/>
            <a:ext cx="3802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rot="5400000">
            <a:off x="6983020" y="1329927"/>
            <a:ext cx="380206" cy="79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rot="5400000">
            <a:off x="7287819" y="1329927"/>
            <a:ext cx="380206" cy="79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rot="5400000">
            <a:off x="7437043" y="1333103"/>
            <a:ext cx="3802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rot="5400000">
            <a:off x="7597383" y="1333103"/>
            <a:ext cx="3802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rot="5400000">
            <a:off x="7177092" y="2286000"/>
            <a:ext cx="1219200" cy="1588"/>
          </a:xfrm>
          <a:prstGeom prst="line">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21" name="TextBox 120"/>
          <p:cNvSpPr txBox="1"/>
          <p:nvPr/>
        </p:nvSpPr>
        <p:spPr>
          <a:xfrm>
            <a:off x="3589396" y="1905000"/>
            <a:ext cx="3795931" cy="646331"/>
          </a:xfrm>
          <a:prstGeom prst="rect">
            <a:avLst/>
          </a:prstGeom>
          <a:noFill/>
        </p:spPr>
        <p:txBody>
          <a:bodyPr wrap="none" rtlCol="0">
            <a:spAutoFit/>
          </a:bodyPr>
          <a:lstStyle/>
          <a:p>
            <a:r>
              <a:rPr lang="en-US" dirty="0"/>
              <a:t>Wavelength much shorter than object:</a:t>
            </a:r>
          </a:p>
          <a:p>
            <a:r>
              <a:rPr lang="en-US" dirty="0"/>
              <a:t>		</a:t>
            </a:r>
            <a:r>
              <a:rPr lang="en-US" i="1" dirty="0"/>
              <a:t>distinct shadow</a:t>
            </a:r>
          </a:p>
          <a:p>
            <a:endParaRPr lang="en-US" dirty="0"/>
          </a:p>
        </p:txBody>
      </p:sp>
      <p:sp>
        <p:nvSpPr>
          <p:cNvPr id="126" name="TextBox 125"/>
          <p:cNvSpPr txBox="1"/>
          <p:nvPr/>
        </p:nvSpPr>
        <p:spPr>
          <a:xfrm>
            <a:off x="3741796" y="4800600"/>
            <a:ext cx="2926252" cy="646331"/>
          </a:xfrm>
          <a:prstGeom prst="rect">
            <a:avLst/>
          </a:prstGeom>
          <a:noFill/>
        </p:spPr>
        <p:txBody>
          <a:bodyPr wrap="none" rtlCol="0">
            <a:spAutoFit/>
          </a:bodyPr>
          <a:lstStyle/>
          <a:p>
            <a:r>
              <a:rPr lang="en-US" dirty="0"/>
              <a:t>Wavelength similar to object:</a:t>
            </a:r>
          </a:p>
          <a:p>
            <a:r>
              <a:rPr lang="en-US" dirty="0"/>
              <a:t>	</a:t>
            </a:r>
            <a:r>
              <a:rPr lang="en-US" i="1" dirty="0"/>
              <a:t>diffracted shadow</a:t>
            </a:r>
          </a:p>
          <a:p>
            <a:endParaRPr lang="en-US" dirty="0"/>
          </a:p>
        </p:txBody>
      </p:sp>
      <p:cxnSp>
        <p:nvCxnSpPr>
          <p:cNvPr id="127" name="Straight Connector 126"/>
          <p:cNvCxnSpPr/>
          <p:nvPr/>
        </p:nvCxnSpPr>
        <p:spPr>
          <a:xfrm rot="5400000">
            <a:off x="-728664" y="5295106"/>
            <a:ext cx="2362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rot="5400000">
            <a:off x="342106" y="5295106"/>
            <a:ext cx="2362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rot="5400000">
            <a:off x="1412082" y="5295106"/>
            <a:ext cx="23622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39" name="Oval 38"/>
          <p:cNvSpPr/>
          <p:nvPr/>
        </p:nvSpPr>
        <p:spPr>
          <a:xfrm>
            <a:off x="1828800" y="4419600"/>
            <a:ext cx="1524000" cy="152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0" name="Straight Connector 129"/>
          <p:cNvCxnSpPr/>
          <p:nvPr/>
        </p:nvCxnSpPr>
        <p:spPr>
          <a:xfrm rot="5400000">
            <a:off x="3378196" y="6209506"/>
            <a:ext cx="533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rot="5400000">
            <a:off x="3418281" y="4339033"/>
            <a:ext cx="458788" cy="71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rot="5400000">
            <a:off x="4380706" y="6133306"/>
            <a:ext cx="685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rot="16200000" flipH="1">
            <a:off x="6496955" y="5943598"/>
            <a:ext cx="1030067"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rot="5400000">
            <a:off x="5394724" y="6054217"/>
            <a:ext cx="807244"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rot="5400000">
            <a:off x="4387058" y="4456906"/>
            <a:ext cx="685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rot="5400000">
            <a:off x="5389960" y="4516040"/>
            <a:ext cx="807244"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rot="16200000" flipH="1">
            <a:off x="6503307" y="4629833"/>
            <a:ext cx="1030067"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rot="5400000">
            <a:off x="7280278" y="5295901"/>
            <a:ext cx="990601" cy="1588"/>
          </a:xfrm>
          <a:prstGeom prst="line">
            <a:avLst/>
          </a:prstGeom>
          <a:ln w="38100" cap="flat" cmpd="sng" algn="ctr">
            <a:solidFill>
              <a:schemeClr val="tx1">
                <a:lumMod val="50000"/>
                <a:lumOff val="5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rot="5400000">
            <a:off x="7619382" y="5296297"/>
            <a:ext cx="302860" cy="1588"/>
          </a:xfrm>
          <a:prstGeom prst="line">
            <a:avLst/>
          </a:prstGeom>
          <a:ln w="38100" cap="flat" cmpd="sng" algn="ctr">
            <a:solidFill>
              <a:schemeClr val="bg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59" name="Oval 158"/>
          <p:cNvSpPr/>
          <p:nvPr/>
        </p:nvSpPr>
        <p:spPr>
          <a:xfrm>
            <a:off x="8077200" y="1524000"/>
            <a:ext cx="762000" cy="152400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0" name="Oval 159"/>
          <p:cNvSpPr/>
          <p:nvPr/>
        </p:nvSpPr>
        <p:spPr>
          <a:xfrm>
            <a:off x="8077200" y="4419600"/>
            <a:ext cx="762000" cy="1652016"/>
          </a:xfrm>
          <a:prstGeom prst="ellipse">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1" name="Oval 160"/>
          <p:cNvSpPr/>
          <p:nvPr/>
        </p:nvSpPr>
        <p:spPr>
          <a:xfrm>
            <a:off x="8153400" y="1524000"/>
            <a:ext cx="609600" cy="152717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2" name="Oval 161"/>
          <p:cNvSpPr/>
          <p:nvPr/>
        </p:nvSpPr>
        <p:spPr>
          <a:xfrm>
            <a:off x="8229600" y="4724400"/>
            <a:ext cx="457200" cy="1094232"/>
          </a:xfrm>
          <a:prstGeom prst="ellipse">
            <a:avLst/>
          </a:prstGeom>
          <a:solidFill>
            <a:schemeClr val="tx1">
              <a:lumMod val="75000"/>
              <a:lumOff val="2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3" name="Oval 162"/>
          <p:cNvSpPr/>
          <p:nvPr/>
        </p:nvSpPr>
        <p:spPr>
          <a:xfrm>
            <a:off x="8382000" y="5123324"/>
            <a:ext cx="152400" cy="32519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6" name="Picture 165"/>
          <p:cNvPicPr>
            <a:picLocks noChangeAspect="1"/>
          </p:cNvPicPr>
          <p:nvPr/>
        </p:nvPicPr>
        <p:blipFill>
          <a:blip r:embed="rId2"/>
          <a:stretch>
            <a:fillRect/>
          </a:stretch>
        </p:blipFill>
        <p:spPr>
          <a:xfrm>
            <a:off x="8077200" y="4419600"/>
            <a:ext cx="762000" cy="1652016"/>
          </a:xfrm>
          <a:prstGeom prst="rect">
            <a:avLst/>
          </a:prstGeom>
        </p:spPr>
      </p:pic>
      <p:pic>
        <p:nvPicPr>
          <p:cNvPr id="146" name="Picture 145"/>
          <p:cNvPicPr>
            <a:picLocks noChangeAspect="1"/>
          </p:cNvPicPr>
          <p:nvPr/>
        </p:nvPicPr>
        <p:blipFill>
          <a:blip r:embed="rId3"/>
          <a:stretch>
            <a:fillRect/>
          </a:stretch>
        </p:blipFill>
        <p:spPr>
          <a:xfrm>
            <a:off x="5239658" y="557152"/>
            <a:ext cx="2749608" cy="548338"/>
          </a:xfrm>
          <a:prstGeom prst="rect">
            <a:avLst/>
          </a:prstGeom>
        </p:spPr>
      </p:pic>
      <p:pic>
        <p:nvPicPr>
          <p:cNvPr id="147" name="Picture 146"/>
          <p:cNvPicPr>
            <a:picLocks noChangeAspect="1"/>
          </p:cNvPicPr>
          <p:nvPr/>
        </p:nvPicPr>
        <p:blipFill>
          <a:blip r:embed="rId3"/>
          <a:stretch>
            <a:fillRect/>
          </a:stretch>
        </p:blipFill>
        <p:spPr>
          <a:xfrm>
            <a:off x="2508324" y="557152"/>
            <a:ext cx="2749608" cy="548338"/>
          </a:xfrm>
          <a:prstGeom prst="rect">
            <a:avLst/>
          </a:prstGeom>
        </p:spPr>
      </p:pic>
      <p:pic>
        <p:nvPicPr>
          <p:cNvPr id="148" name="Picture 147"/>
          <p:cNvPicPr>
            <a:picLocks noChangeAspect="1"/>
          </p:cNvPicPr>
          <p:nvPr/>
        </p:nvPicPr>
        <p:blipFill>
          <a:blip r:embed="rId3"/>
          <a:stretch>
            <a:fillRect/>
          </a:stretch>
        </p:blipFill>
        <p:spPr>
          <a:xfrm>
            <a:off x="383657" y="557152"/>
            <a:ext cx="2749608" cy="548338"/>
          </a:xfrm>
          <a:prstGeom prst="rect">
            <a:avLst/>
          </a:prstGeom>
        </p:spPr>
      </p:pic>
      <p:pic>
        <p:nvPicPr>
          <p:cNvPr id="153" name="Picture 152"/>
          <p:cNvPicPr>
            <a:picLocks noChangeAspect="1"/>
          </p:cNvPicPr>
          <p:nvPr/>
        </p:nvPicPr>
        <p:blipFill>
          <a:blip r:embed="rId4"/>
          <a:stretch>
            <a:fillRect/>
          </a:stretch>
        </p:blipFill>
        <p:spPr>
          <a:xfrm flipV="1">
            <a:off x="2738436" y="3670041"/>
            <a:ext cx="4267200" cy="292100"/>
          </a:xfrm>
          <a:prstGeom prst="rect">
            <a:avLst/>
          </a:prstGeom>
        </p:spPr>
      </p:pic>
      <p:pic>
        <p:nvPicPr>
          <p:cNvPr id="154" name="Picture 153"/>
          <p:cNvPicPr>
            <a:picLocks noChangeAspect="1"/>
          </p:cNvPicPr>
          <p:nvPr/>
        </p:nvPicPr>
        <p:blipFill>
          <a:blip r:embed="rId4"/>
          <a:stretch>
            <a:fillRect/>
          </a:stretch>
        </p:blipFill>
        <p:spPr>
          <a:xfrm>
            <a:off x="3644102" y="3663691"/>
            <a:ext cx="4267200" cy="292100"/>
          </a:xfrm>
          <a:prstGeom prst="rect">
            <a:avLst/>
          </a:prstGeom>
        </p:spPr>
      </p:pic>
      <p:pic>
        <p:nvPicPr>
          <p:cNvPr id="152" name="Picture 151"/>
          <p:cNvPicPr>
            <a:picLocks noChangeAspect="1"/>
          </p:cNvPicPr>
          <p:nvPr/>
        </p:nvPicPr>
        <p:blipFill>
          <a:blip r:embed="rId4"/>
          <a:stretch>
            <a:fillRect/>
          </a:stretch>
        </p:blipFill>
        <p:spPr>
          <a:xfrm flipV="1">
            <a:off x="451642" y="3663691"/>
            <a:ext cx="4267200" cy="2921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24249</TotalTime>
  <Words>3244</Words>
  <Application>Microsoft Macintosh PowerPoint</Application>
  <PresentationFormat>On-screen Show (4:3)</PresentationFormat>
  <Paragraphs>683</Paragraphs>
  <Slides>55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55</vt:i4>
      </vt:variant>
    </vt:vector>
  </HeadingPairs>
  <TitlesOfParts>
    <vt:vector size="58" baseType="lpstr">
      <vt:lpstr>Calibri</vt:lpstr>
      <vt:lpstr>Arial</vt:lpstr>
      <vt:lpstr>Office Theme</vt:lpstr>
      <vt:lpstr>The Search for the Higgs Boson</vt:lpstr>
      <vt:lpstr>PowerPoint Presentation</vt:lpstr>
      <vt:lpstr>The Human Eye </vt:lpstr>
      <vt:lpstr>The Light Microscope</vt:lpstr>
      <vt:lpstr>PowerPoint Presentation</vt:lpstr>
      <vt:lpstr>A simple light microscope</vt:lpstr>
      <vt:lpstr>A simple light microscope</vt:lpstr>
      <vt:lpstr>PowerPoint Presentation</vt:lpstr>
      <vt:lpstr>PowerPoint Presentation</vt:lpstr>
      <vt:lpstr>PowerPoint Presentation</vt:lpstr>
      <vt:lpstr>PowerPoint Presentation</vt:lpstr>
      <vt:lpstr>Moving smaller: Quantum Physics</vt:lpstr>
      <vt:lpstr>Moving smaller: Quantum Physics</vt:lpstr>
      <vt:lpstr>Moving smaller: Quantum Physics</vt:lpstr>
      <vt:lpstr>PowerPoint Presentation</vt:lpstr>
      <vt:lpstr>PowerPoint Presentation</vt:lpstr>
      <vt:lpstr>PowerPoint Presentation</vt:lpstr>
      <vt:lpstr>The first cyclotron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Limitations of cyclotrons</vt:lpstr>
      <vt:lpstr>Synchrotrons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is the Higgs particle?</vt:lpstr>
      <vt:lpstr>Zeptoscope?</vt:lpstr>
      <vt:lpstr>PowerPoint Presentation</vt:lpstr>
      <vt:lpstr>PowerPoint Presentation</vt:lpstr>
      <vt:lpstr>PowerPoint Presentation</vt:lpstr>
      <vt:lpstr>PowerPoint Presentation</vt:lpstr>
      <vt:lpstr>PowerPoint Presentation</vt:lpstr>
      <vt:lpstr>PowerPoint Presentation</vt:lpstr>
      <vt:lpstr>The 2013 Nobel Prize for Physics</vt:lpstr>
      <vt:lpstr>PowerPoint Presentation</vt:lpstr>
      <vt:lpstr>PowerPoint Presentation</vt:lpstr>
    </vt:vector>
  </TitlesOfParts>
  <Company>Utah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Search for the Higgs Boson</dc:title>
  <dc:creator>Jim Wheeler</dc:creator>
  <cp:lastModifiedBy>Jim Wheeler</cp:lastModifiedBy>
  <cp:revision>556</cp:revision>
  <dcterms:created xsi:type="dcterms:W3CDTF">2012-09-14T16:24:52Z</dcterms:created>
  <dcterms:modified xsi:type="dcterms:W3CDTF">2015-11-09T20:02:59Z</dcterms:modified>
</cp:coreProperties>
</file>