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notesMasterIdLst>
    <p:notesMasterId r:id="rId28"/>
  </p:notesMasterIdLst>
  <p:sldIdLst>
    <p:sldId id="378" r:id="rId2"/>
    <p:sldId id="379" r:id="rId3"/>
    <p:sldId id="475" r:id="rId4"/>
    <p:sldId id="380" r:id="rId5"/>
    <p:sldId id="408" r:id="rId6"/>
    <p:sldId id="381" r:id="rId7"/>
    <p:sldId id="404" r:id="rId8"/>
    <p:sldId id="405" r:id="rId9"/>
    <p:sldId id="382" r:id="rId10"/>
    <p:sldId id="468" r:id="rId11"/>
    <p:sldId id="383" r:id="rId12"/>
    <p:sldId id="472" r:id="rId13"/>
    <p:sldId id="469" r:id="rId14"/>
    <p:sldId id="473" r:id="rId15"/>
    <p:sldId id="470" r:id="rId16"/>
    <p:sldId id="474" r:id="rId17"/>
    <p:sldId id="476" r:id="rId18"/>
    <p:sldId id="477" r:id="rId19"/>
    <p:sldId id="478" r:id="rId20"/>
    <p:sldId id="479" r:id="rId21"/>
    <p:sldId id="480" r:id="rId22"/>
    <p:sldId id="463" r:id="rId23"/>
    <p:sldId id="481" r:id="rId24"/>
    <p:sldId id="329" r:id="rId25"/>
    <p:sldId id="411" r:id="rId26"/>
    <p:sldId id="280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4B812"/>
    <a:srgbClr val="FFA2AA"/>
    <a:srgbClr val="C4D5FF"/>
    <a:srgbClr val="FFFFFF"/>
    <a:srgbClr val="FFA0F9"/>
    <a:srgbClr val="D11E17"/>
    <a:srgbClr val="F4F427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5" d="100"/>
          <a:sy n="105" d="100"/>
        </p:scale>
        <p:origin x="-360" y="6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3C28A96-0DC6-E04B-9377-25B422FBF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608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17AE736-256B-924D-A708-7F9E529E7100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27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B21B562-2834-8D41-8322-CBA1E916FF2C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644CE72-6ADB-854E-A6C5-2A966BDE38C8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8185B68-474C-DB4C-9C5C-16290112C711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4BF99D8-DD80-C748-B4C2-AB1576946445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4D46808-A43E-D240-9C33-9F6844FCA4A1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1F18E60-A13F-F541-ACFA-7CF71146DAB4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3FC4FD2-17E2-3A41-A6B0-08231F2937AE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9F240B8-AD2B-F546-B82B-8E2ABA05E4E2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32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AE2245E-3478-BA47-A639-31676E73982B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2D3457B-64BA-D04F-AB65-8182FA0E3018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F7C8F30-DFE8-9549-B714-1480D8A74E98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35F361F-F660-E646-BE08-315542690CCA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3051660-F5C0-CC42-BD00-AABAF1870589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F69E51D-568F-9F4A-83D9-02C6C88847B0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7FF9A0E-FAE5-0742-A849-CBAC19D65FFB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485FC6C-FE6C-FB49-BFE8-AA45E3645545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1D4804A-4C0A-E741-B67C-A3679AF1D381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0262626-856B-2048-9B84-C4646145A6A9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0C6E2A-A021-F548-9630-D471D29F340B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72725-E694-6A48-B8F6-55DFB12AE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978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E11E2-A57E-B74D-8752-BBD643FB2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060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070FB-BA5C-5045-9B98-6A4EF994F6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30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782DB-5718-5C4A-8072-B9F7571F3B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19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9DF62-DDDE-A64F-AB74-0B62B6D19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4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8FC05-302E-1D41-A160-D7C7B89AEE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746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FC7E1-4EE1-4F46-8BBC-ADD5ECE5F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53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A79DF-15FC-CD4B-A678-A471015CE4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66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3C2FF-F998-B14E-9816-C0CDF1339F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578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567B6-6378-9948-83D5-84F13C74E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37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080C1-BC0C-F34A-BFA1-948D74903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65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9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9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F369E8DF-3594-4D4D-AABB-B5A0C3AB1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rebuchet MS" charset="0"/>
          <a:ea typeface="ＭＳ Ｐゴシック" charset="0"/>
          <a:cs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rebuchet MS" charset="0"/>
          <a:ea typeface="ＭＳ Ｐゴシック" charset="0"/>
          <a:cs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rebuchet MS" charset="0"/>
          <a:ea typeface="ＭＳ Ｐゴシック" charset="0"/>
          <a:cs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rebuchet MS" charset="0"/>
          <a:ea typeface="ＭＳ Ｐゴシック" charset="0"/>
          <a:cs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rebuchet MS" charset="0"/>
          <a:ea typeface="ＭＳ Ｐゴシック" charset="0"/>
          <a:cs typeface="ＭＳ Ｐゴシック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rebuchet MS" charset="0"/>
          <a:ea typeface="ＭＳ Ｐゴシック" charset="0"/>
          <a:cs typeface="ＭＳ Ｐゴシック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rebuchet MS" charset="0"/>
          <a:ea typeface="ＭＳ Ｐゴシック" charset="0"/>
          <a:cs typeface="ＭＳ Ｐゴシック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rebuchet MS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charset="0"/>
        <a:buChar char="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charset="0"/>
        <a:buChar char="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0"/>
        <a:buChar char="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charset="0"/>
        <a:buChar char="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" charset="0"/>
        <a:buChar char="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" charset="0"/>
        <a:buChar char="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" charset="0"/>
        <a:buChar char="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" charset="0"/>
        <a:buChar char="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" charset="0"/>
        <a:buChar char="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8.xml"/><Relationship Id="rId5" Type="http://schemas.openxmlformats.org/officeDocument/2006/relationships/image" Target="../media/image19.png"/><Relationship Id="rId1" Type="http://schemas.microsoft.com/office/2007/relationships/media" Target="file://localhost/davids%20folder/desperate%20folder/normalized_temporal_gradient.avi" TargetMode="External"/><Relationship Id="rId2" Type="http://schemas.openxmlformats.org/officeDocument/2006/relationships/video" Target="file://localhost/davids%20folder/desperate%20folder/normalized_temporal_gradient.avi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9.xml"/><Relationship Id="rId5" Type="http://schemas.openxmlformats.org/officeDocument/2006/relationships/image" Target="../media/image20.png"/><Relationship Id="rId1" Type="http://schemas.microsoft.com/office/2007/relationships/media" Target="file://localhost/davids%20folder/desperate%20folder/aud_meg143.mov" TargetMode="External"/><Relationship Id="rId2" Type="http://schemas.openxmlformats.org/officeDocument/2006/relationships/video" Target="file://localhost/davids%20folder/desperate%20folder/aud_meg143.mov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0.xml"/><Relationship Id="rId5" Type="http://schemas.openxmlformats.org/officeDocument/2006/relationships/image" Target="../media/image21.png"/><Relationship Id="rId1" Type="http://schemas.microsoft.com/office/2007/relationships/media" Target="file://localhost/davids%20folder/iop_peak/CA%20Majority%20ID.mov" TargetMode="External"/><Relationship Id="rId2" Type="http://schemas.openxmlformats.org/officeDocument/2006/relationships/video" Target="file://localhost/davids%20folder/iop_peak/CA%20Majority%20ID.mov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D11E17"/>
                </a:solidFill>
              </a:rPr>
              <a:t>Physarum polycephalum</a:t>
            </a:r>
            <a:endParaRPr lang="en-US" smtClean="0"/>
          </a:p>
        </p:txBody>
      </p:sp>
      <p:pic>
        <p:nvPicPr>
          <p:cNvPr id="14338" name="Picture 4" descr="physar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2105025"/>
            <a:ext cx="3135313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2179638" y="3638550"/>
            <a:ext cx="1692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Slime mold</a:t>
            </a:r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292100" y="6061075"/>
            <a:ext cx="1212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i="1">
                <a:solidFill>
                  <a:schemeClr val="bg2"/>
                </a:solidFill>
              </a:rPr>
              <a:t>Mid: slime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3" y="620713"/>
            <a:ext cx="3208337" cy="549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3490" name="Rectangle 6"/>
          <p:cNvSpPr>
            <a:spLocks noChangeArrowheads="1"/>
          </p:cNvSpPr>
          <p:nvPr/>
        </p:nvSpPr>
        <p:spPr bwMode="auto">
          <a:xfrm>
            <a:off x="5854700" y="2246313"/>
            <a:ext cx="23225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D11E17"/>
                </a:solidFill>
              </a:rPr>
              <a:t>Tokyo</a:t>
            </a:r>
          </a:p>
          <a:p>
            <a:pPr algn="ctr"/>
            <a:r>
              <a:rPr lang="en-US">
                <a:solidFill>
                  <a:srgbClr val="D11E17"/>
                </a:solidFill>
              </a:rPr>
              <a:t>-railway-system</a:t>
            </a:r>
          </a:p>
          <a:p>
            <a:pPr algn="ctr"/>
            <a:r>
              <a:rPr lang="en-US">
                <a:solidFill>
                  <a:srgbClr val="000000"/>
                </a:solidFill>
              </a:rPr>
              <a:t>task</a:t>
            </a:r>
          </a:p>
        </p:txBody>
      </p:sp>
      <p:sp>
        <p:nvSpPr>
          <p:cNvPr id="32771" name="Rectangle 7"/>
          <p:cNvSpPr>
            <a:spLocks noChangeArrowheads="1"/>
          </p:cNvSpPr>
          <p:nvPr/>
        </p:nvSpPr>
        <p:spPr bwMode="auto">
          <a:xfrm>
            <a:off x="292100" y="6061075"/>
            <a:ext cx="1212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i="1">
                <a:solidFill>
                  <a:schemeClr val="bg2"/>
                </a:solidFill>
              </a:rPr>
              <a:t>Mid: slime</a:t>
            </a:r>
          </a:p>
        </p:txBody>
      </p:sp>
      <p:sp>
        <p:nvSpPr>
          <p:cNvPr id="32772" name="Rectangle 8"/>
          <p:cNvSpPr>
            <a:spLocks noChangeArrowheads="1"/>
          </p:cNvSpPr>
          <p:nvPr/>
        </p:nvSpPr>
        <p:spPr bwMode="auto">
          <a:xfrm>
            <a:off x="5259388" y="5784850"/>
            <a:ext cx="340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141413"/>
                </a:solidFill>
              </a:rPr>
              <a:t>Tero, et al., </a:t>
            </a:r>
            <a:r>
              <a:rPr lang="en-US" sz="1000">
                <a:solidFill>
                  <a:srgbClr val="141413"/>
                </a:solidFill>
                <a:latin typeface="Helvetica" charset="0"/>
              </a:rPr>
              <a:t>SCIENCE VOL 327 p439 22 JANUARY 2010</a:t>
            </a:r>
          </a:p>
        </p:txBody>
      </p:sp>
      <p:sp>
        <p:nvSpPr>
          <p:cNvPr id="254985" name="Rectangle 9"/>
          <p:cNvSpPr>
            <a:spLocks noChangeArrowheads="1"/>
          </p:cNvSpPr>
          <p:nvPr/>
        </p:nvSpPr>
        <p:spPr bwMode="auto">
          <a:xfrm>
            <a:off x="6848475" y="5002213"/>
            <a:ext cx="9683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D11E17"/>
                </a:solidFill>
              </a:rPr>
              <a:t>NP hard</a:t>
            </a:r>
          </a:p>
        </p:txBody>
      </p:sp>
      <p:sp>
        <p:nvSpPr>
          <p:cNvPr id="32774" name="Rectangle 10"/>
          <p:cNvSpPr>
            <a:spLocks noChangeArrowheads="1"/>
          </p:cNvSpPr>
          <p:nvPr/>
        </p:nvSpPr>
        <p:spPr bwMode="auto">
          <a:xfrm>
            <a:off x="990600" y="1150938"/>
            <a:ext cx="776288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start</a:t>
            </a:r>
          </a:p>
        </p:txBody>
      </p:sp>
      <p:sp>
        <p:nvSpPr>
          <p:cNvPr id="32775" name="Rectangle 11"/>
          <p:cNvSpPr>
            <a:spLocks noChangeArrowheads="1"/>
          </p:cNvSpPr>
          <p:nvPr/>
        </p:nvSpPr>
        <p:spPr bwMode="auto">
          <a:xfrm>
            <a:off x="5273675" y="5178425"/>
            <a:ext cx="7493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end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1397000" y="1693863"/>
            <a:ext cx="4763" cy="18018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1397000" y="3582988"/>
            <a:ext cx="4763" cy="18018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5541963" y="1409700"/>
            <a:ext cx="4762" cy="18002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5562600" y="3289300"/>
            <a:ext cx="4763" cy="18002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4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4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  <p:bldP spid="25498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1387475"/>
            <a:ext cx="6959600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4818" name="Rectangle 8"/>
          <p:cNvSpPr>
            <a:spLocks noChangeArrowheads="1"/>
          </p:cNvSpPr>
          <p:nvPr/>
        </p:nvSpPr>
        <p:spPr bwMode="auto">
          <a:xfrm>
            <a:off x="7108825" y="50419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4819" name="Rectangle 11"/>
          <p:cNvSpPr>
            <a:spLocks noChangeArrowheads="1"/>
          </p:cNvSpPr>
          <p:nvPr/>
        </p:nvSpPr>
        <p:spPr bwMode="auto">
          <a:xfrm>
            <a:off x="292100" y="6061075"/>
            <a:ext cx="1212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i="1">
                <a:solidFill>
                  <a:schemeClr val="bg2"/>
                </a:solidFill>
              </a:rPr>
              <a:t>Mid: slime</a:t>
            </a:r>
          </a:p>
        </p:txBody>
      </p:sp>
      <p:sp>
        <p:nvSpPr>
          <p:cNvPr id="34820" name="Rectangle 12"/>
          <p:cNvSpPr>
            <a:spLocks noChangeArrowheads="1"/>
          </p:cNvSpPr>
          <p:nvPr/>
        </p:nvSpPr>
        <p:spPr bwMode="auto">
          <a:xfrm>
            <a:off x="5638800" y="5865813"/>
            <a:ext cx="22225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Times" charset="0"/>
              </a:rPr>
              <a:t>Saigusa, et al., PRL 100, 018101 (2008)</a:t>
            </a:r>
          </a:p>
        </p:txBody>
      </p:sp>
      <p:sp>
        <p:nvSpPr>
          <p:cNvPr id="34821" name="Line 14"/>
          <p:cNvSpPr>
            <a:spLocks noChangeShapeType="1"/>
          </p:cNvSpPr>
          <p:nvPr/>
        </p:nvSpPr>
        <p:spPr bwMode="auto">
          <a:xfrm>
            <a:off x="1914525" y="3014663"/>
            <a:ext cx="60102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Rectangle 15"/>
          <p:cNvSpPr>
            <a:spLocks noChangeArrowheads="1"/>
          </p:cNvSpPr>
          <p:nvPr/>
        </p:nvSpPr>
        <p:spPr bwMode="auto">
          <a:xfrm>
            <a:off x="7010400" y="2647950"/>
            <a:ext cx="5207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time</a:t>
            </a:r>
          </a:p>
        </p:txBody>
      </p:sp>
      <p:sp>
        <p:nvSpPr>
          <p:cNvPr id="34823" name="Rectangle 1"/>
          <p:cNvSpPr>
            <a:spLocks noChangeArrowheads="1"/>
          </p:cNvSpPr>
          <p:nvPr/>
        </p:nvSpPr>
        <p:spPr bwMode="auto">
          <a:xfrm>
            <a:off x="4281488" y="1379538"/>
            <a:ext cx="3859212" cy="2925762"/>
          </a:xfrm>
          <a:prstGeom prst="rect">
            <a:avLst/>
          </a:prstGeom>
          <a:solidFill>
            <a:srgbClr val="F4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4824" name="Group 12"/>
          <p:cNvGrpSpPr>
            <a:grpSpLocks/>
          </p:cNvGrpSpPr>
          <p:nvPr/>
        </p:nvGrpSpPr>
        <p:grpSpPr bwMode="auto">
          <a:xfrm>
            <a:off x="1935163" y="895350"/>
            <a:ext cx="5661025" cy="301625"/>
            <a:chOff x="1935238" y="895048"/>
            <a:chExt cx="5660572" cy="302381"/>
          </a:xfrm>
        </p:grpSpPr>
        <p:sp>
          <p:nvSpPr>
            <p:cNvPr id="2" name="Rectangle 1"/>
            <p:cNvSpPr/>
            <p:nvPr/>
          </p:nvSpPr>
          <p:spPr bwMode="auto">
            <a:xfrm>
              <a:off x="1935238" y="895048"/>
              <a:ext cx="5660572" cy="30238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" name="Smiley Face 2"/>
            <p:cNvSpPr/>
            <p:nvPr/>
          </p:nvSpPr>
          <p:spPr bwMode="auto">
            <a:xfrm>
              <a:off x="2092387" y="918921"/>
              <a:ext cx="277791" cy="265776"/>
            </a:xfrm>
            <a:prstGeom prst="smileyFac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6" name="Curved Connector 5"/>
            <p:cNvCxnSpPr/>
            <p:nvPr/>
          </p:nvCxnSpPr>
          <p:spPr bwMode="auto">
            <a:xfrm>
              <a:off x="2419386" y="1039873"/>
              <a:ext cx="773051" cy="60476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34825" name="Rectangle 3"/>
          <p:cNvSpPr>
            <a:spLocks noChangeArrowheads="1"/>
          </p:cNvSpPr>
          <p:nvPr/>
        </p:nvSpPr>
        <p:spPr bwMode="auto">
          <a:xfrm>
            <a:off x="1100138" y="3071813"/>
            <a:ext cx="3181350" cy="1246187"/>
          </a:xfrm>
          <a:prstGeom prst="rect">
            <a:avLst/>
          </a:prstGeom>
          <a:solidFill>
            <a:srgbClr val="F4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F4F4F4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1387475"/>
            <a:ext cx="6959600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6866" name="Rectangle 8"/>
          <p:cNvSpPr>
            <a:spLocks noChangeArrowheads="1"/>
          </p:cNvSpPr>
          <p:nvPr/>
        </p:nvSpPr>
        <p:spPr bwMode="auto">
          <a:xfrm>
            <a:off x="7108825" y="50419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867" name="Rectangle 11"/>
          <p:cNvSpPr>
            <a:spLocks noChangeArrowheads="1"/>
          </p:cNvSpPr>
          <p:nvPr/>
        </p:nvSpPr>
        <p:spPr bwMode="auto">
          <a:xfrm>
            <a:off x="292100" y="6061075"/>
            <a:ext cx="1212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i="1">
                <a:solidFill>
                  <a:schemeClr val="bg2"/>
                </a:solidFill>
              </a:rPr>
              <a:t>Mid: slime</a:t>
            </a:r>
          </a:p>
        </p:txBody>
      </p:sp>
      <p:sp>
        <p:nvSpPr>
          <p:cNvPr id="36868" name="Rectangle 12"/>
          <p:cNvSpPr>
            <a:spLocks noChangeArrowheads="1"/>
          </p:cNvSpPr>
          <p:nvPr/>
        </p:nvSpPr>
        <p:spPr bwMode="auto">
          <a:xfrm>
            <a:off x="5638800" y="5865813"/>
            <a:ext cx="22225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Times" charset="0"/>
              </a:rPr>
              <a:t>Saigusa, et al., PRL 100, 018101 (2008)</a:t>
            </a:r>
          </a:p>
        </p:txBody>
      </p:sp>
      <p:sp>
        <p:nvSpPr>
          <p:cNvPr id="36869" name="Line 14"/>
          <p:cNvSpPr>
            <a:spLocks noChangeShapeType="1"/>
          </p:cNvSpPr>
          <p:nvPr/>
        </p:nvSpPr>
        <p:spPr bwMode="auto">
          <a:xfrm>
            <a:off x="1914525" y="3014663"/>
            <a:ext cx="60102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0" name="Rectangle 15"/>
          <p:cNvSpPr>
            <a:spLocks noChangeArrowheads="1"/>
          </p:cNvSpPr>
          <p:nvPr/>
        </p:nvSpPr>
        <p:spPr bwMode="auto">
          <a:xfrm>
            <a:off x="7010400" y="2647950"/>
            <a:ext cx="5207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time</a:t>
            </a:r>
          </a:p>
        </p:txBody>
      </p:sp>
      <p:sp>
        <p:nvSpPr>
          <p:cNvPr id="36871" name="Rectangle 1"/>
          <p:cNvSpPr>
            <a:spLocks noChangeArrowheads="1"/>
          </p:cNvSpPr>
          <p:nvPr/>
        </p:nvSpPr>
        <p:spPr bwMode="auto">
          <a:xfrm>
            <a:off x="4281488" y="1379538"/>
            <a:ext cx="3859212" cy="2925762"/>
          </a:xfrm>
          <a:prstGeom prst="rect">
            <a:avLst/>
          </a:prstGeom>
          <a:solidFill>
            <a:srgbClr val="F4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6872" name="Group 12"/>
          <p:cNvGrpSpPr>
            <a:grpSpLocks/>
          </p:cNvGrpSpPr>
          <p:nvPr/>
        </p:nvGrpSpPr>
        <p:grpSpPr bwMode="auto">
          <a:xfrm>
            <a:off x="1935163" y="895350"/>
            <a:ext cx="5661025" cy="301625"/>
            <a:chOff x="1935238" y="895048"/>
            <a:chExt cx="5660572" cy="302381"/>
          </a:xfrm>
        </p:grpSpPr>
        <p:sp>
          <p:nvSpPr>
            <p:cNvPr id="2" name="Rectangle 1"/>
            <p:cNvSpPr/>
            <p:nvPr/>
          </p:nvSpPr>
          <p:spPr bwMode="auto">
            <a:xfrm>
              <a:off x="1935238" y="895048"/>
              <a:ext cx="5660572" cy="30238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" name="Smiley Face 2"/>
            <p:cNvSpPr/>
            <p:nvPr/>
          </p:nvSpPr>
          <p:spPr bwMode="auto">
            <a:xfrm>
              <a:off x="2092387" y="918921"/>
              <a:ext cx="277791" cy="265776"/>
            </a:xfrm>
            <a:prstGeom prst="smileyFac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6" name="Curved Connector 5"/>
            <p:cNvCxnSpPr/>
            <p:nvPr/>
          </p:nvCxnSpPr>
          <p:spPr bwMode="auto">
            <a:xfrm>
              <a:off x="2419386" y="1039873"/>
              <a:ext cx="773051" cy="60476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1387475"/>
            <a:ext cx="6959600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8914" name="Rectangle 6"/>
          <p:cNvSpPr>
            <a:spLocks noChangeArrowheads="1"/>
          </p:cNvSpPr>
          <p:nvPr/>
        </p:nvSpPr>
        <p:spPr bwMode="auto">
          <a:xfrm>
            <a:off x="4406900" y="4356100"/>
            <a:ext cx="1203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Learns</a:t>
            </a:r>
          </a:p>
        </p:txBody>
      </p:sp>
      <p:sp>
        <p:nvSpPr>
          <p:cNvPr id="38915" name="Rectangle 11"/>
          <p:cNvSpPr>
            <a:spLocks noChangeArrowheads="1"/>
          </p:cNvSpPr>
          <p:nvPr/>
        </p:nvSpPr>
        <p:spPr bwMode="auto">
          <a:xfrm>
            <a:off x="292100" y="6061075"/>
            <a:ext cx="1212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i="1">
                <a:solidFill>
                  <a:schemeClr val="bg2"/>
                </a:solidFill>
              </a:rPr>
              <a:t>Mid: slime</a:t>
            </a:r>
          </a:p>
        </p:txBody>
      </p:sp>
      <p:sp>
        <p:nvSpPr>
          <p:cNvPr id="38916" name="Rectangle 12"/>
          <p:cNvSpPr>
            <a:spLocks noChangeArrowheads="1"/>
          </p:cNvSpPr>
          <p:nvPr/>
        </p:nvSpPr>
        <p:spPr bwMode="auto">
          <a:xfrm>
            <a:off x="5638800" y="5865813"/>
            <a:ext cx="22225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Times" charset="0"/>
              </a:rPr>
              <a:t>Saigusa, et al., PRL 100, 018101 (2008)</a:t>
            </a:r>
          </a:p>
        </p:txBody>
      </p:sp>
      <p:sp>
        <p:nvSpPr>
          <p:cNvPr id="38917" name="Line 14"/>
          <p:cNvSpPr>
            <a:spLocks noChangeShapeType="1"/>
          </p:cNvSpPr>
          <p:nvPr/>
        </p:nvSpPr>
        <p:spPr bwMode="auto">
          <a:xfrm>
            <a:off x="1914525" y="3014663"/>
            <a:ext cx="60102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Rectangle 15"/>
          <p:cNvSpPr>
            <a:spLocks noChangeArrowheads="1"/>
          </p:cNvSpPr>
          <p:nvPr/>
        </p:nvSpPr>
        <p:spPr bwMode="auto">
          <a:xfrm>
            <a:off x="7010400" y="2647950"/>
            <a:ext cx="5207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time</a:t>
            </a:r>
          </a:p>
        </p:txBody>
      </p:sp>
      <p:sp>
        <p:nvSpPr>
          <p:cNvPr id="38919" name="Rectangle 10"/>
          <p:cNvSpPr>
            <a:spLocks noChangeArrowheads="1"/>
          </p:cNvSpPr>
          <p:nvPr/>
        </p:nvSpPr>
        <p:spPr bwMode="auto">
          <a:xfrm>
            <a:off x="6337300" y="1379538"/>
            <a:ext cx="1803400" cy="2925762"/>
          </a:xfrm>
          <a:prstGeom prst="rect">
            <a:avLst/>
          </a:prstGeom>
          <a:solidFill>
            <a:srgbClr val="F4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935163" y="895350"/>
            <a:ext cx="5661025" cy="301625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Smiley Face 11"/>
          <p:cNvSpPr/>
          <p:nvPr/>
        </p:nvSpPr>
        <p:spPr bwMode="auto">
          <a:xfrm>
            <a:off x="4330700" y="906463"/>
            <a:ext cx="277813" cy="266700"/>
          </a:xfrm>
          <a:prstGeom prst="smileyF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13" name="Curved Connector 12"/>
          <p:cNvCxnSpPr/>
          <p:nvPr/>
        </p:nvCxnSpPr>
        <p:spPr bwMode="auto">
          <a:xfrm>
            <a:off x="4705350" y="1028700"/>
            <a:ext cx="773113" cy="60325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8923" name="Rectangle 1"/>
          <p:cNvSpPr>
            <a:spLocks noChangeArrowheads="1"/>
          </p:cNvSpPr>
          <p:nvPr/>
        </p:nvSpPr>
        <p:spPr bwMode="auto">
          <a:xfrm>
            <a:off x="4294188" y="3035300"/>
            <a:ext cx="2103437" cy="1754188"/>
          </a:xfrm>
          <a:prstGeom prst="rect">
            <a:avLst/>
          </a:prstGeom>
          <a:solidFill>
            <a:srgbClr val="F4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1387475"/>
            <a:ext cx="6959600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0962" name="Rectangle 6"/>
          <p:cNvSpPr>
            <a:spLocks noChangeArrowheads="1"/>
          </p:cNvSpPr>
          <p:nvPr/>
        </p:nvSpPr>
        <p:spPr bwMode="auto">
          <a:xfrm>
            <a:off x="4406900" y="4356100"/>
            <a:ext cx="1203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Learns</a:t>
            </a:r>
          </a:p>
        </p:txBody>
      </p:sp>
      <p:sp>
        <p:nvSpPr>
          <p:cNvPr id="40963" name="Rectangle 8"/>
          <p:cNvSpPr>
            <a:spLocks noChangeArrowheads="1"/>
          </p:cNvSpPr>
          <p:nvPr/>
        </p:nvSpPr>
        <p:spPr bwMode="auto">
          <a:xfrm>
            <a:off x="7108825" y="50419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0964" name="Rectangle 11"/>
          <p:cNvSpPr>
            <a:spLocks noChangeArrowheads="1"/>
          </p:cNvSpPr>
          <p:nvPr/>
        </p:nvSpPr>
        <p:spPr bwMode="auto">
          <a:xfrm>
            <a:off x="292100" y="6061075"/>
            <a:ext cx="1212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i="1">
                <a:solidFill>
                  <a:schemeClr val="bg2"/>
                </a:solidFill>
              </a:rPr>
              <a:t>Mid: slime</a:t>
            </a:r>
          </a:p>
        </p:txBody>
      </p:sp>
      <p:sp>
        <p:nvSpPr>
          <p:cNvPr id="40965" name="Rectangle 12"/>
          <p:cNvSpPr>
            <a:spLocks noChangeArrowheads="1"/>
          </p:cNvSpPr>
          <p:nvPr/>
        </p:nvSpPr>
        <p:spPr bwMode="auto">
          <a:xfrm>
            <a:off x="5638800" y="5865813"/>
            <a:ext cx="22225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Times" charset="0"/>
              </a:rPr>
              <a:t>Saigusa, et al., PRL 100, 018101 (2008)</a:t>
            </a:r>
          </a:p>
        </p:txBody>
      </p:sp>
      <p:sp>
        <p:nvSpPr>
          <p:cNvPr id="40966" name="Line 14"/>
          <p:cNvSpPr>
            <a:spLocks noChangeShapeType="1"/>
          </p:cNvSpPr>
          <p:nvPr/>
        </p:nvSpPr>
        <p:spPr bwMode="auto">
          <a:xfrm>
            <a:off x="1914525" y="3014663"/>
            <a:ext cx="60102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7" name="Rectangle 15"/>
          <p:cNvSpPr>
            <a:spLocks noChangeArrowheads="1"/>
          </p:cNvSpPr>
          <p:nvPr/>
        </p:nvSpPr>
        <p:spPr bwMode="auto">
          <a:xfrm>
            <a:off x="7010400" y="2647950"/>
            <a:ext cx="5207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time</a:t>
            </a:r>
          </a:p>
        </p:txBody>
      </p:sp>
      <p:sp>
        <p:nvSpPr>
          <p:cNvPr id="40968" name="Rectangle 10"/>
          <p:cNvSpPr>
            <a:spLocks noChangeArrowheads="1"/>
          </p:cNvSpPr>
          <p:nvPr/>
        </p:nvSpPr>
        <p:spPr bwMode="auto">
          <a:xfrm>
            <a:off x="6337300" y="1379538"/>
            <a:ext cx="1803400" cy="2925762"/>
          </a:xfrm>
          <a:prstGeom prst="rect">
            <a:avLst/>
          </a:prstGeom>
          <a:solidFill>
            <a:srgbClr val="F4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935163" y="895350"/>
            <a:ext cx="5661025" cy="301625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Smiley Face 11"/>
          <p:cNvSpPr/>
          <p:nvPr/>
        </p:nvSpPr>
        <p:spPr bwMode="auto">
          <a:xfrm>
            <a:off x="4330700" y="906463"/>
            <a:ext cx="277813" cy="266700"/>
          </a:xfrm>
          <a:prstGeom prst="smileyF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13" name="Curved Connector 12"/>
          <p:cNvCxnSpPr/>
          <p:nvPr/>
        </p:nvCxnSpPr>
        <p:spPr bwMode="auto">
          <a:xfrm>
            <a:off x="4705350" y="1028700"/>
            <a:ext cx="773113" cy="60325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1387475"/>
            <a:ext cx="6959600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3010" name="Rectangle 6"/>
          <p:cNvSpPr>
            <a:spLocks noChangeArrowheads="1"/>
          </p:cNvSpPr>
          <p:nvPr/>
        </p:nvSpPr>
        <p:spPr bwMode="auto">
          <a:xfrm>
            <a:off x="4406900" y="4356100"/>
            <a:ext cx="1203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Learns</a:t>
            </a:r>
          </a:p>
        </p:txBody>
      </p:sp>
      <p:sp>
        <p:nvSpPr>
          <p:cNvPr id="43011" name="Rectangle 7"/>
          <p:cNvSpPr>
            <a:spLocks noChangeArrowheads="1"/>
          </p:cNvSpPr>
          <p:nvPr/>
        </p:nvSpPr>
        <p:spPr bwMode="auto">
          <a:xfrm>
            <a:off x="6462713" y="4371975"/>
            <a:ext cx="1184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Recalls</a:t>
            </a:r>
          </a:p>
        </p:txBody>
      </p:sp>
      <p:sp>
        <p:nvSpPr>
          <p:cNvPr id="43012" name="Rectangle 8"/>
          <p:cNvSpPr>
            <a:spLocks noChangeArrowheads="1"/>
          </p:cNvSpPr>
          <p:nvPr/>
        </p:nvSpPr>
        <p:spPr bwMode="auto">
          <a:xfrm>
            <a:off x="7108825" y="50419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3013" name="Rectangle 11"/>
          <p:cNvSpPr>
            <a:spLocks noChangeArrowheads="1"/>
          </p:cNvSpPr>
          <p:nvPr/>
        </p:nvSpPr>
        <p:spPr bwMode="auto">
          <a:xfrm>
            <a:off x="292100" y="6061075"/>
            <a:ext cx="1212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i="1">
                <a:solidFill>
                  <a:schemeClr val="bg2"/>
                </a:solidFill>
              </a:rPr>
              <a:t>Mid: slime</a:t>
            </a:r>
          </a:p>
        </p:txBody>
      </p:sp>
      <p:sp>
        <p:nvSpPr>
          <p:cNvPr id="43014" name="Rectangle 12"/>
          <p:cNvSpPr>
            <a:spLocks noChangeArrowheads="1"/>
          </p:cNvSpPr>
          <p:nvPr/>
        </p:nvSpPr>
        <p:spPr bwMode="auto">
          <a:xfrm>
            <a:off x="5638800" y="5865813"/>
            <a:ext cx="22225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Times" charset="0"/>
              </a:rPr>
              <a:t>Saigusa, et al., PRL 100, 018101 (2008)</a:t>
            </a:r>
          </a:p>
        </p:txBody>
      </p:sp>
      <p:sp>
        <p:nvSpPr>
          <p:cNvPr id="43015" name="Line 14"/>
          <p:cNvSpPr>
            <a:spLocks noChangeShapeType="1"/>
          </p:cNvSpPr>
          <p:nvPr/>
        </p:nvSpPr>
        <p:spPr bwMode="auto">
          <a:xfrm>
            <a:off x="1914525" y="3014663"/>
            <a:ext cx="60102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6" name="Rectangle 15"/>
          <p:cNvSpPr>
            <a:spLocks noChangeArrowheads="1"/>
          </p:cNvSpPr>
          <p:nvPr/>
        </p:nvSpPr>
        <p:spPr bwMode="auto">
          <a:xfrm>
            <a:off x="7010400" y="2647950"/>
            <a:ext cx="5207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time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1935163" y="895350"/>
            <a:ext cx="5661025" cy="301625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Smiley Face 12"/>
          <p:cNvSpPr/>
          <p:nvPr/>
        </p:nvSpPr>
        <p:spPr bwMode="auto">
          <a:xfrm>
            <a:off x="6459538" y="919163"/>
            <a:ext cx="277812" cy="266700"/>
          </a:xfrm>
          <a:prstGeom prst="smileyF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14" name="Curved Connector 13"/>
          <p:cNvCxnSpPr/>
          <p:nvPr/>
        </p:nvCxnSpPr>
        <p:spPr bwMode="auto">
          <a:xfrm>
            <a:off x="6773863" y="1003300"/>
            <a:ext cx="773112" cy="60325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3020" name="Rectangle 1"/>
          <p:cNvSpPr>
            <a:spLocks noChangeArrowheads="1"/>
          </p:cNvSpPr>
          <p:nvPr/>
        </p:nvSpPr>
        <p:spPr bwMode="auto">
          <a:xfrm>
            <a:off x="6434138" y="3035300"/>
            <a:ext cx="1874837" cy="1960563"/>
          </a:xfrm>
          <a:prstGeom prst="rect">
            <a:avLst/>
          </a:prstGeom>
          <a:solidFill>
            <a:srgbClr val="F4F4F4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1387475"/>
            <a:ext cx="6959600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5058" name="Rectangle 6"/>
          <p:cNvSpPr>
            <a:spLocks noChangeArrowheads="1"/>
          </p:cNvSpPr>
          <p:nvPr/>
        </p:nvSpPr>
        <p:spPr bwMode="auto">
          <a:xfrm>
            <a:off x="4406900" y="4356100"/>
            <a:ext cx="1203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Learns</a:t>
            </a:r>
          </a:p>
        </p:txBody>
      </p:sp>
      <p:sp>
        <p:nvSpPr>
          <p:cNvPr id="45059" name="Rectangle 7"/>
          <p:cNvSpPr>
            <a:spLocks noChangeArrowheads="1"/>
          </p:cNvSpPr>
          <p:nvPr/>
        </p:nvSpPr>
        <p:spPr bwMode="auto">
          <a:xfrm>
            <a:off x="6462713" y="4371975"/>
            <a:ext cx="1184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Recalls</a:t>
            </a:r>
          </a:p>
        </p:txBody>
      </p:sp>
      <p:sp>
        <p:nvSpPr>
          <p:cNvPr id="45060" name="Rectangle 8"/>
          <p:cNvSpPr>
            <a:spLocks noChangeArrowheads="1"/>
          </p:cNvSpPr>
          <p:nvPr/>
        </p:nvSpPr>
        <p:spPr bwMode="auto">
          <a:xfrm>
            <a:off x="7108825" y="50419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9637" name="Rectangle 9"/>
          <p:cNvSpPr>
            <a:spLocks noChangeArrowheads="1"/>
          </p:cNvSpPr>
          <p:nvPr/>
        </p:nvSpPr>
        <p:spPr bwMode="auto">
          <a:xfrm>
            <a:off x="2155825" y="4557713"/>
            <a:ext cx="1711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D11E17"/>
                </a:solidFill>
              </a:rPr>
              <a:t>Remember</a:t>
            </a:r>
          </a:p>
          <a:p>
            <a:pPr algn="ctr"/>
            <a:r>
              <a:rPr lang="en-US">
                <a:solidFill>
                  <a:srgbClr val="D11E17"/>
                </a:solidFill>
              </a:rPr>
              <a:t>-to-stop</a:t>
            </a:r>
          </a:p>
          <a:p>
            <a:pPr algn="ctr"/>
            <a:r>
              <a:rPr lang="en-US"/>
              <a:t>task</a:t>
            </a:r>
          </a:p>
        </p:txBody>
      </p:sp>
      <p:sp>
        <p:nvSpPr>
          <p:cNvPr id="45062" name="Rectangle 11"/>
          <p:cNvSpPr>
            <a:spLocks noChangeArrowheads="1"/>
          </p:cNvSpPr>
          <p:nvPr/>
        </p:nvSpPr>
        <p:spPr bwMode="auto">
          <a:xfrm>
            <a:off x="292100" y="6061075"/>
            <a:ext cx="1212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i="1">
                <a:solidFill>
                  <a:schemeClr val="bg2"/>
                </a:solidFill>
              </a:rPr>
              <a:t>Mid: slime</a:t>
            </a:r>
          </a:p>
        </p:txBody>
      </p:sp>
      <p:sp>
        <p:nvSpPr>
          <p:cNvPr id="45063" name="Rectangle 12"/>
          <p:cNvSpPr>
            <a:spLocks noChangeArrowheads="1"/>
          </p:cNvSpPr>
          <p:nvPr/>
        </p:nvSpPr>
        <p:spPr bwMode="auto">
          <a:xfrm>
            <a:off x="5638800" y="5865813"/>
            <a:ext cx="22225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Times" charset="0"/>
              </a:rPr>
              <a:t>Saigusa, et al., PRL 100, 018101 (2008)</a:t>
            </a:r>
          </a:p>
        </p:txBody>
      </p:sp>
      <p:sp>
        <p:nvSpPr>
          <p:cNvPr id="45064" name="Line 14"/>
          <p:cNvSpPr>
            <a:spLocks noChangeShapeType="1"/>
          </p:cNvSpPr>
          <p:nvPr/>
        </p:nvSpPr>
        <p:spPr bwMode="auto">
          <a:xfrm>
            <a:off x="1914525" y="3014663"/>
            <a:ext cx="60102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5" name="Rectangle 15"/>
          <p:cNvSpPr>
            <a:spLocks noChangeArrowheads="1"/>
          </p:cNvSpPr>
          <p:nvPr/>
        </p:nvSpPr>
        <p:spPr bwMode="auto">
          <a:xfrm>
            <a:off x="7010400" y="2647950"/>
            <a:ext cx="5207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time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1935163" y="895350"/>
            <a:ext cx="5661025" cy="301625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Smiley Face 12"/>
          <p:cNvSpPr/>
          <p:nvPr/>
        </p:nvSpPr>
        <p:spPr bwMode="auto">
          <a:xfrm>
            <a:off x="6459538" y="919163"/>
            <a:ext cx="277812" cy="266700"/>
          </a:xfrm>
          <a:prstGeom prst="smileyF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14" name="Curved Connector 13"/>
          <p:cNvCxnSpPr/>
          <p:nvPr/>
        </p:nvCxnSpPr>
        <p:spPr bwMode="auto">
          <a:xfrm>
            <a:off x="6773863" y="1003300"/>
            <a:ext cx="773112" cy="60325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smtClean="0">
                <a:solidFill>
                  <a:srgbClr val="FF0000"/>
                </a:solidFill>
              </a:rPr>
              <a:t>FISH Experiment  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47106" name="Group 3"/>
          <p:cNvGrpSpPr>
            <a:grpSpLocks/>
          </p:cNvGrpSpPr>
          <p:nvPr/>
        </p:nvGrpSpPr>
        <p:grpSpPr bwMode="auto">
          <a:xfrm>
            <a:off x="1081088" y="2298700"/>
            <a:ext cx="6521450" cy="663575"/>
            <a:chOff x="0" y="0"/>
            <a:chExt cx="6521450" cy="662940"/>
          </a:xfrm>
        </p:grpSpPr>
        <p:pic>
          <p:nvPicPr>
            <p:cNvPr id="47107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1530" cy="62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08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460" y="13335"/>
              <a:ext cx="811530" cy="62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09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665" y="41275"/>
              <a:ext cx="811530" cy="62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0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0480" y="20955"/>
              <a:ext cx="811530" cy="62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1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8630" y="20955"/>
              <a:ext cx="811530" cy="62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Oval 9"/>
            <p:cNvSpPr/>
            <p:nvPr/>
          </p:nvSpPr>
          <p:spPr>
            <a:xfrm>
              <a:off x="5946775" y="25376"/>
              <a:ext cx="574675" cy="54082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smtClean="0">
                <a:solidFill>
                  <a:srgbClr val="FF0000"/>
                </a:solidFill>
              </a:rPr>
              <a:t>FISH Experiment  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48130" name="Group 10"/>
          <p:cNvGrpSpPr>
            <a:grpSpLocks/>
          </p:cNvGrpSpPr>
          <p:nvPr/>
        </p:nvGrpSpPr>
        <p:grpSpPr bwMode="auto">
          <a:xfrm>
            <a:off x="1033463" y="3424238"/>
            <a:ext cx="6642100" cy="782637"/>
            <a:chOff x="0" y="0"/>
            <a:chExt cx="6641465" cy="782955"/>
          </a:xfrm>
        </p:grpSpPr>
        <p:pic>
          <p:nvPicPr>
            <p:cNvPr id="48131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985"/>
              <a:ext cx="107823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Oval 12"/>
            <p:cNvSpPr/>
            <p:nvPr/>
          </p:nvSpPr>
          <p:spPr>
            <a:xfrm>
              <a:off x="6066845" y="82584"/>
              <a:ext cx="574620" cy="539969"/>
            </a:xfrm>
            <a:prstGeom prst="ellipse">
              <a:avLst/>
            </a:prstGeom>
            <a:solidFill>
              <a:srgbClr val="3366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48133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630" y="6985"/>
              <a:ext cx="107823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4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2305" y="0"/>
              <a:ext cx="107823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5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995" y="6985"/>
              <a:ext cx="107823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6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3335" y="20955"/>
              <a:ext cx="107823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7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4085" y="13970"/>
              <a:ext cx="107823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smtClean="0">
                <a:solidFill>
                  <a:srgbClr val="FF0000"/>
                </a:solidFill>
              </a:rPr>
              <a:t>FISH Experiment  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49154" name="Group 10"/>
          <p:cNvGrpSpPr>
            <a:grpSpLocks/>
          </p:cNvGrpSpPr>
          <p:nvPr/>
        </p:nvGrpSpPr>
        <p:grpSpPr bwMode="auto">
          <a:xfrm>
            <a:off x="1033463" y="3424238"/>
            <a:ext cx="6642100" cy="782637"/>
            <a:chOff x="0" y="0"/>
            <a:chExt cx="6641465" cy="782955"/>
          </a:xfrm>
        </p:grpSpPr>
        <p:pic>
          <p:nvPicPr>
            <p:cNvPr id="49163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985"/>
              <a:ext cx="107823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Oval 12"/>
            <p:cNvSpPr/>
            <p:nvPr/>
          </p:nvSpPr>
          <p:spPr>
            <a:xfrm>
              <a:off x="6066845" y="82584"/>
              <a:ext cx="574620" cy="539969"/>
            </a:xfrm>
            <a:prstGeom prst="ellipse">
              <a:avLst/>
            </a:prstGeom>
            <a:solidFill>
              <a:srgbClr val="3366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49165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630" y="6985"/>
              <a:ext cx="107823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6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2305" y="0"/>
              <a:ext cx="107823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7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995" y="6985"/>
              <a:ext cx="107823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8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3335" y="20955"/>
              <a:ext cx="107823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9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4085" y="13970"/>
              <a:ext cx="107823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9155" name="Group 26"/>
          <p:cNvGrpSpPr>
            <a:grpSpLocks/>
          </p:cNvGrpSpPr>
          <p:nvPr/>
        </p:nvGrpSpPr>
        <p:grpSpPr bwMode="auto">
          <a:xfrm>
            <a:off x="1104900" y="2384425"/>
            <a:ext cx="6521450" cy="661988"/>
            <a:chOff x="0" y="0"/>
            <a:chExt cx="6521450" cy="662940"/>
          </a:xfrm>
        </p:grpSpPr>
        <p:pic>
          <p:nvPicPr>
            <p:cNvPr id="49157" name="Picture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1530" cy="62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58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460" y="13335"/>
              <a:ext cx="811530" cy="62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59" name="Picture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665" y="41275"/>
              <a:ext cx="811530" cy="62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0" name="Picture 3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0480" y="20955"/>
              <a:ext cx="811530" cy="62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1" name="Picture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8630" y="20955"/>
              <a:ext cx="811530" cy="62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Oval 32"/>
            <p:cNvSpPr/>
            <p:nvPr/>
          </p:nvSpPr>
          <p:spPr>
            <a:xfrm>
              <a:off x="5946775" y="25437"/>
              <a:ext cx="574675" cy="540526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9156" name="TextBox 2"/>
          <p:cNvSpPr txBox="1">
            <a:spLocks noChangeArrowheads="1"/>
          </p:cNvSpPr>
          <p:nvPr/>
        </p:nvSpPr>
        <p:spPr bwMode="auto">
          <a:xfrm>
            <a:off x="3773488" y="4729163"/>
            <a:ext cx="1433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/>
              <a:t>STUCK 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 descr="plasmp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1622425"/>
            <a:ext cx="6088063" cy="372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1893888" y="5553075"/>
            <a:ext cx="57578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Many-headed (polycephalum) slime mold</a:t>
            </a:r>
          </a:p>
        </p:txBody>
      </p:sp>
      <p:sp>
        <p:nvSpPr>
          <p:cNvPr id="16387" name="Rectangle 10"/>
          <p:cNvSpPr>
            <a:spLocks noChangeArrowheads="1"/>
          </p:cNvSpPr>
          <p:nvPr/>
        </p:nvSpPr>
        <p:spPr bwMode="auto">
          <a:xfrm>
            <a:off x="292100" y="6061075"/>
            <a:ext cx="1212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i="1">
                <a:solidFill>
                  <a:schemeClr val="bg2"/>
                </a:solidFill>
              </a:rPr>
              <a:t>Mid: slime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smtClean="0">
                <a:solidFill>
                  <a:srgbClr val="FF0000"/>
                </a:solidFill>
              </a:rPr>
              <a:t>FISH Experiment  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50178" name="Group 10"/>
          <p:cNvGrpSpPr>
            <a:grpSpLocks/>
          </p:cNvGrpSpPr>
          <p:nvPr/>
        </p:nvGrpSpPr>
        <p:grpSpPr bwMode="auto">
          <a:xfrm>
            <a:off x="1033463" y="3424238"/>
            <a:ext cx="6642100" cy="782637"/>
            <a:chOff x="0" y="0"/>
            <a:chExt cx="6641465" cy="782955"/>
          </a:xfrm>
        </p:grpSpPr>
        <p:pic>
          <p:nvPicPr>
            <p:cNvPr id="5019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985"/>
              <a:ext cx="107823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Oval 12"/>
            <p:cNvSpPr/>
            <p:nvPr/>
          </p:nvSpPr>
          <p:spPr>
            <a:xfrm>
              <a:off x="6066845" y="82584"/>
              <a:ext cx="574620" cy="539969"/>
            </a:xfrm>
            <a:prstGeom prst="ellipse">
              <a:avLst/>
            </a:prstGeom>
            <a:solidFill>
              <a:srgbClr val="3366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5019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630" y="6985"/>
              <a:ext cx="107823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9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2305" y="0"/>
              <a:ext cx="107823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9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995" y="6985"/>
              <a:ext cx="107823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97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3335" y="20955"/>
              <a:ext cx="107823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9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4085" y="13970"/>
              <a:ext cx="107823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0179" name="Group 26"/>
          <p:cNvGrpSpPr>
            <a:grpSpLocks/>
          </p:cNvGrpSpPr>
          <p:nvPr/>
        </p:nvGrpSpPr>
        <p:grpSpPr bwMode="auto">
          <a:xfrm>
            <a:off x="1104900" y="2384425"/>
            <a:ext cx="6521450" cy="661988"/>
            <a:chOff x="0" y="0"/>
            <a:chExt cx="6521450" cy="662940"/>
          </a:xfrm>
        </p:grpSpPr>
        <p:pic>
          <p:nvPicPr>
            <p:cNvPr id="50186" name="Picture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1530" cy="62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87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460" y="13335"/>
              <a:ext cx="811530" cy="62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88" name="Picture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665" y="41275"/>
              <a:ext cx="811530" cy="62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89" name="Picture 3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0480" y="20955"/>
              <a:ext cx="811530" cy="62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90" name="Picture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8630" y="20955"/>
              <a:ext cx="811530" cy="62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Oval 32"/>
            <p:cNvSpPr/>
            <p:nvPr/>
          </p:nvSpPr>
          <p:spPr>
            <a:xfrm>
              <a:off x="5946775" y="25437"/>
              <a:ext cx="574675" cy="540526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50180" name="Group 18"/>
          <p:cNvGrpSpPr>
            <a:grpSpLocks/>
          </p:cNvGrpSpPr>
          <p:nvPr/>
        </p:nvGrpSpPr>
        <p:grpSpPr bwMode="auto">
          <a:xfrm>
            <a:off x="3292475" y="4173538"/>
            <a:ext cx="1881188" cy="663575"/>
            <a:chOff x="0" y="0"/>
            <a:chExt cx="1881505" cy="664210"/>
          </a:xfrm>
        </p:grpSpPr>
        <p:pic>
          <p:nvPicPr>
            <p:cNvPr id="50184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60120" cy="650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85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385" y="13970"/>
              <a:ext cx="960120" cy="650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0181" name="Group 21"/>
          <p:cNvGrpSpPr>
            <a:grpSpLocks/>
          </p:cNvGrpSpPr>
          <p:nvPr/>
        </p:nvGrpSpPr>
        <p:grpSpPr bwMode="auto">
          <a:xfrm>
            <a:off x="3025775" y="1657350"/>
            <a:ext cx="1882775" cy="665163"/>
            <a:chOff x="0" y="0"/>
            <a:chExt cx="1881505" cy="664210"/>
          </a:xfrm>
        </p:grpSpPr>
        <p:pic>
          <p:nvPicPr>
            <p:cNvPr id="50182" name="Picture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60120" cy="650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83" name="Picture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385" y="13970"/>
              <a:ext cx="960120" cy="650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smtClean="0">
                <a:solidFill>
                  <a:srgbClr val="FF0000"/>
                </a:solidFill>
              </a:rPr>
              <a:t>FISH Experiment 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7197725" y="3967163"/>
            <a:ext cx="574675" cy="539750"/>
          </a:xfrm>
          <a:prstGeom prst="ellipse">
            <a:avLst/>
          </a:prstGeom>
          <a:solidFill>
            <a:srgbClr val="3366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grpSp>
        <p:nvGrpSpPr>
          <p:cNvPr id="51203" name="Group 3"/>
          <p:cNvGrpSpPr>
            <a:grpSpLocks/>
          </p:cNvGrpSpPr>
          <p:nvPr/>
        </p:nvGrpSpPr>
        <p:grpSpPr bwMode="auto">
          <a:xfrm>
            <a:off x="1020763" y="3170238"/>
            <a:ext cx="5822950" cy="782637"/>
            <a:chOff x="1033553" y="3400379"/>
            <a:chExt cx="5822315" cy="782955"/>
          </a:xfrm>
        </p:grpSpPr>
        <p:pic>
          <p:nvPicPr>
            <p:cNvPr id="51218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553" y="3407364"/>
              <a:ext cx="107823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19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0183" y="3407364"/>
              <a:ext cx="107823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20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5858" y="3400379"/>
              <a:ext cx="107823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21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4548" y="3407364"/>
              <a:ext cx="107823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22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6888" y="3421334"/>
              <a:ext cx="107823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23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7638" y="3414349"/>
              <a:ext cx="107823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04" name="Group 2"/>
          <p:cNvGrpSpPr>
            <a:grpSpLocks/>
          </p:cNvGrpSpPr>
          <p:nvPr/>
        </p:nvGrpSpPr>
        <p:grpSpPr bwMode="auto">
          <a:xfrm>
            <a:off x="1758950" y="4584700"/>
            <a:ext cx="4227513" cy="663575"/>
            <a:chOff x="1105656" y="2383911"/>
            <a:chExt cx="4227195" cy="662940"/>
          </a:xfrm>
        </p:grpSpPr>
        <p:pic>
          <p:nvPicPr>
            <p:cNvPr id="51213" name="Picture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656" y="2383911"/>
              <a:ext cx="811530" cy="62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14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2116" y="2397246"/>
              <a:ext cx="811530" cy="62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15" name="Picture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1321" y="2425186"/>
              <a:ext cx="811530" cy="62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16" name="Picture 3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6136" y="2404866"/>
              <a:ext cx="811530" cy="62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17" name="Picture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4286" y="2404866"/>
              <a:ext cx="811530" cy="62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" name="Oval 32"/>
          <p:cNvSpPr/>
          <p:nvPr/>
        </p:nvSpPr>
        <p:spPr>
          <a:xfrm>
            <a:off x="7161213" y="2168525"/>
            <a:ext cx="574675" cy="53975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grpSp>
        <p:nvGrpSpPr>
          <p:cNvPr id="51206" name="Group 18"/>
          <p:cNvGrpSpPr>
            <a:grpSpLocks/>
          </p:cNvGrpSpPr>
          <p:nvPr/>
        </p:nvGrpSpPr>
        <p:grpSpPr bwMode="auto">
          <a:xfrm>
            <a:off x="1744663" y="3846513"/>
            <a:ext cx="1881187" cy="665162"/>
            <a:chOff x="0" y="0"/>
            <a:chExt cx="1881505" cy="664210"/>
          </a:xfrm>
        </p:grpSpPr>
        <p:pic>
          <p:nvPicPr>
            <p:cNvPr id="51211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60120" cy="650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12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385" y="13970"/>
              <a:ext cx="960120" cy="650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07" name="Group 21"/>
          <p:cNvGrpSpPr>
            <a:grpSpLocks/>
          </p:cNvGrpSpPr>
          <p:nvPr/>
        </p:nvGrpSpPr>
        <p:grpSpPr bwMode="auto">
          <a:xfrm>
            <a:off x="4030663" y="3895725"/>
            <a:ext cx="1881187" cy="663575"/>
            <a:chOff x="0" y="0"/>
            <a:chExt cx="1881505" cy="664210"/>
          </a:xfrm>
        </p:grpSpPr>
        <p:pic>
          <p:nvPicPr>
            <p:cNvPr id="51209" name="Picture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60120" cy="650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10" name="Picture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385" y="13970"/>
              <a:ext cx="960120" cy="650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08" name="TextBox 4"/>
          <p:cNvSpPr txBox="1">
            <a:spLocks noChangeArrowheads="1"/>
          </p:cNvSpPr>
          <p:nvPr/>
        </p:nvSpPr>
        <p:spPr bwMode="auto">
          <a:xfrm>
            <a:off x="3289300" y="5514975"/>
            <a:ext cx="2306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/>
              <a:t>CONSENSUS !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9"/>
          <p:cNvSpPr>
            <a:spLocks noChangeArrowheads="1"/>
          </p:cNvSpPr>
          <p:nvPr/>
        </p:nvSpPr>
        <p:spPr bwMode="auto">
          <a:xfrm>
            <a:off x="569913" y="6043613"/>
            <a:ext cx="514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i="1">
                <a:solidFill>
                  <a:schemeClr val="bg2"/>
                </a:solidFill>
              </a:rPr>
              <a:t>Epi</a:t>
            </a:r>
          </a:p>
        </p:txBody>
      </p:sp>
      <p:sp>
        <p:nvSpPr>
          <p:cNvPr id="52226" name="Rectangle 11"/>
          <p:cNvSpPr>
            <a:spLocks noChangeArrowheads="1"/>
          </p:cNvSpPr>
          <p:nvPr/>
        </p:nvSpPr>
        <p:spPr bwMode="auto">
          <a:xfrm>
            <a:off x="3957638" y="5148263"/>
            <a:ext cx="1365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halkduster" charset="0"/>
              </a:rPr>
              <a:t>Stuck</a:t>
            </a:r>
            <a:r>
              <a:rPr lang="en-US"/>
              <a:t> ?</a:t>
            </a:r>
          </a:p>
        </p:txBody>
      </p:sp>
      <p:pic>
        <p:nvPicPr>
          <p:cNvPr id="5222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3" y="1709738"/>
            <a:ext cx="5103812" cy="336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smtClean="0">
                <a:solidFill>
                  <a:srgbClr val="FF0000"/>
                </a:solidFill>
              </a:rPr>
              <a:t>Stomata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041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5" y="1763713"/>
            <a:ext cx="6032500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7" name="Rectangle 7"/>
          <p:cNvSpPr>
            <a:spLocks noGrp="1" noChangeArrowheads="1"/>
          </p:cNvSpPr>
          <p:nvPr>
            <p:ph type="title"/>
          </p:nvPr>
        </p:nvSpPr>
        <p:spPr>
          <a:xfrm>
            <a:off x="749300" y="350838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D11E17"/>
                </a:solidFill>
              </a:rPr>
              <a:t>Stomatal Patchiness</a:t>
            </a:r>
            <a:endParaRPr lang="en-US" dirty="0" smtClean="0"/>
          </a:p>
        </p:txBody>
      </p:sp>
      <p:pic>
        <p:nvPicPr>
          <p:cNvPr id="81928" name="normalized_temporal_gradient.avi" descr="/davids folder/desperate folder/normalized_temporal_gradient.avi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1533525"/>
            <a:ext cx="5526087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Rectangle 9"/>
          <p:cNvSpPr>
            <a:spLocks noChangeArrowheads="1"/>
          </p:cNvSpPr>
          <p:nvPr/>
        </p:nvSpPr>
        <p:spPr bwMode="auto">
          <a:xfrm>
            <a:off x="292100" y="6061075"/>
            <a:ext cx="1339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i="1">
                <a:solidFill>
                  <a:schemeClr val="bg2"/>
                </a:solidFill>
              </a:rPr>
              <a:t>Mid: leaves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19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2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1928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D11E17"/>
                </a:solidFill>
              </a:rPr>
              <a:t>Brains make patches, too</a:t>
            </a:r>
          </a:p>
        </p:txBody>
      </p:sp>
      <p:pic>
        <p:nvPicPr>
          <p:cNvPr id="316420" name="aud_meg143.mov" descr="/davids folder/desperate folder/aud_meg143.mov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063750"/>
            <a:ext cx="6097588" cy="381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Rectangle 5"/>
          <p:cNvSpPr>
            <a:spLocks noChangeArrowheads="1"/>
          </p:cNvSpPr>
          <p:nvPr/>
        </p:nvSpPr>
        <p:spPr bwMode="auto">
          <a:xfrm>
            <a:off x="811213" y="6035675"/>
            <a:ext cx="1111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i="1">
                <a:solidFill>
                  <a:schemeClr val="bg2"/>
                </a:solidFill>
              </a:rPr>
              <a:t>Mid: nets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64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164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42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16420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9"/>
          <p:cNvSpPr>
            <a:spLocks noChangeArrowheads="1"/>
          </p:cNvSpPr>
          <p:nvPr/>
        </p:nvSpPr>
        <p:spPr bwMode="auto">
          <a:xfrm>
            <a:off x="811213" y="6035675"/>
            <a:ext cx="1111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i="1">
                <a:solidFill>
                  <a:schemeClr val="bg2"/>
                </a:solidFill>
              </a:rPr>
              <a:t>Mid: nets</a:t>
            </a:r>
          </a:p>
        </p:txBody>
      </p:sp>
      <p:pic>
        <p:nvPicPr>
          <p:cNvPr id="26634" name="CA Majority ID.mov" descr="/davids folder/desperate folder/CA Majority ID.avi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8" y="858838"/>
            <a:ext cx="5208587" cy="519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371" name="Group 1"/>
          <p:cNvGrpSpPr>
            <a:grpSpLocks/>
          </p:cNvGrpSpPr>
          <p:nvPr/>
        </p:nvGrpSpPr>
        <p:grpSpPr bwMode="auto">
          <a:xfrm>
            <a:off x="839788" y="2717800"/>
            <a:ext cx="1239837" cy="1236663"/>
            <a:chOff x="809625" y="3246438"/>
            <a:chExt cx="1239996" cy="1236365"/>
          </a:xfrm>
        </p:grpSpPr>
        <p:sp>
          <p:nvSpPr>
            <p:cNvPr id="58373" name="Rectangle 7"/>
            <p:cNvSpPr>
              <a:spLocks noChangeArrowheads="1"/>
            </p:cNvSpPr>
            <p:nvPr/>
          </p:nvSpPr>
          <p:spPr bwMode="auto">
            <a:xfrm>
              <a:off x="809625" y="3246438"/>
              <a:ext cx="121033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/>
                <a:t>White?</a:t>
              </a:r>
            </a:p>
          </p:txBody>
        </p:sp>
        <p:sp>
          <p:nvSpPr>
            <p:cNvPr id="58374" name="Rectangle 8"/>
            <p:cNvSpPr>
              <a:spLocks noChangeArrowheads="1"/>
            </p:cNvSpPr>
            <p:nvPr/>
          </p:nvSpPr>
          <p:spPr bwMode="auto">
            <a:xfrm>
              <a:off x="855663" y="4021138"/>
              <a:ext cx="119395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/>
                <a:t>Black?</a:t>
              </a:r>
            </a:p>
          </p:txBody>
        </p:sp>
        <p:sp>
          <p:nvSpPr>
            <p:cNvPr id="58375" name="Rectangle 12"/>
            <p:cNvSpPr>
              <a:spLocks noChangeArrowheads="1"/>
            </p:cNvSpPr>
            <p:nvPr/>
          </p:nvSpPr>
          <p:spPr bwMode="auto">
            <a:xfrm>
              <a:off x="1196975" y="3619500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/>
                <a:t>or</a:t>
              </a:r>
            </a:p>
          </p:txBody>
        </p:sp>
      </p:grpSp>
      <p:sp>
        <p:nvSpPr>
          <p:cNvPr id="107524" name="TextBox 2"/>
          <p:cNvSpPr txBox="1">
            <a:spLocks noChangeArrowheads="1"/>
          </p:cNvSpPr>
          <p:nvPr/>
        </p:nvSpPr>
        <p:spPr bwMode="auto">
          <a:xfrm>
            <a:off x="774700" y="4160838"/>
            <a:ext cx="20494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/>
              <a:t>Easy w CPU,</a:t>
            </a:r>
          </a:p>
          <a:p>
            <a:r>
              <a:rPr lang="en-US" b="1">
                <a:solidFill>
                  <a:srgbClr val="D11E17"/>
                </a:solidFill>
              </a:rPr>
              <a:t>not so easy </a:t>
            </a:r>
          </a:p>
          <a:p>
            <a:r>
              <a:rPr lang="en-US" b="1">
                <a:solidFill>
                  <a:srgbClr val="D11E17"/>
                </a:solidFill>
              </a:rPr>
              <a:t>w/o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66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266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4"/>
                  </p:tgtEl>
                </p:cond>
              </p:nextCondLst>
            </p:seq>
            <p:vide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6634"/>
                </p:tgtEl>
              </p:cMediaNode>
            </p:video>
          </p:childTnLst>
        </p:cTn>
      </p:par>
    </p:tnLst>
    <p:bldLst>
      <p:bldP spid="1075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63" y="2713038"/>
            <a:ext cx="2870200" cy="223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8434" name="Rectangle 7"/>
          <p:cNvSpPr>
            <a:spLocks noChangeArrowheads="1"/>
          </p:cNvSpPr>
          <p:nvPr/>
        </p:nvSpPr>
        <p:spPr bwMode="auto">
          <a:xfrm>
            <a:off x="5048250" y="3055938"/>
            <a:ext cx="247173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polycephalum is </a:t>
            </a:r>
          </a:p>
          <a:p>
            <a:r>
              <a:rPr lang="en-US"/>
              <a:t>a </a:t>
            </a:r>
            <a:r>
              <a:rPr lang="en-US">
                <a:solidFill>
                  <a:srgbClr val="D11E17"/>
                </a:solidFill>
              </a:rPr>
              <a:t>single cell</a:t>
            </a:r>
            <a:endParaRPr lang="en-US"/>
          </a:p>
          <a:p>
            <a:r>
              <a:rPr lang="en-US"/>
              <a:t>filled with many</a:t>
            </a:r>
          </a:p>
          <a:p>
            <a:r>
              <a:rPr lang="en-US"/>
              <a:t>interacting nuclei</a:t>
            </a:r>
          </a:p>
        </p:txBody>
      </p:sp>
      <p:sp>
        <p:nvSpPr>
          <p:cNvPr id="18435" name="Rectangle 9"/>
          <p:cNvSpPr>
            <a:spLocks noChangeArrowheads="1"/>
          </p:cNvSpPr>
          <p:nvPr/>
        </p:nvSpPr>
        <p:spPr bwMode="auto">
          <a:xfrm>
            <a:off x="292100" y="6061075"/>
            <a:ext cx="1212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i="1">
                <a:solidFill>
                  <a:schemeClr val="bg2"/>
                </a:solidFill>
              </a:rPr>
              <a:t>Mid: slime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93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088" y="4830763"/>
            <a:ext cx="2073275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0482" name="Rectangle 14"/>
          <p:cNvSpPr>
            <a:spLocks noChangeArrowheads="1"/>
          </p:cNvSpPr>
          <p:nvPr/>
        </p:nvSpPr>
        <p:spPr bwMode="auto">
          <a:xfrm>
            <a:off x="292100" y="6061075"/>
            <a:ext cx="1212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i="1">
                <a:solidFill>
                  <a:schemeClr val="bg2"/>
                </a:solidFill>
              </a:rPr>
              <a:t>Mid: slime</a:t>
            </a:r>
          </a:p>
        </p:txBody>
      </p:sp>
      <p:pic>
        <p:nvPicPr>
          <p:cNvPr id="252946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8" y="908050"/>
            <a:ext cx="2084387" cy="391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0484" name="Rectangle 19"/>
          <p:cNvSpPr>
            <a:spLocks noChangeArrowheads="1"/>
          </p:cNvSpPr>
          <p:nvPr/>
        </p:nvSpPr>
        <p:spPr bwMode="auto">
          <a:xfrm>
            <a:off x="855663" y="2735263"/>
            <a:ext cx="1166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all dark</a:t>
            </a:r>
          </a:p>
        </p:txBody>
      </p:sp>
      <p:sp>
        <p:nvSpPr>
          <p:cNvPr id="20485" name="Rectangle 20"/>
          <p:cNvSpPr>
            <a:spLocks noChangeArrowheads="1"/>
          </p:cNvSpPr>
          <p:nvPr/>
        </p:nvSpPr>
        <p:spPr bwMode="auto">
          <a:xfrm>
            <a:off x="881063" y="3932238"/>
            <a:ext cx="1166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all dark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088" y="4830763"/>
            <a:ext cx="2073275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123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50" y="4976813"/>
            <a:ext cx="21510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6832600" y="4567238"/>
            <a:ext cx="15827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D11E17"/>
                </a:solidFill>
              </a:rPr>
              <a:t>Minimal</a:t>
            </a:r>
          </a:p>
          <a:p>
            <a:pPr algn="ctr"/>
            <a:r>
              <a:rPr lang="en-US">
                <a:solidFill>
                  <a:srgbClr val="D11E17"/>
                </a:solidFill>
              </a:rPr>
              <a:t>-risk-path</a:t>
            </a:r>
          </a:p>
          <a:p>
            <a:pPr algn="ctr"/>
            <a:r>
              <a:rPr lang="en-US">
                <a:solidFill>
                  <a:srgbClr val="000000"/>
                </a:solidFill>
              </a:rPr>
              <a:t>task</a:t>
            </a: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292100" y="6061075"/>
            <a:ext cx="1212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i="1">
                <a:solidFill>
                  <a:schemeClr val="bg2"/>
                </a:solidFill>
              </a:rPr>
              <a:t>Mid: slime</a:t>
            </a:r>
          </a:p>
        </p:txBody>
      </p:sp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6902450" y="5699125"/>
            <a:ext cx="15605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Helvetica" charset="0"/>
              </a:rPr>
              <a:t>Nakagaki, et al., preprint</a:t>
            </a:r>
          </a:p>
        </p:txBody>
      </p:sp>
      <p:pic>
        <p:nvPicPr>
          <p:cNvPr id="3123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325" y="898525"/>
            <a:ext cx="2084388" cy="391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123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944563"/>
            <a:ext cx="2084388" cy="390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2536" name="Rectangle 9"/>
          <p:cNvSpPr>
            <a:spLocks noChangeArrowheads="1"/>
          </p:cNvSpPr>
          <p:nvPr/>
        </p:nvSpPr>
        <p:spPr bwMode="auto">
          <a:xfrm>
            <a:off x="855663" y="2735263"/>
            <a:ext cx="1166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all dark</a:t>
            </a:r>
          </a:p>
        </p:txBody>
      </p:sp>
      <p:sp>
        <p:nvSpPr>
          <p:cNvPr id="22537" name="Rectangle 10"/>
          <p:cNvSpPr>
            <a:spLocks noChangeArrowheads="1"/>
          </p:cNvSpPr>
          <p:nvPr/>
        </p:nvSpPr>
        <p:spPr bwMode="auto">
          <a:xfrm>
            <a:off x="881063" y="3932238"/>
            <a:ext cx="1166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all dark</a:t>
            </a:r>
          </a:p>
        </p:txBody>
      </p:sp>
      <p:sp>
        <p:nvSpPr>
          <p:cNvPr id="22538" name="Rectangle 11"/>
          <p:cNvSpPr>
            <a:spLocks noChangeArrowheads="1"/>
          </p:cNvSpPr>
          <p:nvPr/>
        </p:nvSpPr>
        <p:spPr bwMode="auto">
          <a:xfrm>
            <a:off x="6453188" y="1403350"/>
            <a:ext cx="7778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light</a:t>
            </a:r>
          </a:p>
          <a:p>
            <a:r>
              <a:rPr lang="en-US"/>
              <a:t>dark</a:t>
            </a:r>
          </a:p>
        </p:txBody>
      </p:sp>
      <p:sp>
        <p:nvSpPr>
          <p:cNvPr id="22539" name="Rectangle 12"/>
          <p:cNvSpPr>
            <a:spLocks noChangeArrowheads="1"/>
          </p:cNvSpPr>
          <p:nvPr/>
        </p:nvSpPr>
        <p:spPr bwMode="auto">
          <a:xfrm>
            <a:off x="6435725" y="2530475"/>
            <a:ext cx="7778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light</a:t>
            </a:r>
          </a:p>
          <a:p>
            <a:r>
              <a:rPr lang="en-US"/>
              <a:t>dark</a:t>
            </a:r>
          </a:p>
        </p:txBody>
      </p:sp>
      <p:sp>
        <p:nvSpPr>
          <p:cNvPr id="22540" name="Rectangle 13"/>
          <p:cNvSpPr>
            <a:spLocks noChangeArrowheads="1"/>
          </p:cNvSpPr>
          <p:nvPr/>
        </p:nvSpPr>
        <p:spPr bwMode="auto">
          <a:xfrm>
            <a:off x="6427788" y="3800475"/>
            <a:ext cx="7778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light</a:t>
            </a:r>
          </a:p>
          <a:p>
            <a:r>
              <a:rPr lang="en-US"/>
              <a:t>dark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233613"/>
            <a:ext cx="2157412" cy="218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4578" name="Rectangle 10"/>
          <p:cNvSpPr>
            <a:spLocks noChangeArrowheads="1"/>
          </p:cNvSpPr>
          <p:nvPr/>
        </p:nvSpPr>
        <p:spPr bwMode="auto">
          <a:xfrm>
            <a:off x="292100" y="6061075"/>
            <a:ext cx="1212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i="1">
                <a:solidFill>
                  <a:schemeClr val="bg2"/>
                </a:solidFill>
              </a:rPr>
              <a:t>Mid: slime</a:t>
            </a:r>
          </a:p>
        </p:txBody>
      </p:sp>
      <p:sp>
        <p:nvSpPr>
          <p:cNvPr id="24579" name="Rectangle 12"/>
          <p:cNvSpPr>
            <a:spLocks noChangeArrowheads="1"/>
          </p:cNvSpPr>
          <p:nvPr/>
        </p:nvSpPr>
        <p:spPr bwMode="auto">
          <a:xfrm>
            <a:off x="1911350" y="4371975"/>
            <a:ext cx="776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start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233613"/>
            <a:ext cx="2157412" cy="218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990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38" y="2252663"/>
            <a:ext cx="2211387" cy="218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6627" name="Rectangle 6"/>
          <p:cNvSpPr>
            <a:spLocks noChangeArrowheads="1"/>
          </p:cNvSpPr>
          <p:nvPr/>
        </p:nvSpPr>
        <p:spPr bwMode="auto">
          <a:xfrm>
            <a:off x="292100" y="6061075"/>
            <a:ext cx="1212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i="1">
                <a:solidFill>
                  <a:schemeClr val="bg2"/>
                </a:solidFill>
              </a:rPr>
              <a:t>Mid: slime</a:t>
            </a:r>
          </a:p>
        </p:txBody>
      </p:sp>
      <p:sp>
        <p:nvSpPr>
          <p:cNvPr id="26628" name="Rectangle 8"/>
          <p:cNvSpPr>
            <a:spLocks noChangeArrowheads="1"/>
          </p:cNvSpPr>
          <p:nvPr/>
        </p:nvSpPr>
        <p:spPr bwMode="auto">
          <a:xfrm>
            <a:off x="3367088" y="4398963"/>
            <a:ext cx="2182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few hours later</a:t>
            </a:r>
          </a:p>
        </p:txBody>
      </p:sp>
      <p:sp>
        <p:nvSpPr>
          <p:cNvPr id="26629" name="Rectangle 9"/>
          <p:cNvSpPr>
            <a:spLocks noChangeArrowheads="1"/>
          </p:cNvSpPr>
          <p:nvPr/>
        </p:nvSpPr>
        <p:spPr bwMode="auto">
          <a:xfrm>
            <a:off x="1911350" y="4371975"/>
            <a:ext cx="776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start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2781300" y="4656138"/>
            <a:ext cx="5334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233613"/>
            <a:ext cx="2157412" cy="218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10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38" y="2252663"/>
            <a:ext cx="2211387" cy="218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106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588" y="2262188"/>
            <a:ext cx="2147887" cy="217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9396" name="Rectangle 5"/>
          <p:cNvSpPr>
            <a:spLocks noChangeArrowheads="1"/>
          </p:cNvSpPr>
          <p:nvPr/>
        </p:nvSpPr>
        <p:spPr bwMode="auto">
          <a:xfrm>
            <a:off x="3487738" y="863600"/>
            <a:ext cx="21859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D11E17"/>
                </a:solidFill>
              </a:rPr>
              <a:t>Shortest-path </a:t>
            </a:r>
          </a:p>
          <a:p>
            <a:pPr algn="ctr"/>
            <a:r>
              <a:rPr lang="en-US">
                <a:solidFill>
                  <a:srgbClr val="D11E17"/>
                </a:solidFill>
              </a:rPr>
              <a:t>-through-maze</a:t>
            </a:r>
          </a:p>
          <a:p>
            <a:pPr algn="ctr"/>
            <a:r>
              <a:rPr lang="en-US">
                <a:solidFill>
                  <a:srgbClr val="000000"/>
                </a:solidFill>
              </a:rPr>
              <a:t>task</a:t>
            </a:r>
          </a:p>
        </p:txBody>
      </p:sp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292100" y="6061075"/>
            <a:ext cx="1212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i="1">
                <a:solidFill>
                  <a:schemeClr val="bg2"/>
                </a:solidFill>
              </a:rPr>
              <a:t>Mid: slime</a:t>
            </a:r>
          </a:p>
        </p:txBody>
      </p:sp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4627563" y="5764213"/>
            <a:ext cx="37544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141413"/>
                </a:solidFill>
              </a:rPr>
              <a:t>Nakagaki, et al., </a:t>
            </a:r>
            <a:r>
              <a:rPr lang="en-US" sz="1000">
                <a:latin typeface="Times" charset="0"/>
              </a:rPr>
              <a:t>NATURE </a:t>
            </a:r>
            <a:r>
              <a:rPr lang="en-US" sz="1000">
                <a:latin typeface="Helvetica" charset="0"/>
              </a:rPr>
              <a:t> </a:t>
            </a:r>
            <a:r>
              <a:rPr lang="en-US" sz="1000">
                <a:latin typeface="Times" charset="0"/>
              </a:rPr>
              <a:t>VOL 407 </a:t>
            </a:r>
            <a:r>
              <a:rPr lang="en-US" sz="1000">
                <a:latin typeface="Helvetica" charset="0"/>
              </a:rPr>
              <a:t>p470 </a:t>
            </a:r>
            <a:r>
              <a:rPr lang="en-US" sz="1000">
                <a:latin typeface="Times" charset="0"/>
              </a:rPr>
              <a:t>28 SEPTEMBER 2000 </a:t>
            </a:r>
          </a:p>
        </p:txBody>
      </p:sp>
      <p:sp>
        <p:nvSpPr>
          <p:cNvPr id="301064" name="Rectangle 8"/>
          <p:cNvSpPr>
            <a:spLocks noChangeArrowheads="1"/>
          </p:cNvSpPr>
          <p:nvPr/>
        </p:nvSpPr>
        <p:spPr bwMode="auto">
          <a:xfrm>
            <a:off x="6848475" y="5002213"/>
            <a:ext cx="9683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D11E17"/>
                </a:solidFill>
              </a:rPr>
              <a:t>NP hard</a:t>
            </a:r>
          </a:p>
        </p:txBody>
      </p:sp>
      <p:sp>
        <p:nvSpPr>
          <p:cNvPr id="28680" name="Rectangle 9"/>
          <p:cNvSpPr>
            <a:spLocks noChangeArrowheads="1"/>
          </p:cNvSpPr>
          <p:nvPr/>
        </p:nvSpPr>
        <p:spPr bwMode="auto">
          <a:xfrm>
            <a:off x="3367088" y="4398963"/>
            <a:ext cx="2182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few hours later</a:t>
            </a:r>
          </a:p>
        </p:txBody>
      </p:sp>
      <p:sp>
        <p:nvSpPr>
          <p:cNvPr id="28681" name="Rectangle 10"/>
          <p:cNvSpPr>
            <a:spLocks noChangeArrowheads="1"/>
          </p:cNvSpPr>
          <p:nvPr/>
        </p:nvSpPr>
        <p:spPr bwMode="auto">
          <a:xfrm>
            <a:off x="1911350" y="4371975"/>
            <a:ext cx="776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start</a:t>
            </a:r>
          </a:p>
        </p:txBody>
      </p:sp>
      <p:sp>
        <p:nvSpPr>
          <p:cNvPr id="28682" name="Rectangle 11"/>
          <p:cNvSpPr>
            <a:spLocks noChangeArrowheads="1"/>
          </p:cNvSpPr>
          <p:nvPr/>
        </p:nvSpPr>
        <p:spPr bwMode="auto">
          <a:xfrm>
            <a:off x="6350000" y="4371975"/>
            <a:ext cx="1166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/>
              <a:t>“</a:t>
            </a:r>
            <a:r>
              <a:rPr lang="en-US" altLang="ja-JP"/>
              <a:t>finally</a:t>
            </a:r>
            <a:r>
              <a:rPr lang="ja-JP" altLang="en-US"/>
              <a:t>”</a:t>
            </a:r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2781300" y="4656138"/>
            <a:ext cx="5334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5680075" y="4651375"/>
            <a:ext cx="53181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1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1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  <p:bldP spid="3010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3" y="620713"/>
            <a:ext cx="3208337" cy="549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22" name="Rectangle 7"/>
          <p:cNvSpPr>
            <a:spLocks noChangeArrowheads="1"/>
          </p:cNvSpPr>
          <p:nvPr/>
        </p:nvSpPr>
        <p:spPr bwMode="auto">
          <a:xfrm>
            <a:off x="292100" y="6061075"/>
            <a:ext cx="1212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i="1">
                <a:solidFill>
                  <a:schemeClr val="bg2"/>
                </a:solidFill>
              </a:rPr>
              <a:t>Mid: slime</a:t>
            </a:r>
          </a:p>
        </p:txBody>
      </p:sp>
      <p:sp>
        <p:nvSpPr>
          <p:cNvPr id="30723" name="Rectangle 8"/>
          <p:cNvSpPr>
            <a:spLocks noChangeArrowheads="1"/>
          </p:cNvSpPr>
          <p:nvPr/>
        </p:nvSpPr>
        <p:spPr bwMode="auto">
          <a:xfrm>
            <a:off x="5259388" y="5784850"/>
            <a:ext cx="340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141413"/>
                </a:solidFill>
              </a:rPr>
              <a:t>Tero, et al., </a:t>
            </a:r>
            <a:r>
              <a:rPr lang="en-US" sz="1000">
                <a:solidFill>
                  <a:srgbClr val="141413"/>
                </a:solidFill>
                <a:latin typeface="Helvetica" charset="0"/>
              </a:rPr>
              <a:t>SCIENCE VOL 327 p439 22 JANUARY 2010</a:t>
            </a:r>
          </a:p>
        </p:txBody>
      </p:sp>
      <p:sp>
        <p:nvSpPr>
          <p:cNvPr id="30724" name="Rectangle 10"/>
          <p:cNvSpPr>
            <a:spLocks noChangeArrowheads="1"/>
          </p:cNvSpPr>
          <p:nvPr/>
        </p:nvSpPr>
        <p:spPr bwMode="auto">
          <a:xfrm>
            <a:off x="990600" y="1150938"/>
            <a:ext cx="776288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start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1397000" y="1693863"/>
            <a:ext cx="4763" cy="18018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1397000" y="3582988"/>
            <a:ext cx="4763" cy="18018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Rectangle 1"/>
          <p:cNvSpPr/>
          <p:nvPr/>
        </p:nvSpPr>
        <p:spPr bwMode="auto">
          <a:xfrm>
            <a:off x="3532188" y="617538"/>
            <a:ext cx="1620837" cy="5502275"/>
          </a:xfrm>
          <a:prstGeom prst="rect">
            <a:avLst/>
          </a:prstGeom>
          <a:solidFill>
            <a:srgbClr val="F4F4F4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phere">
  <a:themeElements>
    <a:clrScheme name="Spher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66"/>
      </a:accent1>
      <a:accent2>
        <a:srgbClr val="004080"/>
      </a:accent2>
      <a:accent3>
        <a:srgbClr val="FFFFFF"/>
      </a:accent3>
      <a:accent4>
        <a:srgbClr val="000000"/>
      </a:accent4>
      <a:accent5>
        <a:srgbClr val="FFFFB8"/>
      </a:accent5>
      <a:accent6>
        <a:srgbClr val="003973"/>
      </a:accent6>
      <a:hlink>
        <a:srgbClr val="008040"/>
      </a:hlink>
      <a:folHlink>
        <a:srgbClr val="800000"/>
      </a:folHlink>
    </a:clrScheme>
    <a:fontScheme name="Sphere">
      <a:majorFont>
        <a:latin typeface="Trebuchet MS"/>
        <a:ea typeface="ＭＳ Ｐゴシック"/>
        <a:cs typeface="ＭＳ Ｐゴシック"/>
      </a:majorFont>
      <a:minorFont>
        <a:latin typeface="Trebuchet MS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Sphe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her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66"/>
        </a:accent1>
        <a:accent2>
          <a:srgbClr val="004080"/>
        </a:accent2>
        <a:accent3>
          <a:srgbClr val="FFFFFF"/>
        </a:accent3>
        <a:accent4>
          <a:srgbClr val="000000"/>
        </a:accent4>
        <a:accent5>
          <a:srgbClr val="FFFFB8"/>
        </a:accent5>
        <a:accent6>
          <a:srgbClr val="003973"/>
        </a:accent6>
        <a:hlink>
          <a:srgbClr val="00804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2004:Templates:Presentations:Designs:Sphere</Template>
  <TotalTime>6202</TotalTime>
  <Words>334</Words>
  <Application>Microsoft Macintosh PowerPoint</Application>
  <PresentationFormat>On-screen Show (4:3)</PresentationFormat>
  <Paragraphs>119</Paragraphs>
  <Slides>26</Slides>
  <Notes>20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ＭＳ Ｐゴシック</vt:lpstr>
      <vt:lpstr>Trebuchet MS</vt:lpstr>
      <vt:lpstr>Wingdings</vt:lpstr>
      <vt:lpstr>Helvetica</vt:lpstr>
      <vt:lpstr>Times</vt:lpstr>
      <vt:lpstr>Chalkduster</vt:lpstr>
      <vt:lpstr>Sphere</vt:lpstr>
      <vt:lpstr>Physarum polycephalum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FISH Experiment  </vt:lpstr>
      <vt:lpstr>FISH Experiment  </vt:lpstr>
      <vt:lpstr>FISH Experiment  </vt:lpstr>
      <vt:lpstr>FISH Experiment  </vt:lpstr>
      <vt:lpstr>FISH Experiment  </vt:lpstr>
      <vt:lpstr>PowerPoint Presentation</vt:lpstr>
      <vt:lpstr>Stomata</vt:lpstr>
      <vt:lpstr>Stomatal Patchiness</vt:lpstr>
      <vt:lpstr>Brains make patches, too</vt:lpstr>
      <vt:lpstr>PowerPoint Presentation</vt:lpstr>
    </vt:vector>
  </TitlesOfParts>
  <Company>usu physics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peak</dc:creator>
  <cp:lastModifiedBy>david peak</cp:lastModifiedBy>
  <cp:revision>598</cp:revision>
  <dcterms:created xsi:type="dcterms:W3CDTF">2008-03-06T17:16:44Z</dcterms:created>
  <dcterms:modified xsi:type="dcterms:W3CDTF">2015-01-20T21:35:29Z</dcterms:modified>
</cp:coreProperties>
</file>