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89"/>
  </p:notesMasterIdLst>
  <p:handoutMasterIdLst>
    <p:handoutMasterId r:id="rId90"/>
  </p:handoutMasterIdLst>
  <p:sldIdLst>
    <p:sldId id="405" r:id="rId2"/>
    <p:sldId id="442" r:id="rId3"/>
    <p:sldId id="473" r:id="rId4"/>
    <p:sldId id="510" r:id="rId5"/>
    <p:sldId id="525" r:id="rId6"/>
    <p:sldId id="475" r:id="rId7"/>
    <p:sldId id="505" r:id="rId8"/>
    <p:sldId id="527" r:id="rId9"/>
    <p:sldId id="557" r:id="rId10"/>
    <p:sldId id="578" r:id="rId11"/>
    <p:sldId id="579" r:id="rId12"/>
    <p:sldId id="532" r:id="rId13"/>
    <p:sldId id="508" r:id="rId14"/>
    <p:sldId id="509" r:id="rId15"/>
    <p:sldId id="506" r:id="rId16"/>
    <p:sldId id="523" r:id="rId17"/>
    <p:sldId id="524" r:id="rId18"/>
    <p:sldId id="533" r:id="rId19"/>
    <p:sldId id="504" r:id="rId20"/>
    <p:sldId id="512" r:id="rId21"/>
    <p:sldId id="513" r:id="rId22"/>
    <p:sldId id="474" r:id="rId23"/>
    <p:sldId id="558" r:id="rId24"/>
    <p:sldId id="443" r:id="rId25"/>
    <p:sldId id="534" r:id="rId26"/>
    <p:sldId id="441" r:id="rId27"/>
    <p:sldId id="580" r:id="rId28"/>
    <p:sldId id="449" r:id="rId29"/>
    <p:sldId id="451" r:id="rId30"/>
    <p:sldId id="452" r:id="rId31"/>
    <p:sldId id="453" r:id="rId32"/>
    <p:sldId id="529" r:id="rId33"/>
    <p:sldId id="559" r:id="rId34"/>
    <p:sldId id="560" r:id="rId35"/>
    <p:sldId id="561" r:id="rId36"/>
    <p:sldId id="562" r:id="rId37"/>
    <p:sldId id="563" r:id="rId38"/>
    <p:sldId id="564" r:id="rId39"/>
    <p:sldId id="565" r:id="rId40"/>
    <p:sldId id="566" r:id="rId41"/>
    <p:sldId id="567" r:id="rId42"/>
    <p:sldId id="568" r:id="rId43"/>
    <p:sldId id="569" r:id="rId44"/>
    <p:sldId id="570" r:id="rId45"/>
    <p:sldId id="571" r:id="rId46"/>
    <p:sldId id="572" r:id="rId47"/>
    <p:sldId id="573" r:id="rId48"/>
    <p:sldId id="574" r:id="rId49"/>
    <p:sldId id="575" r:id="rId50"/>
    <p:sldId id="576" r:id="rId51"/>
    <p:sldId id="577" r:id="rId52"/>
    <p:sldId id="477" r:id="rId53"/>
    <p:sldId id="540" r:id="rId54"/>
    <p:sldId id="541" r:id="rId55"/>
    <p:sldId id="542" r:id="rId56"/>
    <p:sldId id="543" r:id="rId57"/>
    <p:sldId id="544" r:id="rId58"/>
    <p:sldId id="545" r:id="rId59"/>
    <p:sldId id="555" r:id="rId60"/>
    <p:sldId id="546" r:id="rId61"/>
    <p:sldId id="547" r:id="rId62"/>
    <p:sldId id="548" r:id="rId63"/>
    <p:sldId id="549" r:id="rId64"/>
    <p:sldId id="550" r:id="rId65"/>
    <p:sldId id="551" r:id="rId66"/>
    <p:sldId id="552" r:id="rId67"/>
    <p:sldId id="553" r:id="rId68"/>
    <p:sldId id="598" r:id="rId69"/>
    <p:sldId id="599" r:id="rId70"/>
    <p:sldId id="600" r:id="rId71"/>
    <p:sldId id="581" r:id="rId72"/>
    <p:sldId id="582" r:id="rId73"/>
    <p:sldId id="583" r:id="rId74"/>
    <p:sldId id="584" r:id="rId75"/>
    <p:sldId id="585" r:id="rId76"/>
    <p:sldId id="586" r:id="rId77"/>
    <p:sldId id="587" r:id="rId78"/>
    <p:sldId id="588" r:id="rId79"/>
    <p:sldId id="589" r:id="rId80"/>
    <p:sldId id="590" r:id="rId81"/>
    <p:sldId id="591" r:id="rId82"/>
    <p:sldId id="592" r:id="rId83"/>
    <p:sldId id="593" r:id="rId84"/>
    <p:sldId id="594" r:id="rId85"/>
    <p:sldId id="595" r:id="rId86"/>
    <p:sldId id="596" r:id="rId87"/>
    <p:sldId id="597" r:id="rId88"/>
  </p:sldIdLst>
  <p:sldSz cx="9144000" cy="6858000" type="screen4x3"/>
  <p:notesSz cx="9363075" cy="70770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CC99"/>
    <a:srgbClr val="FFFFCC"/>
    <a:srgbClr val="0033CC"/>
    <a:srgbClr val="0066FF"/>
    <a:srgbClr val="FF6600"/>
    <a:srgbClr val="FF7C80"/>
    <a:srgbClr val="FF0000"/>
    <a:srgbClr val="0A52A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5007" autoAdjust="0"/>
  </p:normalViewPr>
  <p:slideViewPr>
    <p:cSldViewPr>
      <p:cViewPr>
        <p:scale>
          <a:sx n="84" d="100"/>
          <a:sy n="84" d="100"/>
        </p:scale>
        <p:origin x="-2094" y="-6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7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1"/>
            <a:ext cx="4056646" cy="354013"/>
          </a:xfrm>
          <a:prstGeom prst="rect">
            <a:avLst/>
          </a:prstGeom>
          <a:noFill/>
          <a:ln w="9525">
            <a:noFill/>
            <a:miter lim="800000"/>
            <a:headEnd/>
            <a:tailEnd/>
          </a:ln>
          <a:effectLst/>
        </p:spPr>
        <p:txBody>
          <a:bodyPr vert="horz" wrap="square" lIns="93845" tIns="46922" rIns="93845" bIns="46922" numCol="1" anchor="t" anchorCtr="0" compatLnSpc="1">
            <a:prstTxWarp prst="textNoShape">
              <a:avLst/>
            </a:prstTxWarp>
          </a:bodyPr>
          <a:lstStyle>
            <a:lvl1pPr defTabSz="938213" eaLnBrk="1" hangingPunct="1">
              <a:defRPr sz="1200" smtClean="0"/>
            </a:lvl1pPr>
          </a:lstStyle>
          <a:p>
            <a:pPr>
              <a:defRPr/>
            </a:pPr>
            <a:endParaRPr lang="en-US"/>
          </a:p>
        </p:txBody>
      </p:sp>
      <p:sp>
        <p:nvSpPr>
          <p:cNvPr id="138243" name="Rectangle 3"/>
          <p:cNvSpPr>
            <a:spLocks noGrp="1" noChangeArrowheads="1"/>
          </p:cNvSpPr>
          <p:nvPr>
            <p:ph type="dt" sz="quarter" idx="1"/>
          </p:nvPr>
        </p:nvSpPr>
        <p:spPr bwMode="auto">
          <a:xfrm>
            <a:off x="5304846" y="1"/>
            <a:ext cx="4056645" cy="354013"/>
          </a:xfrm>
          <a:prstGeom prst="rect">
            <a:avLst/>
          </a:prstGeom>
          <a:noFill/>
          <a:ln w="9525">
            <a:noFill/>
            <a:miter lim="800000"/>
            <a:headEnd/>
            <a:tailEnd/>
          </a:ln>
          <a:effectLst/>
        </p:spPr>
        <p:txBody>
          <a:bodyPr vert="horz" wrap="square" lIns="93845" tIns="46922" rIns="93845" bIns="46922" numCol="1" anchor="t" anchorCtr="0" compatLnSpc="1">
            <a:prstTxWarp prst="textNoShape">
              <a:avLst/>
            </a:prstTxWarp>
          </a:bodyPr>
          <a:lstStyle>
            <a:lvl1pPr algn="r" defTabSz="938213" eaLnBrk="1" hangingPunct="1">
              <a:defRPr sz="1200" smtClean="0"/>
            </a:lvl1pPr>
          </a:lstStyle>
          <a:p>
            <a:pPr>
              <a:defRPr/>
            </a:pPr>
            <a:endParaRPr lang="en-US"/>
          </a:p>
        </p:txBody>
      </p:sp>
      <p:sp>
        <p:nvSpPr>
          <p:cNvPr id="138244" name="Rectangle 4"/>
          <p:cNvSpPr>
            <a:spLocks noGrp="1" noChangeArrowheads="1"/>
          </p:cNvSpPr>
          <p:nvPr>
            <p:ph type="ftr" sz="quarter" idx="2"/>
          </p:nvPr>
        </p:nvSpPr>
        <p:spPr bwMode="auto">
          <a:xfrm>
            <a:off x="0" y="6721476"/>
            <a:ext cx="4056646" cy="354013"/>
          </a:xfrm>
          <a:prstGeom prst="rect">
            <a:avLst/>
          </a:prstGeom>
          <a:noFill/>
          <a:ln w="9525">
            <a:noFill/>
            <a:miter lim="800000"/>
            <a:headEnd/>
            <a:tailEnd/>
          </a:ln>
          <a:effectLst/>
        </p:spPr>
        <p:txBody>
          <a:bodyPr vert="horz" wrap="square" lIns="93845" tIns="46922" rIns="93845" bIns="46922" numCol="1" anchor="b" anchorCtr="0" compatLnSpc="1">
            <a:prstTxWarp prst="textNoShape">
              <a:avLst/>
            </a:prstTxWarp>
          </a:bodyPr>
          <a:lstStyle>
            <a:lvl1pPr defTabSz="938213" eaLnBrk="1" hangingPunct="1">
              <a:defRPr sz="1200" smtClean="0"/>
            </a:lvl1pPr>
          </a:lstStyle>
          <a:p>
            <a:pPr>
              <a:defRPr/>
            </a:pPr>
            <a:r>
              <a:rPr lang="en-US" smtClean="0"/>
              <a:t>PHYS 3870 Writing Reports Fall 2015</a:t>
            </a:r>
            <a:endParaRPr lang="en-US"/>
          </a:p>
        </p:txBody>
      </p:sp>
      <p:sp>
        <p:nvSpPr>
          <p:cNvPr id="138245" name="Rectangle 5"/>
          <p:cNvSpPr>
            <a:spLocks noGrp="1" noChangeArrowheads="1"/>
          </p:cNvSpPr>
          <p:nvPr>
            <p:ph type="sldNum" sz="quarter" idx="3"/>
          </p:nvPr>
        </p:nvSpPr>
        <p:spPr bwMode="auto">
          <a:xfrm>
            <a:off x="5304846" y="6721476"/>
            <a:ext cx="4056645" cy="354013"/>
          </a:xfrm>
          <a:prstGeom prst="rect">
            <a:avLst/>
          </a:prstGeom>
          <a:noFill/>
          <a:ln w="9525">
            <a:noFill/>
            <a:miter lim="800000"/>
            <a:headEnd/>
            <a:tailEnd/>
          </a:ln>
          <a:effectLst/>
        </p:spPr>
        <p:txBody>
          <a:bodyPr vert="horz" wrap="square" lIns="93845" tIns="46922" rIns="93845" bIns="46922" numCol="1" anchor="b" anchorCtr="0" compatLnSpc="1">
            <a:prstTxWarp prst="textNoShape">
              <a:avLst/>
            </a:prstTxWarp>
          </a:bodyPr>
          <a:lstStyle>
            <a:lvl1pPr algn="r" defTabSz="938213" eaLnBrk="1" hangingPunct="1">
              <a:defRPr sz="1200" smtClean="0"/>
            </a:lvl1pPr>
          </a:lstStyle>
          <a:p>
            <a:pPr>
              <a:defRPr/>
            </a:pPr>
            <a:fld id="{1C8B2689-8071-428A-817D-405AD5B08C2D}" type="slidenum">
              <a:rPr lang="en-US"/>
              <a:pPr>
                <a:defRPr/>
              </a:pPr>
              <a:t>‹#›</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1"/>
            <a:ext cx="4056646" cy="354013"/>
          </a:xfrm>
          <a:prstGeom prst="rect">
            <a:avLst/>
          </a:prstGeom>
          <a:noFill/>
          <a:ln w="9525">
            <a:noFill/>
            <a:miter lim="800000"/>
            <a:headEnd/>
            <a:tailEnd/>
          </a:ln>
          <a:effectLst/>
        </p:spPr>
        <p:txBody>
          <a:bodyPr vert="horz" wrap="square" lIns="93845" tIns="46922" rIns="93845" bIns="46922" numCol="1" anchor="t" anchorCtr="0" compatLnSpc="1">
            <a:prstTxWarp prst="textNoShape">
              <a:avLst/>
            </a:prstTxWarp>
          </a:bodyPr>
          <a:lstStyle>
            <a:lvl1pPr defTabSz="938213" eaLnBrk="1" hangingPunct="1">
              <a:defRPr sz="1200" smtClean="0"/>
            </a:lvl1pPr>
          </a:lstStyle>
          <a:p>
            <a:pPr>
              <a:defRPr/>
            </a:pPr>
            <a:endParaRPr lang="en-US"/>
          </a:p>
        </p:txBody>
      </p:sp>
      <p:sp>
        <p:nvSpPr>
          <p:cNvPr id="34819" name="Rectangle 3"/>
          <p:cNvSpPr>
            <a:spLocks noGrp="1" noChangeArrowheads="1"/>
          </p:cNvSpPr>
          <p:nvPr>
            <p:ph type="dt" idx="1"/>
          </p:nvPr>
        </p:nvSpPr>
        <p:spPr bwMode="auto">
          <a:xfrm>
            <a:off x="5304846" y="1"/>
            <a:ext cx="4056645" cy="354013"/>
          </a:xfrm>
          <a:prstGeom prst="rect">
            <a:avLst/>
          </a:prstGeom>
          <a:noFill/>
          <a:ln w="9525">
            <a:noFill/>
            <a:miter lim="800000"/>
            <a:headEnd/>
            <a:tailEnd/>
          </a:ln>
          <a:effectLst/>
        </p:spPr>
        <p:txBody>
          <a:bodyPr vert="horz" wrap="square" lIns="93845" tIns="46922" rIns="93845" bIns="46922" numCol="1" anchor="t" anchorCtr="0" compatLnSpc="1">
            <a:prstTxWarp prst="textNoShape">
              <a:avLst/>
            </a:prstTxWarp>
          </a:bodyPr>
          <a:lstStyle>
            <a:lvl1pPr algn="r" defTabSz="938213" eaLnBrk="1" hangingPunct="1">
              <a:defRPr sz="1200" smtClean="0"/>
            </a:lvl1pPr>
          </a:lstStyle>
          <a:p>
            <a:pPr>
              <a:defRPr/>
            </a:pPr>
            <a:endParaRPr lang="en-US"/>
          </a:p>
        </p:txBody>
      </p:sp>
      <p:sp>
        <p:nvSpPr>
          <p:cNvPr id="88068" name="Rectangle 4"/>
          <p:cNvSpPr>
            <a:spLocks noGrp="1" noRot="1" noChangeAspect="1" noChangeArrowheads="1" noTextEdit="1"/>
          </p:cNvSpPr>
          <p:nvPr>
            <p:ph type="sldImg" idx="2"/>
          </p:nvPr>
        </p:nvSpPr>
        <p:spPr bwMode="auto">
          <a:xfrm>
            <a:off x="2913063" y="530225"/>
            <a:ext cx="3538537" cy="265430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936150" y="3362326"/>
            <a:ext cx="7490776" cy="3184525"/>
          </a:xfrm>
          <a:prstGeom prst="rect">
            <a:avLst/>
          </a:prstGeom>
          <a:noFill/>
          <a:ln w="9525">
            <a:noFill/>
            <a:miter lim="800000"/>
            <a:headEnd/>
            <a:tailEnd/>
          </a:ln>
          <a:effectLst/>
        </p:spPr>
        <p:txBody>
          <a:bodyPr vert="horz" wrap="square" lIns="93845" tIns="46922" rIns="93845" bIns="469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6721476"/>
            <a:ext cx="4056646" cy="354013"/>
          </a:xfrm>
          <a:prstGeom prst="rect">
            <a:avLst/>
          </a:prstGeom>
          <a:noFill/>
          <a:ln w="9525">
            <a:noFill/>
            <a:miter lim="800000"/>
            <a:headEnd/>
            <a:tailEnd/>
          </a:ln>
          <a:effectLst/>
        </p:spPr>
        <p:txBody>
          <a:bodyPr vert="horz" wrap="square" lIns="93845" tIns="46922" rIns="93845" bIns="46922" numCol="1" anchor="b" anchorCtr="0" compatLnSpc="1">
            <a:prstTxWarp prst="textNoShape">
              <a:avLst/>
            </a:prstTxWarp>
          </a:bodyPr>
          <a:lstStyle>
            <a:lvl1pPr defTabSz="938213" eaLnBrk="1" hangingPunct="1">
              <a:defRPr sz="1200" smtClean="0"/>
            </a:lvl1pPr>
          </a:lstStyle>
          <a:p>
            <a:pPr>
              <a:defRPr/>
            </a:pPr>
            <a:r>
              <a:rPr lang="en-US" smtClean="0"/>
              <a:t>PHYS 3870 Writing Reports Fall 2015</a:t>
            </a:r>
            <a:endParaRPr lang="en-US"/>
          </a:p>
        </p:txBody>
      </p:sp>
      <p:sp>
        <p:nvSpPr>
          <p:cNvPr id="34823" name="Rectangle 7"/>
          <p:cNvSpPr>
            <a:spLocks noGrp="1" noChangeArrowheads="1"/>
          </p:cNvSpPr>
          <p:nvPr>
            <p:ph type="sldNum" sz="quarter" idx="5"/>
          </p:nvPr>
        </p:nvSpPr>
        <p:spPr bwMode="auto">
          <a:xfrm>
            <a:off x="5304846" y="6721476"/>
            <a:ext cx="4056645" cy="354013"/>
          </a:xfrm>
          <a:prstGeom prst="rect">
            <a:avLst/>
          </a:prstGeom>
          <a:noFill/>
          <a:ln w="9525">
            <a:noFill/>
            <a:miter lim="800000"/>
            <a:headEnd/>
            <a:tailEnd/>
          </a:ln>
          <a:effectLst/>
        </p:spPr>
        <p:txBody>
          <a:bodyPr vert="horz" wrap="square" lIns="93845" tIns="46922" rIns="93845" bIns="46922" numCol="1" anchor="b" anchorCtr="0" compatLnSpc="1">
            <a:prstTxWarp prst="textNoShape">
              <a:avLst/>
            </a:prstTxWarp>
          </a:bodyPr>
          <a:lstStyle>
            <a:lvl1pPr algn="r" defTabSz="938213" eaLnBrk="1" hangingPunct="1">
              <a:defRPr sz="1200" smtClean="0"/>
            </a:lvl1pPr>
          </a:lstStyle>
          <a:p>
            <a:pPr>
              <a:defRPr/>
            </a:pPr>
            <a:fld id="{261FC3B8-3BA2-4728-9599-D6A3A5D249F4}" type="slidenum">
              <a:rPr lang="en-US"/>
              <a:pPr>
                <a:defRPr/>
              </a:pPr>
              <a:t>‹#›</a:t>
            </a:fld>
            <a:endParaRPr 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10</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12</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13</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14</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15</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16</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17</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18</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19</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2</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20</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21</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22</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23</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24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25</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26</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27</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28</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29</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3</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30</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31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dirty="0"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32</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33</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CA4274-0F8C-49D8-BE45-6F984B15D2A7}" type="slidenum">
              <a:rPr lang="en-US" smtClean="0"/>
              <a:pPr/>
              <a:t>34</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35</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36</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37</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38</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39</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4</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40</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41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CA4274-0F8C-49D8-BE45-6F984B15D2A7}" type="slidenum">
              <a:rPr lang="en-US" smtClean="0"/>
              <a:pPr/>
              <a:t>42</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CA4274-0F8C-49D8-BE45-6F984B15D2A7}" type="slidenum">
              <a:rPr lang="en-US" smtClean="0"/>
              <a:pPr/>
              <a:t>43</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CA4274-0F8C-49D8-BE45-6F984B15D2A7}" type="slidenum">
              <a:rPr lang="en-US" smtClean="0"/>
              <a:pPr/>
              <a:t>44</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B8A028-1905-4946-B7F9-D50CB3D3CC5A}" type="slidenum">
              <a:rPr lang="en-US" smtClean="0"/>
              <a:pPr/>
              <a:t>45</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B8A028-1905-4946-B7F9-D50CB3D3CC5A}" type="slidenum">
              <a:rPr lang="en-US" smtClean="0"/>
              <a:pPr/>
              <a:t>46</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B8A028-1905-4946-B7F9-D50CB3D3CC5A}" type="slidenum">
              <a:rPr lang="en-US" smtClean="0"/>
              <a:pPr/>
              <a:t>47</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B8A028-1905-4946-B7F9-D50CB3D3CC5A}" type="slidenum">
              <a:rPr lang="en-US" smtClean="0"/>
              <a:pPr/>
              <a:t>48</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CA4274-0F8C-49D8-BE45-6F984B15D2A7}" type="slidenum">
              <a:rPr lang="en-US" smtClean="0"/>
              <a:pPr/>
              <a:t>49</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5</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50</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51</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52</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53</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54</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0EED01-FC13-45B8-B8BB-AA3493121110}" type="slidenum">
              <a:rPr lang="en-US" smtClean="0"/>
              <a:pPr/>
              <a:t>55</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56</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57</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58</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59</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6</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60</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61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62</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63</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64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65</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66</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67</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68</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69</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7</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70</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71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72</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73</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74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75</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76</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77</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78</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79</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8</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80</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81</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82</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83</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84</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B23E7E-A505-4276-B734-AE5EF415A091}" type="slidenum">
              <a:rPr lang="en-US"/>
              <a:pPr/>
              <a:t>85</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86</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61FC3B8-3BA2-4728-9599-D6A3A5D249F4}" type="slidenum">
              <a:rPr lang="en-US" smtClean="0"/>
              <a:pPr>
                <a:defRPr/>
              </a:pPr>
              <a:t>87</a:t>
            </a:fld>
            <a:endParaRPr lang="en-US"/>
          </a:p>
        </p:txBody>
      </p:sp>
      <p:sp>
        <p:nvSpPr>
          <p:cNvPr id="5" name="Footer Placeholder 4"/>
          <p:cNvSpPr>
            <a:spLocks noGrp="1"/>
          </p:cNvSpPr>
          <p:nvPr>
            <p:ph type="ftr" sz="quarter" idx="11"/>
          </p:nvPr>
        </p:nvSpPr>
        <p:spPr/>
        <p:txBody>
          <a:bodyPr/>
          <a:lstStyle/>
          <a:p>
            <a:pPr>
              <a:defRPr/>
            </a:pPr>
            <a:r>
              <a:rPr lang="en-US" smtClean="0"/>
              <a:t>PHYS 3870 Writing Reports Fall 2015</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97B431FA-42ED-4372-81C0-4FA4FCF64BCD}" type="slidenum">
              <a:rPr lang="en-US"/>
              <a:pPr/>
              <a:t>9</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
        <p:nvSpPr>
          <p:cNvPr id="5" name="Footer Placeholder 4"/>
          <p:cNvSpPr>
            <a:spLocks noGrp="1"/>
          </p:cNvSpPr>
          <p:nvPr>
            <p:ph type="ftr" sz="quarter" idx="10"/>
          </p:nvPr>
        </p:nvSpPr>
        <p:spPr/>
        <p:txBody>
          <a:bodyPr/>
          <a:lstStyle/>
          <a:p>
            <a:pPr>
              <a:defRPr/>
            </a:pPr>
            <a:r>
              <a:rPr lang="en-US" smtClean="0"/>
              <a:t>PHYS 3870 Writing Reports Fall 2015</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52400"/>
            <a:ext cx="21336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2484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838200"/>
            <a:ext cx="41910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838200"/>
            <a:ext cx="41910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506" name="Picture 19" descr="PHYX 2710 Powerpoint background"/>
          <p:cNvPicPr>
            <a:picLocks noChangeAspect="1" noChangeArrowheads="1"/>
          </p:cNvPicPr>
          <p:nvPr userDrawn="1"/>
        </p:nvPicPr>
        <p:blipFill>
          <a:blip r:embed="rId13" cstate="screen"/>
          <a:srcRect/>
          <a:stretch>
            <a:fillRect/>
          </a:stretch>
        </p:blipFill>
        <p:spPr bwMode="auto">
          <a:xfrm>
            <a:off x="0" y="0"/>
            <a:ext cx="9144000" cy="6858000"/>
          </a:xfrm>
          <a:prstGeom prst="rect">
            <a:avLst/>
          </a:prstGeom>
          <a:noFill/>
          <a:ln w="9525">
            <a:noFill/>
            <a:miter lim="800000"/>
            <a:headEnd/>
            <a:tailEnd/>
          </a:ln>
        </p:spPr>
      </p:pic>
      <p:sp>
        <p:nvSpPr>
          <p:cNvPr id="21507" name="Rectangle 4"/>
          <p:cNvSpPr>
            <a:spLocks noGrp="1" noChangeArrowheads="1"/>
          </p:cNvSpPr>
          <p:nvPr>
            <p:ph type="title"/>
          </p:nvPr>
        </p:nvSpPr>
        <p:spPr bwMode="auto">
          <a:xfrm>
            <a:off x="457200" y="152400"/>
            <a:ext cx="822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Getting Your Feet Wet</a:t>
            </a:r>
          </a:p>
        </p:txBody>
      </p:sp>
      <p:sp>
        <p:nvSpPr>
          <p:cNvPr id="29705" name="Text Box 9"/>
          <p:cNvSpPr txBox="1">
            <a:spLocks noChangeArrowheads="1"/>
          </p:cNvSpPr>
          <p:nvPr userDrawn="1"/>
        </p:nvSpPr>
        <p:spPr bwMode="auto">
          <a:xfrm>
            <a:off x="3505200" y="6400800"/>
            <a:ext cx="2971800" cy="297517"/>
          </a:xfrm>
          <a:prstGeom prst="rect">
            <a:avLst/>
          </a:prstGeom>
          <a:noFill/>
          <a:ln w="9525">
            <a:noFill/>
            <a:miter lim="800000"/>
            <a:headEnd/>
            <a:tailEnd/>
          </a:ln>
          <a:effectLst/>
        </p:spPr>
        <p:txBody>
          <a:bodyPr>
            <a:spAutoFit/>
          </a:bodyPr>
          <a:lstStyle/>
          <a:p>
            <a:pPr algn="ctr" eaLnBrk="1" hangingPunct="1">
              <a:spcBef>
                <a:spcPct val="50000"/>
              </a:spcBef>
              <a:defRPr/>
            </a:pPr>
            <a:r>
              <a:rPr lang="en-US" sz="2000" baseline="-25000" dirty="0" smtClean="0">
                <a:solidFill>
                  <a:schemeClr val="bg1"/>
                </a:solidFill>
              </a:rPr>
              <a:t>WRITING REPORTS</a:t>
            </a:r>
            <a:endParaRPr lang="en-US" sz="2000" baseline="-25000" dirty="0">
              <a:solidFill>
                <a:schemeClr val="bg1"/>
              </a:solidFill>
            </a:endParaRPr>
          </a:p>
        </p:txBody>
      </p:sp>
      <p:grpSp>
        <p:nvGrpSpPr>
          <p:cNvPr id="21509" name="Group 14"/>
          <p:cNvGrpSpPr>
            <a:grpSpLocks/>
          </p:cNvGrpSpPr>
          <p:nvPr/>
        </p:nvGrpSpPr>
        <p:grpSpPr bwMode="auto">
          <a:xfrm>
            <a:off x="0" y="6400800"/>
            <a:ext cx="1219200" cy="381000"/>
            <a:chOff x="-48" y="0"/>
            <a:chExt cx="768" cy="240"/>
          </a:xfrm>
        </p:grpSpPr>
        <p:sp>
          <p:nvSpPr>
            <p:cNvPr id="29711" name="Rectangle 15"/>
            <p:cNvSpPr>
              <a:spLocks noChangeArrowheads="1"/>
            </p:cNvSpPr>
            <p:nvPr userDrawn="1"/>
          </p:nvSpPr>
          <p:spPr bwMode="auto">
            <a:xfrm>
              <a:off x="33" y="0"/>
              <a:ext cx="687" cy="240"/>
            </a:xfrm>
            <a:prstGeom prst="rect">
              <a:avLst/>
            </a:prstGeom>
            <a:solidFill>
              <a:srgbClr val="0A52A2"/>
            </a:solidFill>
            <a:ln w="9525">
              <a:solidFill>
                <a:schemeClr val="tx1"/>
              </a:solidFill>
              <a:miter lim="800000"/>
              <a:headEnd/>
              <a:tailEnd/>
            </a:ln>
            <a:effectLst/>
          </p:spPr>
          <p:txBody>
            <a:bodyPr wrap="none" anchor="ctr"/>
            <a:lstStyle/>
            <a:p>
              <a:pPr>
                <a:defRPr/>
              </a:pPr>
              <a:endParaRPr lang="en-US"/>
            </a:p>
          </p:txBody>
        </p:sp>
        <p:pic>
          <p:nvPicPr>
            <p:cNvPr id="21516" name="Picture 16" descr="USU logo"/>
            <p:cNvPicPr>
              <a:picLocks noChangeAspect="1" noChangeArrowheads="1"/>
            </p:cNvPicPr>
            <p:nvPr userDrawn="1"/>
          </p:nvPicPr>
          <p:blipFill>
            <a:blip r:embed="rId14" cstate="screen"/>
            <a:srcRect/>
            <a:stretch>
              <a:fillRect/>
            </a:stretch>
          </p:blipFill>
          <p:spPr bwMode="auto">
            <a:xfrm>
              <a:off x="-48" y="0"/>
              <a:ext cx="768" cy="240"/>
            </a:xfrm>
            <a:prstGeom prst="rect">
              <a:avLst/>
            </a:prstGeom>
            <a:noFill/>
            <a:ln w="9525">
              <a:noFill/>
              <a:miter lim="800000"/>
              <a:headEnd/>
              <a:tailEnd/>
            </a:ln>
          </p:spPr>
        </p:pic>
      </p:grpSp>
      <p:sp>
        <p:nvSpPr>
          <p:cNvPr id="29713" name="Text Box 17"/>
          <p:cNvSpPr txBox="1">
            <a:spLocks noChangeArrowheads="1"/>
          </p:cNvSpPr>
          <p:nvPr/>
        </p:nvSpPr>
        <p:spPr bwMode="auto">
          <a:xfrm>
            <a:off x="1143000" y="4724400"/>
            <a:ext cx="3962400" cy="274638"/>
          </a:xfrm>
          <a:prstGeom prst="rect">
            <a:avLst/>
          </a:prstGeom>
          <a:noFill/>
          <a:ln w="9525">
            <a:noFill/>
            <a:miter lim="800000"/>
            <a:headEnd/>
            <a:tailEnd/>
          </a:ln>
          <a:effectLst/>
        </p:spPr>
        <p:txBody>
          <a:bodyPr>
            <a:spAutoFit/>
          </a:bodyPr>
          <a:lstStyle/>
          <a:p>
            <a:pPr algn="ctr" eaLnBrk="1" hangingPunct="1">
              <a:spcBef>
                <a:spcPct val="50000"/>
              </a:spcBef>
              <a:defRPr/>
            </a:pPr>
            <a:r>
              <a:rPr lang="en-US" baseline="-25000">
                <a:solidFill>
                  <a:schemeClr val="bg1"/>
                </a:solidFill>
              </a:rPr>
              <a:t>Introduction    Section 0     Lecture  1     Slide  </a:t>
            </a:r>
            <a:fld id="{F0679E40-323C-469C-BE81-0B5FD3769970}" type="slidenum">
              <a:rPr lang="en-US" baseline="-25000">
                <a:solidFill>
                  <a:schemeClr val="bg1"/>
                </a:solidFill>
              </a:rPr>
              <a:pPr algn="ctr" eaLnBrk="1" hangingPunct="1">
                <a:spcBef>
                  <a:spcPct val="50000"/>
                </a:spcBef>
                <a:defRPr/>
              </a:pPr>
              <a:t>‹#›</a:t>
            </a:fld>
            <a:endParaRPr lang="en-US" baseline="-25000">
              <a:solidFill>
                <a:schemeClr val="bg1"/>
              </a:solidFill>
            </a:endParaRPr>
          </a:p>
        </p:txBody>
      </p:sp>
      <p:sp>
        <p:nvSpPr>
          <p:cNvPr id="29716" name="Text Box 20"/>
          <p:cNvSpPr txBox="1">
            <a:spLocks noChangeArrowheads="1"/>
          </p:cNvSpPr>
          <p:nvPr/>
        </p:nvSpPr>
        <p:spPr bwMode="auto">
          <a:xfrm>
            <a:off x="6324600" y="6400800"/>
            <a:ext cx="2819400" cy="274638"/>
          </a:xfrm>
          <a:prstGeom prst="rect">
            <a:avLst/>
          </a:prstGeom>
          <a:noFill/>
          <a:ln w="9525">
            <a:noFill/>
            <a:miter lim="800000"/>
            <a:headEnd/>
            <a:tailEnd/>
          </a:ln>
          <a:effectLst/>
        </p:spPr>
        <p:txBody>
          <a:bodyPr>
            <a:spAutoFit/>
          </a:bodyPr>
          <a:lstStyle/>
          <a:p>
            <a:pPr algn="ctr" eaLnBrk="1" hangingPunct="1">
              <a:spcBef>
                <a:spcPct val="50000"/>
              </a:spcBef>
              <a:defRPr/>
            </a:pPr>
            <a:r>
              <a:rPr lang="en-US" baseline="-25000" dirty="0">
                <a:solidFill>
                  <a:schemeClr val="bg1"/>
                </a:solidFill>
              </a:rPr>
              <a:t>Lecture  </a:t>
            </a:r>
            <a:r>
              <a:rPr lang="en-US" baseline="-25000" dirty="0" smtClean="0">
                <a:solidFill>
                  <a:schemeClr val="bg1"/>
                </a:solidFill>
              </a:rPr>
              <a:t>6   </a:t>
            </a:r>
            <a:r>
              <a:rPr lang="en-US" baseline="-25000" dirty="0">
                <a:solidFill>
                  <a:schemeClr val="bg1"/>
                </a:solidFill>
              </a:rPr>
              <a:t>Slide  </a:t>
            </a:r>
            <a:fld id="{C3E8E897-1EBA-455B-A023-6411CA98D7CD}" type="slidenum">
              <a:rPr lang="en-US" baseline="-25000">
                <a:solidFill>
                  <a:schemeClr val="bg1"/>
                </a:solidFill>
              </a:rPr>
              <a:pPr algn="ctr" eaLnBrk="1" hangingPunct="1">
                <a:spcBef>
                  <a:spcPct val="50000"/>
                </a:spcBef>
                <a:defRPr/>
              </a:pPr>
              <a:t>‹#›</a:t>
            </a:fld>
            <a:endParaRPr lang="en-US" baseline="-25000" dirty="0">
              <a:solidFill>
                <a:schemeClr val="bg1"/>
              </a:solidFill>
            </a:endParaRPr>
          </a:p>
        </p:txBody>
      </p:sp>
      <p:sp>
        <p:nvSpPr>
          <p:cNvPr id="21512" name="Rectangle 21"/>
          <p:cNvSpPr>
            <a:spLocks noGrp="1" noChangeArrowheads="1"/>
          </p:cNvSpPr>
          <p:nvPr>
            <p:ph type="body" idx="1"/>
          </p:nvPr>
        </p:nvSpPr>
        <p:spPr bwMode="auto">
          <a:xfrm>
            <a:off x="381000" y="838200"/>
            <a:ext cx="85344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9718" name="Text Box 22"/>
          <p:cNvSpPr txBox="1">
            <a:spLocks noChangeArrowheads="1"/>
          </p:cNvSpPr>
          <p:nvPr userDrawn="1"/>
        </p:nvSpPr>
        <p:spPr bwMode="auto">
          <a:xfrm>
            <a:off x="381000" y="5562600"/>
            <a:ext cx="4419600" cy="358775"/>
          </a:xfrm>
          <a:prstGeom prst="rect">
            <a:avLst/>
          </a:prstGeom>
          <a:noFill/>
          <a:ln w="9525">
            <a:noFill/>
            <a:miter lim="800000"/>
            <a:headEnd/>
            <a:tailEnd/>
          </a:ln>
          <a:effectLst/>
        </p:spPr>
        <p:txBody>
          <a:bodyPr>
            <a:spAutoFit/>
          </a:bodyPr>
          <a:lstStyle/>
          <a:p>
            <a:pPr algn="ctr" eaLnBrk="1" hangingPunct="1">
              <a:spcBef>
                <a:spcPct val="50000"/>
              </a:spcBef>
              <a:defRPr/>
            </a:pPr>
            <a:r>
              <a:rPr lang="en-US" sz="1000" baseline="-25000">
                <a:solidFill>
                  <a:schemeClr val="bg1"/>
                </a:solidFill>
              </a:rPr>
              <a:t>INTRODUCTION TO Modern Physics PHYX 2710</a:t>
            </a:r>
          </a:p>
          <a:p>
            <a:pPr algn="ctr" eaLnBrk="1" hangingPunct="1">
              <a:spcBef>
                <a:spcPct val="50000"/>
              </a:spcBef>
              <a:defRPr/>
            </a:pPr>
            <a:r>
              <a:rPr lang="en-US" sz="1000" baseline="-25000">
                <a:solidFill>
                  <a:schemeClr val="bg1"/>
                </a:solidFill>
              </a:rPr>
              <a:t>Fall 2004</a:t>
            </a:r>
          </a:p>
        </p:txBody>
      </p:sp>
      <p:sp>
        <p:nvSpPr>
          <p:cNvPr id="29719" name="Text Box 23"/>
          <p:cNvSpPr txBox="1">
            <a:spLocks noChangeArrowheads="1"/>
          </p:cNvSpPr>
          <p:nvPr userDrawn="1"/>
        </p:nvSpPr>
        <p:spPr bwMode="auto">
          <a:xfrm>
            <a:off x="1295400" y="6400800"/>
            <a:ext cx="2286000" cy="358775"/>
          </a:xfrm>
          <a:prstGeom prst="rect">
            <a:avLst/>
          </a:prstGeom>
          <a:noFill/>
          <a:ln w="9525">
            <a:noFill/>
            <a:miter lim="800000"/>
            <a:headEnd/>
            <a:tailEnd/>
          </a:ln>
          <a:effectLst/>
        </p:spPr>
        <p:txBody>
          <a:bodyPr>
            <a:spAutoFit/>
          </a:bodyPr>
          <a:lstStyle/>
          <a:p>
            <a:pPr algn="ctr" eaLnBrk="1" hangingPunct="1">
              <a:spcBef>
                <a:spcPct val="50000"/>
              </a:spcBef>
              <a:defRPr/>
            </a:pPr>
            <a:r>
              <a:rPr lang="en-US" sz="1000" baseline="-25000" dirty="0">
                <a:solidFill>
                  <a:schemeClr val="bg1"/>
                </a:solidFill>
              </a:rPr>
              <a:t>Intermediate  3870</a:t>
            </a:r>
          </a:p>
          <a:p>
            <a:pPr algn="ctr" eaLnBrk="1" hangingPunct="1">
              <a:spcBef>
                <a:spcPct val="50000"/>
              </a:spcBef>
              <a:defRPr/>
            </a:pPr>
            <a:r>
              <a:rPr lang="en-US" sz="1000" baseline="-25000" dirty="0">
                <a:solidFill>
                  <a:schemeClr val="bg1"/>
                </a:solidFill>
              </a:rPr>
              <a:t>Fall </a:t>
            </a:r>
            <a:r>
              <a:rPr lang="en-US" sz="1000" baseline="-25000" dirty="0" smtClean="0">
                <a:solidFill>
                  <a:schemeClr val="bg1"/>
                </a:solidFill>
              </a:rPr>
              <a:t>2015</a:t>
            </a:r>
            <a:endParaRPr lang="en-US" sz="1000" baseline="-25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2800" b="1">
          <a:solidFill>
            <a:schemeClr val="accent2"/>
          </a:solidFill>
          <a:latin typeface="+mj-lt"/>
          <a:ea typeface="+mj-ea"/>
          <a:cs typeface="+mj-cs"/>
        </a:defRPr>
      </a:lvl1pPr>
      <a:lvl2pPr algn="ctr" rtl="0" eaLnBrk="0" fontAlgn="base" hangingPunct="0">
        <a:spcBef>
          <a:spcPct val="0"/>
        </a:spcBef>
        <a:spcAft>
          <a:spcPct val="0"/>
        </a:spcAft>
        <a:defRPr sz="2800" b="1">
          <a:solidFill>
            <a:schemeClr val="accent2"/>
          </a:solidFill>
          <a:latin typeface="Arial" charset="0"/>
          <a:cs typeface="Arial" charset="0"/>
        </a:defRPr>
      </a:lvl2pPr>
      <a:lvl3pPr algn="ctr" rtl="0" eaLnBrk="0" fontAlgn="base" hangingPunct="0">
        <a:spcBef>
          <a:spcPct val="0"/>
        </a:spcBef>
        <a:spcAft>
          <a:spcPct val="0"/>
        </a:spcAft>
        <a:defRPr sz="2800" b="1">
          <a:solidFill>
            <a:schemeClr val="accent2"/>
          </a:solidFill>
          <a:latin typeface="Arial" charset="0"/>
          <a:cs typeface="Arial" charset="0"/>
        </a:defRPr>
      </a:lvl3pPr>
      <a:lvl4pPr algn="ctr" rtl="0" eaLnBrk="0" fontAlgn="base" hangingPunct="0">
        <a:spcBef>
          <a:spcPct val="0"/>
        </a:spcBef>
        <a:spcAft>
          <a:spcPct val="0"/>
        </a:spcAft>
        <a:defRPr sz="2800" b="1">
          <a:solidFill>
            <a:schemeClr val="accent2"/>
          </a:solidFill>
          <a:latin typeface="Arial" charset="0"/>
          <a:cs typeface="Arial" charset="0"/>
        </a:defRPr>
      </a:lvl4pPr>
      <a:lvl5pPr algn="ctr" rtl="0" eaLnBrk="0" fontAlgn="base" hangingPunct="0">
        <a:spcBef>
          <a:spcPct val="0"/>
        </a:spcBef>
        <a:spcAft>
          <a:spcPct val="0"/>
        </a:spcAft>
        <a:defRPr sz="2800" b="1">
          <a:solidFill>
            <a:schemeClr val="accent2"/>
          </a:solidFill>
          <a:latin typeface="Arial" charset="0"/>
          <a:cs typeface="Arial" charset="0"/>
        </a:defRPr>
      </a:lvl5pPr>
      <a:lvl6pPr marL="457200" algn="ctr" rtl="0" fontAlgn="base">
        <a:spcBef>
          <a:spcPct val="0"/>
        </a:spcBef>
        <a:spcAft>
          <a:spcPct val="0"/>
        </a:spcAft>
        <a:defRPr sz="2800" b="1">
          <a:solidFill>
            <a:schemeClr val="accent2"/>
          </a:solidFill>
          <a:latin typeface="Arial" charset="0"/>
          <a:cs typeface="Arial" charset="0"/>
        </a:defRPr>
      </a:lvl6pPr>
      <a:lvl7pPr marL="914400" algn="ctr" rtl="0" fontAlgn="base">
        <a:spcBef>
          <a:spcPct val="0"/>
        </a:spcBef>
        <a:spcAft>
          <a:spcPct val="0"/>
        </a:spcAft>
        <a:defRPr sz="2800" b="1">
          <a:solidFill>
            <a:schemeClr val="accent2"/>
          </a:solidFill>
          <a:latin typeface="Arial" charset="0"/>
          <a:cs typeface="Arial" charset="0"/>
        </a:defRPr>
      </a:lvl7pPr>
      <a:lvl8pPr marL="1371600" algn="ctr" rtl="0" fontAlgn="base">
        <a:spcBef>
          <a:spcPct val="0"/>
        </a:spcBef>
        <a:spcAft>
          <a:spcPct val="0"/>
        </a:spcAft>
        <a:defRPr sz="2800" b="1">
          <a:solidFill>
            <a:schemeClr val="accent2"/>
          </a:solidFill>
          <a:latin typeface="Arial" charset="0"/>
          <a:cs typeface="Arial" charset="0"/>
        </a:defRPr>
      </a:lvl8pPr>
      <a:lvl9pPr marL="1828800" algn="ctr" rtl="0" fontAlgn="base">
        <a:spcBef>
          <a:spcPct val="0"/>
        </a:spcBef>
        <a:spcAft>
          <a:spcPct val="0"/>
        </a:spcAft>
        <a:defRPr sz="2800" b="1">
          <a:solidFill>
            <a:schemeClr val="accent2"/>
          </a:solidFill>
          <a:latin typeface="Arial" charset="0"/>
          <a:cs typeface="Arial" charset="0"/>
        </a:defRPr>
      </a:lvl9pPr>
    </p:titleStyle>
    <p:bodyStyle>
      <a:lvl1pPr marL="342900" indent="-342900" algn="l" rtl="0" eaLnBrk="0" fontAlgn="base" hangingPunct="0">
        <a:spcBef>
          <a:spcPct val="20000"/>
        </a:spcBef>
        <a:spcAft>
          <a:spcPct val="0"/>
        </a:spcAft>
        <a:defRPr sz="3200">
          <a:solidFill>
            <a:srgbClr val="0A52A2"/>
          </a:solidFill>
          <a:latin typeface="+mn-lt"/>
          <a:ea typeface="+mn-ea"/>
          <a:cs typeface="+mn-cs"/>
        </a:defRPr>
      </a:lvl1pPr>
      <a:lvl2pPr marL="742950" indent="-285750" algn="l" rtl="0" eaLnBrk="0" fontAlgn="base" hangingPunct="0">
        <a:spcBef>
          <a:spcPct val="20000"/>
        </a:spcBef>
        <a:spcAft>
          <a:spcPct val="0"/>
        </a:spcAft>
        <a:buChar char="–"/>
        <a:defRPr sz="2800">
          <a:solidFill>
            <a:schemeClr val="hlink"/>
          </a:solidFill>
          <a:latin typeface="+mn-lt"/>
          <a:cs typeface="+mn-cs"/>
        </a:defRPr>
      </a:lvl2pPr>
      <a:lvl3pPr marL="1143000" indent="-228600" algn="l" rtl="0" eaLnBrk="0" fontAlgn="base" hangingPunct="0">
        <a:spcBef>
          <a:spcPct val="20000"/>
        </a:spcBef>
        <a:spcAft>
          <a:spcPct val="0"/>
        </a:spcAft>
        <a:buChar char="•"/>
        <a:defRPr sz="2400">
          <a:solidFill>
            <a:srgbClr val="FF0000"/>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rgbClr val="0A52A2"/>
          </a:solidFill>
          <a:latin typeface="+mn-lt"/>
          <a:cs typeface="+mn-cs"/>
        </a:defRPr>
      </a:lvl5pPr>
      <a:lvl6pPr marL="2514600" indent="-228600" algn="l" rtl="0" fontAlgn="base">
        <a:spcBef>
          <a:spcPct val="20000"/>
        </a:spcBef>
        <a:spcAft>
          <a:spcPct val="0"/>
        </a:spcAft>
        <a:buChar char="»"/>
        <a:defRPr sz="2000">
          <a:solidFill>
            <a:srgbClr val="0A52A2"/>
          </a:solidFill>
          <a:latin typeface="+mn-lt"/>
          <a:cs typeface="+mn-cs"/>
        </a:defRPr>
      </a:lvl6pPr>
      <a:lvl7pPr marL="2971800" indent="-228600" algn="l" rtl="0" fontAlgn="base">
        <a:spcBef>
          <a:spcPct val="20000"/>
        </a:spcBef>
        <a:spcAft>
          <a:spcPct val="0"/>
        </a:spcAft>
        <a:buChar char="»"/>
        <a:defRPr sz="2000">
          <a:solidFill>
            <a:srgbClr val="0A52A2"/>
          </a:solidFill>
          <a:latin typeface="+mn-lt"/>
          <a:cs typeface="+mn-cs"/>
        </a:defRPr>
      </a:lvl7pPr>
      <a:lvl8pPr marL="3429000" indent="-228600" algn="l" rtl="0" fontAlgn="base">
        <a:spcBef>
          <a:spcPct val="20000"/>
        </a:spcBef>
        <a:spcAft>
          <a:spcPct val="0"/>
        </a:spcAft>
        <a:buChar char="»"/>
        <a:defRPr sz="2000">
          <a:solidFill>
            <a:srgbClr val="0A52A2"/>
          </a:solidFill>
          <a:latin typeface="+mn-lt"/>
          <a:cs typeface="+mn-cs"/>
        </a:defRPr>
      </a:lvl8pPr>
      <a:lvl9pPr marL="3886200" indent="-228600" algn="l" rtl="0" fontAlgn="base">
        <a:spcBef>
          <a:spcPct val="20000"/>
        </a:spcBef>
        <a:spcAft>
          <a:spcPct val="0"/>
        </a:spcAft>
        <a:buChar char="»"/>
        <a:defRPr sz="2000">
          <a:solidFill>
            <a:srgbClr val="0A52A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libguides.usu.edu/content.php?pid=24616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www.physics.usu.edu/dennison/3870-3880/References/Lab_Report_Rubric.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www.physics.usu.edu/dennison/3870-3880/References/Lab_Report_Rubric.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ajp.dickinson.edu/Contributors/manFormat.html" TargetMode="External"/><Relationship Id="rId5" Type="http://schemas.openxmlformats.org/officeDocument/2006/relationships/hyperlink" Target="http://www.aip.org/pubservs/compuscript.html" TargetMode="External"/><Relationship Id="rId4" Type="http://schemas.openxmlformats.org/officeDocument/2006/relationships/hyperlink" Target="http://www.aip.org/pubservs/style/4thed/toc.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libguides.usu.edu/content.php?pid=246165"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ajp.dickinson.edu/Contributors/contGenInfo.htm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hyperlink" Target="http://www.aip.org/pubservs/style/4thed/toc.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ajp.dickinson.edu/Contributors/contGenInfo.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www.aip.org/pubservs/style/4thed/toc.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physics.ucsd.edu/~emichels/AmJP.dot"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hyperlink" Target="http://libguides.usu.edu/content.php?pid=24616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library2.usu.edu/howto/" TargetMode="Externa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library2.usu.edu/howto/sitemap.php" TargetMode="External"/><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library2.usu.edu/howto/"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libguides.usu.edu/content.php?pid=24616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holar.google.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libguides.usu.edu/c.php?g=52461&amp;p=33845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cholar.google.com/" TargetMode="Externa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hyperlink" Target="http://libguides.usu.edu/content.php?pid=246165"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endnote.com/training/" TargetMode="External"/><Relationship Id="rId7"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www.myendnoteweb.com/EndNoteWeb.html" TargetMode="External"/><Relationship Id="rId4" Type="http://schemas.openxmlformats.org/officeDocument/2006/relationships/hyperlink" Target="http://libguides.usu.edu/EndNoteBasic"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endnote.com/product-details/basic" TargetMode="Externa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libguides.usu.edu/content.php?pid=24616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libguides.usu.edu/EndNoteBasic"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libguides.usu.edu/EndNoteBasic" TargetMode="External"/><Relationship Id="rId7" Type="http://schemas.openxmlformats.org/officeDocument/2006/relationships/hyperlink" Target="https://www.myendnoteweb.com/EndNoteWeb.htm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www.youtube.com/watch?v=35t9RB8G55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physics.usu.edu/dennison/3870-3880/Humor/science%20terminology%20humor.pd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www.myendnoteweb.com/EndNoteWeb.html" TargetMode="External"/><Relationship Id="rId5" Type="http://schemas.openxmlformats.org/officeDocument/2006/relationships/image" Target="../media/image52.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myendnoteweb.com/EndNoteWeb.html" TargetMode="External"/><Relationship Id="rId4" Type="http://schemas.openxmlformats.org/officeDocument/2006/relationships/hyperlink" Target="http://libguides.usu.edu/c.php?g=52841&amp;p=339445"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myendnoteweb.com/EndNoteWeb.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www.myendnoteweb.com/EndNoteWeb.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libguides.usu.edu/c.php?g=52841&amp;p=33944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s://www.myendnoteweb.com/EndNoteWeb.html" TargetMode="External"/><Relationship Id="rId5" Type="http://schemas.openxmlformats.org/officeDocument/2006/relationships/image" Target="../media/image62.png"/><Relationship Id="rId4" Type="http://schemas.openxmlformats.org/officeDocument/2006/relationships/hyperlink" Target="http://libguides.usu.edu/c.php?g=52841&amp;p=33944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hyperlink" Target="http://libguides.usu.edu/c.php?g=52841&amp;p=339449" TargetMode="External"/><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hyperlink" Target="http://www.endnote.com/training/tutorials/enweb2/English/EndNote_Web-English/EndNote_Web.asp"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7" Type="http://schemas.openxmlformats.org/officeDocument/2006/relationships/hyperlink" Target="http://datathief.org/"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DatathiefManual.pdf" TargetMode="External"/><Relationship Id="rId5" Type="http://schemas.openxmlformats.org/officeDocument/2006/relationships/image" Target="../media/image72.jpeg"/><Relationship Id="rId4" Type="http://schemas.openxmlformats.org/officeDocument/2006/relationships/hyperlink" Target="http://libguides.usu.edu/content.php?pid=246165"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7" Type="http://schemas.openxmlformats.org/officeDocument/2006/relationships/hyperlink" Target="http://datathief.org/"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hyperlink" Target="DatathiefManual.pdf" TargetMode="External"/><Relationship Id="rId5" Type="http://schemas.openxmlformats.org/officeDocument/2006/relationships/image" Target="../media/image72.jpeg"/><Relationship Id="rId4" Type="http://schemas.openxmlformats.org/officeDocument/2006/relationships/hyperlink" Target="http://libguides.usu.edu/content.php?pid=24616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ajp.dickinson.edu/Contributors/manFormat.html" TargetMode="External"/><Relationship Id="rId5" Type="http://schemas.openxmlformats.org/officeDocument/2006/relationships/hyperlink" Target="http://www.aip.org/pubservs/compuscript.html" TargetMode="External"/><Relationship Id="rId4" Type="http://schemas.openxmlformats.org/officeDocument/2006/relationships/hyperlink" Target="http://www.aip.org/pubservs/style/4thed/toc.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7" Type="http://schemas.openxmlformats.org/officeDocument/2006/relationships/hyperlink" Target="http://datathief.org/"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hyperlink" Target="DatathiefManual.pdf" TargetMode="External"/><Relationship Id="rId5" Type="http://schemas.openxmlformats.org/officeDocument/2006/relationships/image" Target="../media/image72.jpeg"/><Relationship Id="rId4" Type="http://schemas.openxmlformats.org/officeDocument/2006/relationships/hyperlink" Target="http://libguides.usu.edu/content.php?pid=246165"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hyperlink" Target="http://libguides.usu.edu/content.php?pid=246165"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physics.usu.edu/dennison/3870-3880/References/Content%20of%20Lab%20Report.pdf"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hyperlink" Target="http://libguides.usu.edu/content.php?pid=246165"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hyperlink" Target="https://www.wavemetrics.com/" TargetMode="External"/><Relationship Id="rId4" Type="http://schemas.openxmlformats.org/officeDocument/2006/relationships/hyperlink" Target="http://libguides.usu.edu/content.php?pid=246165"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hyperlink" Target="https://www.wavemetrics.com/" TargetMode="External"/><Relationship Id="rId4" Type="http://schemas.openxmlformats.org/officeDocument/2006/relationships/hyperlink" Target="https://www.wavemetrics.com/products/igorpro/Igor6Brochure.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ww.wavemetrics.com/order/order_igordownloads.htm"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hyperlink" Target="https://www.wavemetrics.com/"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wavemetrics.com/"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3" Type="http://schemas.openxmlformats.org/officeDocument/2006/relationships/hyperlink" Target="https://www.wavemetrics.com/" TargetMode="External"/><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www.wavemetrics.net/doc/igorman/IgorMan.pdf" TargetMode="External"/><Relationship Id="rId7"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hyperlink" Target="https://www.wavemetrics.com/products/igorpro/Igor6Brochure.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hyperlink" Target="https://www.wavemetrics.com/products/igorpro/Igor6Brochure.pdf"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wavemetrics.com/products/igorpro/gallery/user.htm" TargetMode="External"/><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06.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hyperlink" Target="http://www.physics.usu.edu/dennison/3870-3880/IntermediateLab.htm"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hyperlink" Target="https://www.wavemetrics.com/" TargetMode="External"/><Relationship Id="rId4" Type="http://schemas.openxmlformats.org/officeDocument/2006/relationships/hyperlink" Target="http://libguides.usu.edu/content.php?pid=246165"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2209800"/>
            <a:ext cx="8305800" cy="1752600"/>
          </a:xfrm>
        </p:spPr>
        <p:txBody>
          <a:bodyPr/>
          <a:lstStyle/>
          <a:p>
            <a:pPr eaLnBrk="1" hangingPunct="1"/>
            <a:r>
              <a:rPr lang="en-US" b="1" dirty="0" smtClean="0">
                <a:solidFill>
                  <a:schemeClr val="accent2"/>
                </a:solidFill>
              </a:rPr>
              <a:t>CONVEYING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chemeClr val="accent2"/>
                </a:solidFill>
              </a:rPr>
              <a:t>Writing Reports</a:t>
            </a:r>
          </a:p>
          <a:p>
            <a:pPr eaLnBrk="1" hangingPunct="1"/>
            <a:r>
              <a:rPr lang="en-US" b="1" dirty="0" smtClean="0">
                <a:solidFill>
                  <a:schemeClr val="accent2"/>
                </a:solidFill>
              </a:rPr>
              <a:t>Gathering Information</a:t>
            </a:r>
          </a:p>
          <a:p>
            <a:pPr eaLnBrk="1" hangingPunct="1"/>
            <a:endParaRPr lang="en-US" b="1" dirty="0" smtClean="0"/>
          </a:p>
          <a:p>
            <a:pPr algn="l" eaLnBrk="1" hangingPunct="1"/>
            <a:r>
              <a:rPr lang="en-US" sz="2000" dirty="0" smtClean="0">
                <a:solidFill>
                  <a:srgbClr val="FF00FF"/>
                </a:solidFill>
                <a:latin typeface="Times New Roman" pitchFamily="18" charset="0"/>
              </a:rPr>
              <a:t>References:  </a:t>
            </a:r>
          </a:p>
          <a:p>
            <a:pPr algn="l" eaLnBrk="1" hangingPunct="1"/>
            <a:r>
              <a:rPr lang="en-US" sz="2000" dirty="0" smtClean="0">
                <a:solidFill>
                  <a:srgbClr val="FF00FF"/>
                </a:solidFill>
                <a:latin typeface="Times New Roman" pitchFamily="18" charset="0"/>
              </a:rPr>
              <a:t>PHYS 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b="1" dirty="0" smtClean="0">
              <a:solidFill>
                <a:srgbClr val="C00000"/>
              </a:solidFill>
            </a:endParaRPr>
          </a:p>
          <a:p>
            <a:pPr eaLnBrk="1" hangingPunct="1"/>
            <a:endParaRPr lang="en-US" b="1"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screen"/>
          <a:srcRect/>
          <a:stretch>
            <a:fillRect/>
          </a:stretch>
        </p:blipFill>
        <p:spPr bwMode="auto">
          <a:xfrm>
            <a:off x="228600" y="381000"/>
            <a:ext cx="4926830" cy="5638800"/>
          </a:xfrm>
          <a:prstGeom prst="rect">
            <a:avLst/>
          </a:prstGeom>
          <a:noFill/>
          <a:ln w="9525">
            <a:noFill/>
            <a:miter lim="800000"/>
            <a:headEnd/>
            <a:tailEnd/>
          </a:ln>
        </p:spPr>
      </p:pic>
      <p:sp>
        <p:nvSpPr>
          <p:cNvPr id="4" name="Rectangle 2"/>
          <p:cNvSpPr txBox="1">
            <a:spLocks noChangeArrowheads="1"/>
          </p:cNvSpPr>
          <p:nvPr/>
        </p:nvSpPr>
        <p:spPr>
          <a:xfrm>
            <a:off x="4724400" y="3048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Report Rubric</a:t>
            </a:r>
          </a:p>
        </p:txBody>
      </p:sp>
      <p:cxnSp>
        <p:nvCxnSpPr>
          <p:cNvPr id="5" name="Curved Connector 4"/>
          <p:cNvCxnSpPr/>
          <p:nvPr/>
        </p:nvCxnSpPr>
        <p:spPr bwMode="auto">
          <a:xfrm rot="10800000">
            <a:off x="4953000" y="990600"/>
            <a:ext cx="1524000" cy="6858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6" name="Rectangle 5"/>
          <p:cNvSpPr/>
          <p:nvPr/>
        </p:nvSpPr>
        <p:spPr>
          <a:xfrm>
            <a:off x="6553200" y="1371600"/>
            <a:ext cx="1219200" cy="584775"/>
          </a:xfrm>
          <a:prstGeom prst="rect">
            <a:avLst/>
          </a:prstGeom>
        </p:spPr>
        <p:txBody>
          <a:bodyPr wrap="square">
            <a:spAutoFit/>
          </a:bodyPr>
          <a:lstStyle/>
          <a:p>
            <a:r>
              <a:rPr lang="en-US" sz="1600" b="1" dirty="0" smtClean="0">
                <a:solidFill>
                  <a:srgbClr val="FF33CC"/>
                </a:solidFill>
              </a:rPr>
              <a:t>Grade Rubric</a:t>
            </a:r>
            <a:endParaRPr lang="en-US" sz="1600" b="1" dirty="0">
              <a:solidFill>
                <a:srgbClr val="FF33CC"/>
              </a:solidFill>
            </a:endParaRPr>
          </a:p>
        </p:txBody>
      </p:sp>
      <p:sp>
        <p:nvSpPr>
          <p:cNvPr id="17" name="Rectangle 16"/>
          <p:cNvSpPr/>
          <p:nvPr/>
        </p:nvSpPr>
        <p:spPr>
          <a:xfrm>
            <a:off x="5638800" y="2590800"/>
            <a:ext cx="3352800" cy="461665"/>
          </a:xfrm>
          <a:prstGeom prst="rect">
            <a:avLst/>
          </a:prstGeom>
        </p:spPr>
        <p:txBody>
          <a:bodyPr wrap="square">
            <a:spAutoFit/>
          </a:bodyPr>
          <a:lstStyle/>
          <a:p>
            <a:r>
              <a:rPr lang="en-US" sz="1200" dirty="0" smtClean="0">
                <a:hlinkClick r:id="rId4"/>
              </a:rPr>
              <a:t>http://www.physics.usu.edu/dennison/3870-3880/References/Lab_Report_Rubric.pdf</a:t>
            </a:r>
            <a:r>
              <a:rPr lang="en-US" sz="1200" dirty="0" smtClean="0"/>
              <a:t> </a:t>
            </a:r>
            <a:endParaRPr lang="en-US" sz="1200" dirty="0"/>
          </a:p>
        </p:txBody>
      </p:sp>
      <p:pic>
        <p:nvPicPr>
          <p:cNvPr id="1028" name="Picture 4"/>
          <p:cNvPicPr>
            <a:picLocks noChangeAspect="1" noChangeArrowheads="1"/>
          </p:cNvPicPr>
          <p:nvPr/>
        </p:nvPicPr>
        <p:blipFill>
          <a:blip r:embed="rId5" cstate="screen"/>
          <a:srcRect/>
          <a:stretch>
            <a:fillRect/>
          </a:stretch>
        </p:blipFill>
        <p:spPr bwMode="auto">
          <a:xfrm>
            <a:off x="2743200" y="3124200"/>
            <a:ext cx="4986337" cy="303292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cstate="screen"/>
          <a:srcRect/>
          <a:stretch>
            <a:fillRect/>
          </a:stretch>
        </p:blipFill>
        <p:spPr bwMode="auto">
          <a:xfrm>
            <a:off x="304800" y="685800"/>
            <a:ext cx="6172763" cy="5495925"/>
          </a:xfrm>
          <a:prstGeom prst="rect">
            <a:avLst/>
          </a:prstGeom>
          <a:noFill/>
          <a:ln w="9525">
            <a:noFill/>
            <a:miter lim="800000"/>
            <a:headEnd/>
            <a:tailEnd/>
          </a:ln>
        </p:spPr>
      </p:pic>
      <p:cxnSp>
        <p:nvCxnSpPr>
          <p:cNvPr id="7" name="Curved Connector 6"/>
          <p:cNvCxnSpPr/>
          <p:nvPr/>
        </p:nvCxnSpPr>
        <p:spPr bwMode="auto">
          <a:xfrm rot="10800000">
            <a:off x="2514600" y="914400"/>
            <a:ext cx="4876800" cy="3048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8" name="Rectangle 7"/>
          <p:cNvSpPr/>
          <p:nvPr/>
        </p:nvSpPr>
        <p:spPr>
          <a:xfrm>
            <a:off x="7467600" y="914400"/>
            <a:ext cx="1219200" cy="584775"/>
          </a:xfrm>
          <a:prstGeom prst="rect">
            <a:avLst/>
          </a:prstGeom>
        </p:spPr>
        <p:txBody>
          <a:bodyPr wrap="square">
            <a:spAutoFit/>
          </a:bodyPr>
          <a:lstStyle/>
          <a:p>
            <a:r>
              <a:rPr lang="en-US" sz="1600" b="1" dirty="0" smtClean="0">
                <a:solidFill>
                  <a:srgbClr val="FF33CC"/>
                </a:solidFill>
              </a:rPr>
              <a:t>Grade Rubric</a:t>
            </a:r>
            <a:endParaRPr lang="en-US" sz="1600" b="1" dirty="0">
              <a:solidFill>
                <a:srgbClr val="FF33CC"/>
              </a:solidFill>
            </a:endParaRPr>
          </a:p>
        </p:txBody>
      </p:sp>
      <p:sp>
        <p:nvSpPr>
          <p:cNvPr id="9" name="Rectangle 8"/>
          <p:cNvSpPr/>
          <p:nvPr/>
        </p:nvSpPr>
        <p:spPr>
          <a:xfrm>
            <a:off x="5638800" y="2590800"/>
            <a:ext cx="3352800" cy="461665"/>
          </a:xfrm>
          <a:prstGeom prst="rect">
            <a:avLst/>
          </a:prstGeom>
        </p:spPr>
        <p:txBody>
          <a:bodyPr wrap="square">
            <a:spAutoFit/>
          </a:bodyPr>
          <a:lstStyle/>
          <a:p>
            <a:r>
              <a:rPr lang="en-US" sz="1200" dirty="0" smtClean="0">
                <a:hlinkClick r:id="rId4"/>
              </a:rPr>
              <a:t>http://www.physics.usu.edu/dennison/3870-3880/References/Lab_Report_Rubric.pdf</a:t>
            </a:r>
            <a:r>
              <a:rPr lang="en-US" sz="1200" dirty="0" smtClean="0"/>
              <a:t> </a:t>
            </a:r>
            <a:endParaRPr lang="en-US" sz="1200" dirty="0"/>
          </a:p>
        </p:txBody>
      </p:sp>
      <p:sp>
        <p:nvSpPr>
          <p:cNvPr id="12" name="Rectangle 2"/>
          <p:cNvSpPr txBox="1">
            <a:spLocks noChangeArrowheads="1"/>
          </p:cNvSpPr>
          <p:nvPr/>
        </p:nvSpPr>
        <p:spPr>
          <a:xfrm>
            <a:off x="3124200" y="152400"/>
            <a:ext cx="60198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Report Rubric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24400" y="762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Use of a Lab Notebook</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pic>
        <p:nvPicPr>
          <p:cNvPr id="34817" name="Picture 1"/>
          <p:cNvPicPr>
            <a:picLocks noChangeAspect="1" noChangeArrowheads="1"/>
          </p:cNvPicPr>
          <p:nvPr/>
        </p:nvPicPr>
        <p:blipFill>
          <a:blip r:embed="rId3" cstate="print"/>
          <a:srcRect/>
          <a:stretch>
            <a:fillRect/>
          </a:stretch>
        </p:blipFill>
        <p:spPr bwMode="auto">
          <a:xfrm>
            <a:off x="609599" y="1219200"/>
            <a:ext cx="7793753" cy="3886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urved Connector 4"/>
          <p:cNvCxnSpPr/>
          <p:nvPr/>
        </p:nvCxnSpPr>
        <p:spPr bwMode="auto">
          <a:xfrm rot="10800000" flipV="1">
            <a:off x="5029200" y="1676400"/>
            <a:ext cx="1447800" cy="8382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7" name="Rectangle 6"/>
          <p:cNvSpPr/>
          <p:nvPr/>
        </p:nvSpPr>
        <p:spPr>
          <a:xfrm>
            <a:off x="6553200" y="1066800"/>
            <a:ext cx="2819400" cy="1077218"/>
          </a:xfrm>
          <a:prstGeom prst="rect">
            <a:avLst/>
          </a:prstGeom>
        </p:spPr>
        <p:txBody>
          <a:bodyPr wrap="square">
            <a:spAutoFit/>
          </a:bodyPr>
          <a:lstStyle/>
          <a:p>
            <a:r>
              <a:rPr lang="en-US" sz="1600" b="1" dirty="0" smtClean="0">
                <a:solidFill>
                  <a:srgbClr val="FF33CC"/>
                </a:solidFill>
              </a:rPr>
              <a:t>Notes on “Old School” Technical Writing</a:t>
            </a:r>
          </a:p>
          <a:p>
            <a:endParaRPr lang="en-US" sz="1600" b="1" dirty="0" smtClean="0">
              <a:solidFill>
                <a:srgbClr val="C00000"/>
              </a:solidFill>
            </a:endParaRPr>
          </a:p>
          <a:p>
            <a:r>
              <a:rPr lang="en-US" sz="1600" b="1" dirty="0" smtClean="0">
                <a:solidFill>
                  <a:srgbClr val="C00000"/>
                </a:solidFill>
              </a:rPr>
              <a:t>“The Scientific Attitude”</a:t>
            </a:r>
            <a:endParaRPr lang="en-US" sz="1600" b="1" dirty="0">
              <a:solidFill>
                <a:srgbClr val="C00000"/>
              </a:solidFill>
            </a:endParaRPr>
          </a:p>
        </p:txBody>
      </p:sp>
      <p:graphicFrame>
        <p:nvGraphicFramePr>
          <p:cNvPr id="5124" name="Object 4"/>
          <p:cNvGraphicFramePr>
            <a:graphicFrameLocks noChangeAspect="1"/>
          </p:cNvGraphicFramePr>
          <p:nvPr/>
        </p:nvGraphicFramePr>
        <p:xfrm>
          <a:off x="381000" y="152400"/>
          <a:ext cx="4095750" cy="5895975"/>
        </p:xfrm>
        <a:graphic>
          <a:graphicData uri="http://schemas.openxmlformats.org/presentationml/2006/ole">
            <p:oleObj spid="_x0000_s5124" name="Acrobat Document" r:id="rId4" imgW="4095485" imgH="5895720" progId="AcroExch.Document.11">
              <p:embed/>
            </p:oleObj>
          </a:graphicData>
        </a:graphic>
      </p:graphicFrame>
      <p:pic>
        <p:nvPicPr>
          <p:cNvPr id="5125" name="Picture 5"/>
          <p:cNvPicPr>
            <a:picLocks noChangeAspect="1" noChangeArrowheads="1"/>
          </p:cNvPicPr>
          <p:nvPr/>
        </p:nvPicPr>
        <p:blipFill>
          <a:blip r:embed="rId5" cstate="screen"/>
          <a:srcRect/>
          <a:stretch>
            <a:fillRect/>
          </a:stretch>
        </p:blipFill>
        <p:spPr bwMode="auto">
          <a:xfrm>
            <a:off x="5562600" y="2743200"/>
            <a:ext cx="3302274" cy="3189288"/>
          </a:xfrm>
          <a:prstGeom prst="rect">
            <a:avLst/>
          </a:prstGeom>
          <a:noFill/>
          <a:ln w="9525">
            <a:noFill/>
            <a:miter lim="800000"/>
            <a:headEnd/>
            <a:tailEnd/>
          </a:ln>
          <a:effectLst/>
        </p:spPr>
      </p:pic>
      <p:sp>
        <p:nvSpPr>
          <p:cNvPr id="8" name="Rectangle 2"/>
          <p:cNvSpPr txBox="1">
            <a:spLocks noChangeArrowheads="1"/>
          </p:cNvSpPr>
          <p:nvPr/>
        </p:nvSpPr>
        <p:spPr>
          <a:xfrm>
            <a:off x="4724400" y="762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Writing Resources</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urved Connector 4"/>
          <p:cNvCxnSpPr/>
          <p:nvPr/>
        </p:nvCxnSpPr>
        <p:spPr bwMode="auto">
          <a:xfrm rot="10800000" flipV="1">
            <a:off x="5029200" y="1752600"/>
            <a:ext cx="1066800" cy="7620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7" name="Rectangle 6"/>
          <p:cNvSpPr/>
          <p:nvPr/>
        </p:nvSpPr>
        <p:spPr>
          <a:xfrm>
            <a:off x="6172200" y="1066800"/>
            <a:ext cx="2819400" cy="1569660"/>
          </a:xfrm>
          <a:prstGeom prst="rect">
            <a:avLst/>
          </a:prstGeom>
        </p:spPr>
        <p:txBody>
          <a:bodyPr wrap="square">
            <a:spAutoFit/>
          </a:bodyPr>
          <a:lstStyle/>
          <a:p>
            <a:r>
              <a:rPr lang="en-US" sz="1600" b="1" dirty="0" smtClean="0">
                <a:solidFill>
                  <a:srgbClr val="FF33CC"/>
                </a:solidFill>
              </a:rPr>
              <a:t>Notes on “Old School” Technical Writing</a:t>
            </a:r>
          </a:p>
          <a:p>
            <a:endParaRPr lang="en-US" sz="1600" b="1" dirty="0" smtClean="0">
              <a:solidFill>
                <a:srgbClr val="C00000"/>
              </a:solidFill>
            </a:endParaRPr>
          </a:p>
          <a:p>
            <a:r>
              <a:rPr lang="en-US" sz="1600" b="1" dirty="0" smtClean="0">
                <a:solidFill>
                  <a:srgbClr val="C00000"/>
                </a:solidFill>
              </a:rPr>
              <a:t>Tense in Scientific Writing</a:t>
            </a:r>
          </a:p>
          <a:p>
            <a:r>
              <a:rPr lang="en-US" sz="1600" b="1" dirty="0" smtClean="0">
                <a:solidFill>
                  <a:srgbClr val="C00000"/>
                </a:solidFill>
              </a:rPr>
              <a:t>Active Vs Passive Voice</a:t>
            </a:r>
          </a:p>
          <a:p>
            <a:r>
              <a:rPr lang="en-US" sz="1600" b="1" dirty="0" smtClean="0">
                <a:solidFill>
                  <a:srgbClr val="C00000"/>
                </a:solidFill>
              </a:rPr>
              <a:t>Singulars and Plurals</a:t>
            </a:r>
            <a:endParaRPr lang="en-US" sz="1600" b="1" dirty="0">
              <a:solidFill>
                <a:srgbClr val="C00000"/>
              </a:solidFill>
            </a:endParaRPr>
          </a:p>
        </p:txBody>
      </p:sp>
      <p:graphicFrame>
        <p:nvGraphicFramePr>
          <p:cNvPr id="6147" name="Object 3"/>
          <p:cNvGraphicFramePr>
            <a:graphicFrameLocks noChangeAspect="1"/>
          </p:cNvGraphicFramePr>
          <p:nvPr/>
        </p:nvGraphicFramePr>
        <p:xfrm>
          <a:off x="381000" y="228600"/>
          <a:ext cx="4114800" cy="5904924"/>
        </p:xfrm>
        <a:graphic>
          <a:graphicData uri="http://schemas.openxmlformats.org/presentationml/2006/ole">
            <p:oleObj spid="_x0000_s6147" name="Acrobat Document" r:id="rId4" imgW="3152722" imgH="4524120" progId="AcroExch.Document.11">
              <p:embed/>
            </p:oleObj>
          </a:graphicData>
        </a:graphic>
      </p:graphicFrame>
      <p:sp>
        <p:nvSpPr>
          <p:cNvPr id="6" name="Rectangle 2"/>
          <p:cNvSpPr txBox="1">
            <a:spLocks noChangeArrowheads="1"/>
          </p:cNvSpPr>
          <p:nvPr/>
        </p:nvSpPr>
        <p:spPr>
          <a:xfrm>
            <a:off x="4724400" y="762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Writing Resources</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screen"/>
          <a:srcRect/>
          <a:stretch>
            <a:fillRect/>
          </a:stretch>
        </p:blipFill>
        <p:spPr bwMode="auto">
          <a:xfrm>
            <a:off x="3657600" y="228601"/>
            <a:ext cx="5486400" cy="5960260"/>
          </a:xfrm>
          <a:prstGeom prst="rect">
            <a:avLst/>
          </a:prstGeom>
          <a:noFill/>
          <a:ln w="9525">
            <a:noFill/>
            <a:miter lim="800000"/>
            <a:headEnd/>
            <a:tailEnd/>
          </a:ln>
        </p:spPr>
      </p:pic>
      <p:sp>
        <p:nvSpPr>
          <p:cNvPr id="4" name="Rectangle 2"/>
          <p:cNvSpPr txBox="1">
            <a:spLocks noChangeArrowheads="1"/>
          </p:cNvSpPr>
          <p:nvPr/>
        </p:nvSpPr>
        <p:spPr>
          <a:xfrm>
            <a:off x="152400" y="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p:txBody>
      </p:sp>
      <p:cxnSp>
        <p:nvCxnSpPr>
          <p:cNvPr id="5" name="Curved Connector 4"/>
          <p:cNvCxnSpPr>
            <a:stCxn id="7" idx="3"/>
          </p:cNvCxnSpPr>
          <p:nvPr/>
        </p:nvCxnSpPr>
        <p:spPr bwMode="auto">
          <a:xfrm>
            <a:off x="2362200" y="1710899"/>
            <a:ext cx="1066800" cy="575101"/>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7" name="Rectangle 6"/>
          <p:cNvSpPr/>
          <p:nvPr/>
        </p:nvSpPr>
        <p:spPr>
          <a:xfrm>
            <a:off x="1143000" y="1295400"/>
            <a:ext cx="1219200" cy="830997"/>
          </a:xfrm>
          <a:prstGeom prst="rect">
            <a:avLst/>
          </a:prstGeom>
        </p:spPr>
        <p:txBody>
          <a:bodyPr wrap="square">
            <a:spAutoFit/>
          </a:bodyPr>
          <a:lstStyle/>
          <a:p>
            <a:r>
              <a:rPr lang="en-US" sz="1600" b="1" dirty="0" smtClean="0">
                <a:solidFill>
                  <a:srgbClr val="FF33CC"/>
                </a:solidFill>
              </a:rPr>
              <a:t>Notes on Technical Writing</a:t>
            </a:r>
            <a:endParaRPr lang="en-US" sz="1600" b="1" dirty="0">
              <a:solidFill>
                <a:srgbClr val="FF33C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724400" y="3048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p:txBody>
      </p:sp>
      <p:cxnSp>
        <p:nvCxnSpPr>
          <p:cNvPr id="5" name="Curved Connector 4"/>
          <p:cNvCxnSpPr/>
          <p:nvPr/>
        </p:nvCxnSpPr>
        <p:spPr bwMode="auto">
          <a:xfrm rot="10800000" flipV="1">
            <a:off x="5029200" y="1676400"/>
            <a:ext cx="1447800" cy="8382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7" name="Rectangle 6"/>
          <p:cNvSpPr/>
          <p:nvPr/>
        </p:nvSpPr>
        <p:spPr>
          <a:xfrm>
            <a:off x="6553200" y="1066800"/>
            <a:ext cx="1219200" cy="830997"/>
          </a:xfrm>
          <a:prstGeom prst="rect">
            <a:avLst/>
          </a:prstGeom>
        </p:spPr>
        <p:txBody>
          <a:bodyPr wrap="square">
            <a:spAutoFit/>
          </a:bodyPr>
          <a:lstStyle/>
          <a:p>
            <a:r>
              <a:rPr lang="en-US" sz="1600" b="1" dirty="0" smtClean="0">
                <a:solidFill>
                  <a:srgbClr val="FF33CC"/>
                </a:solidFill>
              </a:rPr>
              <a:t>Wheeler’s Rules of Writing</a:t>
            </a:r>
            <a:endParaRPr lang="en-US" sz="1600" b="1" dirty="0">
              <a:solidFill>
                <a:srgbClr val="FF33CC"/>
              </a:solidFill>
            </a:endParaRPr>
          </a:p>
        </p:txBody>
      </p:sp>
      <p:pic>
        <p:nvPicPr>
          <p:cNvPr id="108547" name="Picture 3"/>
          <p:cNvPicPr>
            <a:picLocks noChangeAspect="1" noChangeArrowheads="1"/>
          </p:cNvPicPr>
          <p:nvPr/>
        </p:nvPicPr>
        <p:blipFill>
          <a:blip r:embed="rId3" cstate="screen"/>
          <a:srcRect/>
          <a:stretch>
            <a:fillRect/>
          </a:stretch>
        </p:blipFill>
        <p:spPr bwMode="auto">
          <a:xfrm>
            <a:off x="304800" y="152400"/>
            <a:ext cx="4627477" cy="6096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t="2676"/>
          <a:stretch>
            <a:fillRect/>
          </a:stretch>
        </p:blipFill>
        <p:spPr bwMode="auto">
          <a:xfrm>
            <a:off x="304800" y="1219200"/>
            <a:ext cx="2874868" cy="4191000"/>
          </a:xfrm>
          <a:prstGeom prst="rect">
            <a:avLst/>
          </a:prstGeom>
          <a:noFill/>
          <a:ln w="9525">
            <a:noFill/>
            <a:miter lim="800000"/>
            <a:headEnd/>
            <a:tailEnd/>
          </a:ln>
        </p:spPr>
      </p:pic>
      <p:sp>
        <p:nvSpPr>
          <p:cNvPr id="9" name="Rectangle 8"/>
          <p:cNvSpPr/>
          <p:nvPr/>
        </p:nvSpPr>
        <p:spPr>
          <a:xfrm>
            <a:off x="3429000" y="914400"/>
            <a:ext cx="5562600" cy="5201424"/>
          </a:xfrm>
          <a:prstGeom prst="rect">
            <a:avLst/>
          </a:prstGeom>
        </p:spPr>
        <p:txBody>
          <a:bodyPr wrap="square">
            <a:spAutoFit/>
          </a:bodyPr>
          <a:lstStyle/>
          <a:p>
            <a:r>
              <a:rPr lang="en-US" sz="1600" dirty="0" smtClean="0"/>
              <a:t>Review</a:t>
            </a:r>
          </a:p>
          <a:p>
            <a:r>
              <a:rPr lang="en-US" sz="1400" dirty="0" smtClean="0"/>
              <a:t>"...a </a:t>
            </a:r>
            <a:r>
              <a:rPr lang="en-US" sz="1400" dirty="0" err="1" smtClean="0"/>
              <a:t>marvellous</a:t>
            </a:r>
            <a:r>
              <a:rPr lang="en-US" sz="1400" dirty="0" smtClean="0"/>
              <a:t> and timeless little book... Here, succinctly, elegantly and without fuss are the essentials of writing clear, correct English." John Clare, "The Telegraph"</a:t>
            </a:r>
          </a:p>
          <a:p>
            <a:endParaRPr lang="en-US" sz="1600" dirty="0" smtClean="0"/>
          </a:p>
          <a:p>
            <a:r>
              <a:rPr lang="en-US" sz="1600" dirty="0" smtClean="0"/>
              <a:t>From the Back Cover</a:t>
            </a:r>
          </a:p>
          <a:p>
            <a:r>
              <a:rPr lang="en-US" sz="1600" dirty="0" smtClean="0"/>
              <a:t>Some acclaim for previous editions:</a:t>
            </a:r>
          </a:p>
          <a:p>
            <a:endParaRPr lang="en-US" sz="1600" dirty="0" smtClean="0"/>
          </a:p>
          <a:p>
            <a:r>
              <a:rPr lang="en-US" sz="1400" dirty="0" smtClean="0"/>
              <a:t>"Buy it, study it, enjoy it. It's as timeless as a book can be in our age of volubility."</a:t>
            </a:r>
          </a:p>
          <a:p>
            <a:r>
              <a:rPr lang="en-US" sz="1400" dirty="0" smtClean="0"/>
              <a:t>— The New York Times</a:t>
            </a:r>
          </a:p>
          <a:p>
            <a:endParaRPr lang="en-US" sz="1400" dirty="0" smtClean="0"/>
          </a:p>
          <a:p>
            <a:r>
              <a:rPr lang="en-US" sz="1400" dirty="0" smtClean="0"/>
              <a:t>"No book in shorter space, with fewer words, will help any writer more than this persistent little volume."</a:t>
            </a:r>
          </a:p>
          <a:p>
            <a:r>
              <a:rPr lang="en-US" sz="1400" dirty="0" smtClean="0"/>
              <a:t>— The Boston Globe</a:t>
            </a:r>
          </a:p>
          <a:p>
            <a:endParaRPr lang="en-US" sz="1400" dirty="0" smtClean="0"/>
          </a:p>
          <a:p>
            <a:r>
              <a:rPr lang="en-US" sz="1400" dirty="0" smtClean="0"/>
              <a:t>"White is one of the best stylists and most lucid minds in this country. What he says and his way of saying it are equally rewarding."</a:t>
            </a:r>
          </a:p>
          <a:p>
            <a:r>
              <a:rPr lang="en-US" sz="1400" dirty="0" smtClean="0"/>
              <a:t>— The Wall Street Journal</a:t>
            </a:r>
          </a:p>
          <a:p>
            <a:endParaRPr lang="en-US" sz="1400" dirty="0" smtClean="0"/>
          </a:p>
          <a:p>
            <a:r>
              <a:rPr lang="en-US" sz="1400" dirty="0" smtClean="0"/>
              <a:t>"The book remains a nonpareil: direct, correct, and delightful."</a:t>
            </a:r>
          </a:p>
          <a:p>
            <a:r>
              <a:rPr lang="en-US" sz="1400" dirty="0" smtClean="0"/>
              <a:t>— The New Yorker</a:t>
            </a:r>
            <a:endParaRPr lang="en-US" sz="1400" dirty="0"/>
          </a:p>
        </p:txBody>
      </p:sp>
      <p:sp>
        <p:nvSpPr>
          <p:cNvPr id="5" name="Rectangle 2"/>
          <p:cNvSpPr txBox="1">
            <a:spLocks noChangeArrowheads="1"/>
          </p:cNvSpPr>
          <p:nvPr/>
        </p:nvSpPr>
        <p:spPr>
          <a:xfrm>
            <a:off x="4724400" y="762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Writing Resources</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screen"/>
          <a:srcRect/>
          <a:stretch>
            <a:fillRect/>
          </a:stretch>
        </p:blipFill>
        <p:spPr bwMode="auto">
          <a:xfrm>
            <a:off x="381000" y="0"/>
            <a:ext cx="4587472" cy="6096000"/>
          </a:xfrm>
          <a:prstGeom prst="rect">
            <a:avLst/>
          </a:prstGeom>
          <a:noFill/>
          <a:ln w="9525">
            <a:noFill/>
            <a:miter lim="800000"/>
            <a:headEnd/>
            <a:tailEnd/>
          </a:ln>
        </p:spPr>
      </p:pic>
      <p:sp>
        <p:nvSpPr>
          <p:cNvPr id="4" name="Rectangle 2"/>
          <p:cNvSpPr txBox="1">
            <a:spLocks noChangeArrowheads="1"/>
          </p:cNvSpPr>
          <p:nvPr/>
        </p:nvSpPr>
        <p:spPr>
          <a:xfrm>
            <a:off x="4724400" y="5334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A New Writing Resource</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3" cstate="screen"/>
          <a:srcRect/>
          <a:stretch>
            <a:fillRect/>
          </a:stretch>
        </p:blipFill>
        <p:spPr bwMode="auto">
          <a:xfrm>
            <a:off x="2743200" y="1447800"/>
            <a:ext cx="5791200" cy="2590800"/>
          </a:xfrm>
          <a:prstGeom prst="rect">
            <a:avLst/>
          </a:prstGeom>
          <a:noFill/>
          <a:ln w="9525">
            <a:noFill/>
            <a:miter lim="800000"/>
            <a:headEnd/>
            <a:tailEnd/>
          </a:ln>
        </p:spPr>
      </p:pic>
      <p:cxnSp>
        <p:nvCxnSpPr>
          <p:cNvPr id="5" name="Curved Connector 4"/>
          <p:cNvCxnSpPr/>
          <p:nvPr/>
        </p:nvCxnSpPr>
        <p:spPr bwMode="auto">
          <a:xfrm>
            <a:off x="1600200" y="914400"/>
            <a:ext cx="1752600" cy="14478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6" name="Rectangle 5"/>
          <p:cNvSpPr/>
          <p:nvPr/>
        </p:nvSpPr>
        <p:spPr>
          <a:xfrm>
            <a:off x="762000" y="609600"/>
            <a:ext cx="1219200" cy="584775"/>
          </a:xfrm>
          <a:prstGeom prst="rect">
            <a:avLst/>
          </a:prstGeom>
        </p:spPr>
        <p:txBody>
          <a:bodyPr wrap="square">
            <a:spAutoFit/>
          </a:bodyPr>
          <a:lstStyle/>
          <a:p>
            <a:r>
              <a:rPr lang="en-US" sz="1600" b="1" dirty="0" smtClean="0">
                <a:solidFill>
                  <a:srgbClr val="FF33CC"/>
                </a:solidFill>
              </a:rPr>
              <a:t>Grade Rubric</a:t>
            </a:r>
            <a:endParaRPr lang="en-US" sz="1600" b="1" dirty="0">
              <a:solidFill>
                <a:srgbClr val="FF33CC"/>
              </a:solidFill>
            </a:endParaRPr>
          </a:p>
        </p:txBody>
      </p:sp>
      <p:cxnSp>
        <p:nvCxnSpPr>
          <p:cNvPr id="7" name="Curved Connector 6"/>
          <p:cNvCxnSpPr/>
          <p:nvPr/>
        </p:nvCxnSpPr>
        <p:spPr bwMode="auto">
          <a:xfrm flipV="1">
            <a:off x="1676400" y="3200400"/>
            <a:ext cx="1676400" cy="6096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8" name="Rectangle 7"/>
          <p:cNvSpPr/>
          <p:nvPr/>
        </p:nvSpPr>
        <p:spPr>
          <a:xfrm>
            <a:off x="609600" y="3581400"/>
            <a:ext cx="1219200" cy="1077218"/>
          </a:xfrm>
          <a:prstGeom prst="rect">
            <a:avLst/>
          </a:prstGeom>
        </p:spPr>
        <p:txBody>
          <a:bodyPr wrap="square">
            <a:spAutoFit/>
          </a:bodyPr>
          <a:lstStyle/>
          <a:p>
            <a:r>
              <a:rPr lang="en-US" sz="1600" b="1" dirty="0" smtClean="0">
                <a:solidFill>
                  <a:srgbClr val="FF33CC"/>
                </a:solidFill>
              </a:rPr>
              <a:t>Notes on contents of a lab report</a:t>
            </a:r>
            <a:endParaRPr lang="en-US" sz="1600" b="1" dirty="0">
              <a:solidFill>
                <a:srgbClr val="FF33CC"/>
              </a:solidFill>
            </a:endParaRPr>
          </a:p>
        </p:txBody>
      </p:sp>
      <p:sp>
        <p:nvSpPr>
          <p:cNvPr id="9" name="Rectangle 8"/>
          <p:cNvSpPr/>
          <p:nvPr/>
        </p:nvSpPr>
        <p:spPr>
          <a:xfrm>
            <a:off x="5486400" y="4191000"/>
            <a:ext cx="1219200" cy="830997"/>
          </a:xfrm>
          <a:prstGeom prst="rect">
            <a:avLst/>
          </a:prstGeom>
        </p:spPr>
        <p:txBody>
          <a:bodyPr wrap="square">
            <a:spAutoFit/>
          </a:bodyPr>
          <a:lstStyle/>
          <a:p>
            <a:r>
              <a:rPr lang="en-US" sz="1600" b="1" dirty="0" smtClean="0">
                <a:solidFill>
                  <a:srgbClr val="FF33CC"/>
                </a:solidFill>
              </a:rPr>
              <a:t>The AIP Style Manual</a:t>
            </a:r>
            <a:endParaRPr lang="en-US" sz="1600" b="1" dirty="0">
              <a:solidFill>
                <a:srgbClr val="FF33CC"/>
              </a:solidFill>
            </a:endParaRPr>
          </a:p>
        </p:txBody>
      </p:sp>
      <p:cxnSp>
        <p:nvCxnSpPr>
          <p:cNvPr id="12" name="Curved Connector 11"/>
          <p:cNvCxnSpPr/>
          <p:nvPr/>
        </p:nvCxnSpPr>
        <p:spPr bwMode="auto">
          <a:xfrm rot="5400000" flipH="1" flipV="1">
            <a:off x="6629400" y="3429000"/>
            <a:ext cx="990600" cy="9906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11" name="TextBox 10"/>
          <p:cNvSpPr txBox="1"/>
          <p:nvPr/>
        </p:nvSpPr>
        <p:spPr>
          <a:xfrm>
            <a:off x="1219200" y="5029200"/>
            <a:ext cx="6750566" cy="738664"/>
          </a:xfrm>
          <a:prstGeom prst="rect">
            <a:avLst/>
          </a:prstGeom>
          <a:noFill/>
        </p:spPr>
        <p:txBody>
          <a:bodyPr wrap="none" rtlCol="0">
            <a:spAutoFit/>
          </a:bodyPr>
          <a:lstStyle/>
          <a:p>
            <a:r>
              <a:rPr lang="en-US" sz="1400" dirty="0" smtClean="0"/>
              <a:t>AIP Style Manual: </a:t>
            </a:r>
            <a:r>
              <a:rPr lang="en-US" sz="1400" dirty="0" smtClean="0">
                <a:hlinkClick r:id="rId4"/>
              </a:rPr>
              <a:t>http://www.aip.org/pubservs/style/4thed/toc.html</a:t>
            </a:r>
            <a:endParaRPr lang="en-US" sz="1400" dirty="0" smtClean="0"/>
          </a:p>
          <a:p>
            <a:r>
              <a:rPr lang="en-US" sz="1400" dirty="0" smtClean="0"/>
              <a:t>AIP Journals:  </a:t>
            </a:r>
            <a:r>
              <a:rPr lang="en-US" sz="1400" dirty="0" smtClean="0">
                <a:hlinkClick r:id="rId5"/>
              </a:rPr>
              <a:t>http://www.aip.org/pubservs/compuscript.html</a:t>
            </a:r>
            <a:r>
              <a:rPr lang="en-US" sz="1400" dirty="0" smtClean="0"/>
              <a:t>  </a:t>
            </a:r>
          </a:p>
          <a:p>
            <a:r>
              <a:rPr lang="en-US" sz="1400" dirty="0" smtClean="0"/>
              <a:t>American Journal of Physics: </a:t>
            </a:r>
            <a:r>
              <a:rPr lang="en-US" sz="1400" dirty="0" smtClean="0">
                <a:hlinkClick r:id="rId6"/>
              </a:rPr>
              <a:t>http://ajp.dickinson.edu/Contributors/manFormat.html</a:t>
            </a:r>
            <a:endParaRPr lang="en-US" sz="1400" dirty="0" smtClean="0"/>
          </a:p>
        </p:txBody>
      </p:sp>
      <p:sp>
        <p:nvSpPr>
          <p:cNvPr id="13" name="Rectangle 2"/>
          <p:cNvSpPr txBox="1">
            <a:spLocks noChangeArrowheads="1"/>
          </p:cNvSpPr>
          <p:nvPr/>
        </p:nvSpPr>
        <p:spPr>
          <a:xfrm>
            <a:off x="4724400" y="762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Style Manuals</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2209800"/>
            <a:ext cx="8305800" cy="1752600"/>
          </a:xfrm>
        </p:spPr>
        <p:txBody>
          <a:bodyPr/>
          <a:lstStyle/>
          <a:p>
            <a:pPr eaLnBrk="1" hangingPunct="1"/>
            <a:r>
              <a:rPr lang="en-US" b="1" dirty="0" smtClean="0">
                <a:solidFill>
                  <a:schemeClr val="accent2"/>
                </a:solidFill>
              </a:rPr>
              <a:t>CONVEYING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chemeClr val="accent2"/>
                </a:solidFill>
              </a:rPr>
              <a:t>Writing Reports</a:t>
            </a:r>
          </a:p>
          <a:p>
            <a:pPr eaLnBrk="1" hangingPunct="1"/>
            <a:endParaRPr lang="en-US" b="1" dirty="0" smtClean="0"/>
          </a:p>
          <a:p>
            <a:pPr algn="l" eaLnBrk="1" hangingPunct="1"/>
            <a:r>
              <a:rPr lang="en-US" sz="2000" dirty="0" smtClean="0">
                <a:solidFill>
                  <a:srgbClr val="FF00FF"/>
                </a:solidFill>
                <a:latin typeface="Times New Roman" pitchFamily="18" charset="0"/>
              </a:rPr>
              <a:t>References:  </a:t>
            </a:r>
          </a:p>
          <a:p>
            <a:pPr algn="l" eaLnBrk="1" hangingPunct="1"/>
            <a:r>
              <a:rPr lang="en-US" sz="2000" dirty="0" smtClean="0">
                <a:solidFill>
                  <a:srgbClr val="FF00FF"/>
                </a:solidFill>
                <a:latin typeface="Times New Roman" pitchFamily="18" charset="0"/>
              </a:rPr>
              <a:t>PHYS 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b="1" dirty="0" smtClean="0">
              <a:solidFill>
                <a:srgbClr val="C00000"/>
              </a:solidFill>
            </a:endParaRPr>
          </a:p>
          <a:p>
            <a:pPr algn="l" eaLnBrk="1" hangingPunct="1"/>
            <a:r>
              <a:rPr lang="en-US" sz="2000" dirty="0" smtClean="0">
                <a:solidFill>
                  <a:srgbClr val="FF00FF"/>
                </a:solidFill>
                <a:latin typeface="Times New Roman" pitchFamily="18" charset="0"/>
              </a:rPr>
              <a:t>	</a:t>
            </a:r>
          </a:p>
          <a:p>
            <a:pPr eaLnBrk="1" hangingPunct="1"/>
            <a:endParaRPr lang="en-US"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2209800"/>
            <a:ext cx="8305800" cy="1752600"/>
          </a:xfrm>
        </p:spPr>
        <p:txBody>
          <a:bodyPr/>
          <a:lstStyle/>
          <a:p>
            <a:pPr eaLnBrk="1" hangingPunct="1"/>
            <a:r>
              <a:rPr lang="en-US" b="1" dirty="0" smtClean="0">
                <a:solidFill>
                  <a:schemeClr val="accent2"/>
                </a:solidFill>
              </a:rPr>
              <a:t>CONVEYIMG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rgbClr val="C00000"/>
                </a:solidFill>
              </a:rPr>
              <a:t>Journal Style Manuals</a:t>
            </a:r>
          </a:p>
          <a:p>
            <a:pPr eaLnBrk="1" hangingPunct="1"/>
            <a:endParaRPr lang="en-US" b="1" dirty="0" smtClean="0"/>
          </a:p>
          <a:p>
            <a:pPr algn="l" eaLnBrk="1" hangingPunct="1"/>
            <a:r>
              <a:rPr lang="en-US" sz="2000" dirty="0" smtClean="0">
                <a:solidFill>
                  <a:srgbClr val="FF00FF"/>
                </a:solidFill>
                <a:latin typeface="Arial" pitchFamily="34" charset="0"/>
                <a:cs typeface="Arial" pitchFamily="34" charset="0"/>
              </a:rPr>
              <a:t>References:  PHYS 3870 Web Site</a:t>
            </a:r>
          </a:p>
          <a:p>
            <a:pPr algn="l" eaLnBrk="1" hangingPunct="1"/>
            <a:r>
              <a:rPr lang="en-US" sz="2000" dirty="0" smtClean="0">
                <a:solidFill>
                  <a:srgbClr val="FF00FF"/>
                </a:solidFill>
                <a:latin typeface="Arial" pitchFamily="34" charset="0"/>
                <a:cs typeface="Arial" pitchFamily="34" charset="0"/>
              </a:rPr>
              <a:t>	    AJP web site </a:t>
            </a:r>
            <a:r>
              <a:rPr lang="en-US" sz="1400" dirty="0" smtClean="0">
                <a:solidFill>
                  <a:srgbClr val="FF00FF"/>
                </a:solidFill>
                <a:latin typeface="Arial" pitchFamily="34" charset="0"/>
                <a:cs typeface="Arial" pitchFamily="34" charset="0"/>
                <a:hlinkClick r:id="rId3"/>
              </a:rPr>
              <a:t>http://ajp.dickinson.edu/Contributors/contGenInfo.html</a:t>
            </a:r>
            <a:r>
              <a:rPr lang="en-US" sz="1400" dirty="0" smtClean="0">
                <a:solidFill>
                  <a:srgbClr val="FF00FF"/>
                </a:solidFill>
                <a:latin typeface="Arial" pitchFamily="34" charset="0"/>
                <a:cs typeface="Arial" pitchFamily="34" charset="0"/>
              </a:rPr>
              <a:t> </a:t>
            </a:r>
          </a:p>
          <a:p>
            <a:pPr algn="l" eaLnBrk="1" hangingPunct="1"/>
            <a:r>
              <a:rPr lang="en-US" sz="1400" dirty="0" smtClean="0">
                <a:solidFill>
                  <a:srgbClr val="FF00FF"/>
                </a:solidFill>
                <a:latin typeface="Arial" pitchFamily="34" charset="0"/>
                <a:cs typeface="Arial" pitchFamily="34" charset="0"/>
              </a:rPr>
              <a:t>	     </a:t>
            </a:r>
            <a:r>
              <a:rPr lang="en-US" sz="2000" dirty="0" smtClean="0">
                <a:solidFill>
                  <a:srgbClr val="FF33CC"/>
                </a:solidFill>
                <a:latin typeface="Arial" pitchFamily="34" charset="0"/>
                <a:cs typeface="Arial" pitchFamily="34" charset="0"/>
              </a:rPr>
              <a:t>AIP Style Manual: </a:t>
            </a:r>
            <a:r>
              <a:rPr lang="en-US" sz="1400" dirty="0" smtClean="0">
                <a:latin typeface="Arial" pitchFamily="34" charset="0"/>
                <a:cs typeface="Arial" pitchFamily="34" charset="0"/>
                <a:hlinkClick r:id="rId4"/>
              </a:rPr>
              <a:t>http://www.aip.org/pubservs/style/4thed/toc.html</a:t>
            </a:r>
            <a:endParaRPr lang="en-US" sz="2000" dirty="0" smtClean="0">
              <a:latin typeface="Arial" pitchFamily="34" charset="0"/>
              <a:cs typeface="Arial" pitchFamily="34" charset="0"/>
            </a:endParaRPr>
          </a:p>
          <a:p>
            <a:pPr algn="l" eaLnBrk="1" hangingPunct="1"/>
            <a:endParaRPr lang="en-US" sz="2000" dirty="0" smtClean="0">
              <a:solidFill>
                <a:srgbClr val="FF00FF"/>
              </a:solidFill>
              <a:latin typeface="Times New Roman" pitchFamily="18" charset="0"/>
            </a:endParaRPr>
          </a:p>
          <a:p>
            <a:pPr eaLnBrk="1" hangingPunct="1"/>
            <a:endParaRPr lang="en-US" b="1" dirty="0" smtClean="0"/>
          </a:p>
        </p:txBody>
      </p:sp>
      <p:pic>
        <p:nvPicPr>
          <p:cNvPr id="5" name="Picture 2" descr="image of American Journal of Physics"/>
          <p:cNvPicPr>
            <a:picLocks noChangeAspect="1" noChangeArrowheads="1"/>
          </p:cNvPicPr>
          <p:nvPr/>
        </p:nvPicPr>
        <p:blipFill>
          <a:blip r:embed="rId5" cstate="screen"/>
          <a:srcRect/>
          <a:stretch>
            <a:fillRect/>
          </a:stretch>
        </p:blipFill>
        <p:spPr bwMode="auto">
          <a:xfrm>
            <a:off x="7620000" y="4114800"/>
            <a:ext cx="1224644" cy="161745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of American Journal of Physics"/>
          <p:cNvPicPr>
            <a:picLocks noChangeAspect="1" noChangeArrowheads="1"/>
          </p:cNvPicPr>
          <p:nvPr/>
        </p:nvPicPr>
        <p:blipFill>
          <a:blip r:embed="rId3" cstate="screen"/>
          <a:srcRect/>
          <a:stretch>
            <a:fillRect/>
          </a:stretch>
        </p:blipFill>
        <p:spPr bwMode="auto">
          <a:xfrm>
            <a:off x="6282146" y="1905001"/>
            <a:ext cx="2480853" cy="3276600"/>
          </a:xfrm>
          <a:prstGeom prst="rect">
            <a:avLst/>
          </a:prstGeom>
          <a:noFill/>
        </p:spPr>
      </p:pic>
      <p:sp>
        <p:nvSpPr>
          <p:cNvPr id="3" name="Rectangle 2"/>
          <p:cNvSpPr/>
          <p:nvPr/>
        </p:nvSpPr>
        <p:spPr>
          <a:xfrm>
            <a:off x="609600" y="1828800"/>
            <a:ext cx="4572000" cy="2831544"/>
          </a:xfrm>
          <a:prstGeom prst="rect">
            <a:avLst/>
          </a:prstGeom>
        </p:spPr>
        <p:txBody>
          <a:bodyPr>
            <a:spAutoFit/>
          </a:bodyPr>
          <a:lstStyle/>
          <a:p>
            <a:r>
              <a:rPr lang="en-US" b="1" u="sng" dirty="0" smtClean="0"/>
              <a:t>Audience and Mission</a:t>
            </a:r>
          </a:p>
          <a:p>
            <a:pPr algn="just"/>
            <a:r>
              <a:rPr lang="en-US" sz="1600" dirty="0" smtClean="0"/>
              <a:t>The mission of the American Journal of Physics (AJP) is to publish articles on the educational and cultural aspects of physics that are useful, interesting, and accessible to a diverse audience of physics students, educators, and researchers who are generally reading outside their specialties to broaden their understanding of physics and to expand and enhance their pedagogical toolkits at the undergraduate and graduate levels.</a:t>
            </a:r>
            <a:endParaRPr lang="en-US" sz="1600" dirty="0"/>
          </a:p>
        </p:txBody>
      </p:sp>
      <p:sp>
        <p:nvSpPr>
          <p:cNvPr id="4" name="Rectangle 3"/>
          <p:cNvSpPr/>
          <p:nvPr/>
        </p:nvSpPr>
        <p:spPr>
          <a:xfrm>
            <a:off x="609600" y="4953000"/>
            <a:ext cx="5791200" cy="677108"/>
          </a:xfrm>
          <a:prstGeom prst="rect">
            <a:avLst/>
          </a:prstGeom>
        </p:spPr>
        <p:txBody>
          <a:bodyPr wrap="square">
            <a:spAutoFit/>
          </a:bodyPr>
          <a:lstStyle/>
          <a:p>
            <a:r>
              <a:rPr lang="en-US" sz="2000" dirty="0" smtClean="0">
                <a:solidFill>
                  <a:srgbClr val="FF00FF"/>
                </a:solidFill>
                <a:latin typeface="Arial" pitchFamily="34" charset="0"/>
                <a:cs typeface="Arial" pitchFamily="34" charset="0"/>
              </a:rPr>
              <a:t>AJP web site </a:t>
            </a:r>
            <a:r>
              <a:rPr lang="en-US" dirty="0" smtClean="0">
                <a:solidFill>
                  <a:srgbClr val="FF00FF"/>
                </a:solidFill>
                <a:latin typeface="Arial" pitchFamily="34" charset="0"/>
                <a:cs typeface="Arial" pitchFamily="34" charset="0"/>
                <a:hlinkClick r:id="rId4"/>
              </a:rPr>
              <a:t>http://ajp.dickinson.edu/Contributors/contGenInfo.html</a:t>
            </a:r>
            <a:r>
              <a:rPr lang="en-US" dirty="0" smtClean="0">
                <a:solidFill>
                  <a:srgbClr val="FF00FF"/>
                </a:solidFill>
                <a:latin typeface="Arial" pitchFamily="34" charset="0"/>
                <a:cs typeface="Arial" pitchFamily="34" charset="0"/>
              </a:rPr>
              <a:t> </a:t>
            </a:r>
            <a:endParaRPr lang="en-US" dirty="0">
              <a:latin typeface="Arial" pitchFamily="34" charset="0"/>
              <a:cs typeface="Arial" pitchFamily="34" charset="0"/>
            </a:endParaRPr>
          </a:p>
        </p:txBody>
      </p:sp>
      <p:sp>
        <p:nvSpPr>
          <p:cNvPr id="5" name="Rectangle 2"/>
          <p:cNvSpPr txBox="1">
            <a:spLocks noChangeArrowheads="1"/>
          </p:cNvSpPr>
          <p:nvPr/>
        </p:nvSpPr>
        <p:spPr>
          <a:xfrm>
            <a:off x="533400" y="3048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American Journal of Physics Style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304800"/>
            <a:ext cx="77724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AIP Style Manual</a:t>
            </a:r>
          </a:p>
        </p:txBody>
      </p:sp>
      <p:sp>
        <p:nvSpPr>
          <p:cNvPr id="6" name="Rectangle 5"/>
          <p:cNvSpPr/>
          <p:nvPr/>
        </p:nvSpPr>
        <p:spPr>
          <a:xfrm>
            <a:off x="304800" y="990600"/>
            <a:ext cx="2743200" cy="4462760"/>
          </a:xfrm>
          <a:prstGeom prst="rect">
            <a:avLst/>
          </a:prstGeom>
        </p:spPr>
        <p:txBody>
          <a:bodyPr wrap="square">
            <a:spAutoFit/>
          </a:bodyPr>
          <a:lstStyle/>
          <a:p>
            <a:r>
              <a:rPr lang="en-US" sz="1600" b="1" u="sng" dirty="0" smtClean="0">
                <a:solidFill>
                  <a:srgbClr val="FF33CC"/>
                </a:solidFill>
              </a:rPr>
              <a:t>Includes information on:</a:t>
            </a:r>
          </a:p>
          <a:p>
            <a:endParaRPr lang="en-US" sz="1400" b="1" dirty="0" smtClean="0">
              <a:solidFill>
                <a:srgbClr val="0066FF"/>
              </a:solidFill>
            </a:endParaRPr>
          </a:p>
          <a:p>
            <a:pPr>
              <a:buFont typeface="Arial" pitchFamily="34" charset="0"/>
              <a:buChar char="•"/>
            </a:pPr>
            <a:r>
              <a:rPr lang="en-US" sz="1400" b="1" dirty="0" smtClean="0">
                <a:solidFill>
                  <a:srgbClr val="0066FF"/>
                </a:solidFill>
              </a:rPr>
              <a:t> Writing a paper</a:t>
            </a:r>
          </a:p>
          <a:p>
            <a:pPr>
              <a:buFont typeface="Arial" pitchFamily="34" charset="0"/>
              <a:buChar char="•"/>
            </a:pPr>
            <a:r>
              <a:rPr lang="en-US" sz="1400" b="1" dirty="0" smtClean="0">
                <a:solidFill>
                  <a:srgbClr val="0066FF"/>
                </a:solidFill>
              </a:rPr>
              <a:t> Parts of a paper</a:t>
            </a:r>
          </a:p>
          <a:p>
            <a:pPr>
              <a:buFont typeface="Arial" pitchFamily="34" charset="0"/>
              <a:buChar char="•"/>
            </a:pPr>
            <a:r>
              <a:rPr lang="en-US" sz="1400" b="1" dirty="0" smtClean="0">
                <a:solidFill>
                  <a:srgbClr val="0066FF"/>
                </a:solidFill>
              </a:rPr>
              <a:t> Headings</a:t>
            </a:r>
          </a:p>
          <a:p>
            <a:pPr>
              <a:buFont typeface="Arial" pitchFamily="34" charset="0"/>
              <a:buChar char="•"/>
            </a:pPr>
            <a:r>
              <a:rPr lang="en-US" sz="1400" b="1" dirty="0" smtClean="0">
                <a:solidFill>
                  <a:srgbClr val="0066FF"/>
                </a:solidFill>
              </a:rPr>
              <a:t> Reference formats</a:t>
            </a:r>
          </a:p>
          <a:p>
            <a:pPr>
              <a:buFont typeface="Arial" pitchFamily="34" charset="0"/>
              <a:buChar char="•"/>
            </a:pPr>
            <a:r>
              <a:rPr lang="en-US" sz="1400" b="1" dirty="0" smtClean="0">
                <a:solidFill>
                  <a:srgbClr val="0066FF"/>
                </a:solidFill>
              </a:rPr>
              <a:t> Grammar and punctuation</a:t>
            </a:r>
          </a:p>
          <a:p>
            <a:pPr>
              <a:buFont typeface="Arial" pitchFamily="34" charset="0"/>
              <a:buChar char="•"/>
            </a:pPr>
            <a:r>
              <a:rPr lang="en-US" sz="1400" b="1" dirty="0" smtClean="0">
                <a:solidFill>
                  <a:srgbClr val="0066FF"/>
                </a:solidFill>
              </a:rPr>
              <a:t> Spelling and misspelled words</a:t>
            </a:r>
          </a:p>
          <a:p>
            <a:pPr>
              <a:buFont typeface="Arial" pitchFamily="34" charset="0"/>
              <a:buChar char="•"/>
            </a:pPr>
            <a:r>
              <a:rPr lang="en-US" sz="1400" b="1" dirty="0" smtClean="0">
                <a:solidFill>
                  <a:srgbClr val="0066FF"/>
                </a:solidFill>
              </a:rPr>
              <a:t>“I” and “we”</a:t>
            </a:r>
          </a:p>
          <a:p>
            <a:pPr>
              <a:buFont typeface="Arial" pitchFamily="34" charset="0"/>
              <a:buChar char="•"/>
            </a:pPr>
            <a:r>
              <a:rPr lang="en-US" sz="1400" b="1" dirty="0" smtClean="0">
                <a:solidFill>
                  <a:srgbClr val="0066FF"/>
                </a:solidFill>
              </a:rPr>
              <a:t> Capitalizations</a:t>
            </a:r>
          </a:p>
          <a:p>
            <a:pPr>
              <a:buFont typeface="Arial" pitchFamily="34" charset="0"/>
              <a:buChar char="•"/>
            </a:pPr>
            <a:r>
              <a:rPr lang="en-US" sz="1400" b="1" dirty="0" smtClean="0">
                <a:solidFill>
                  <a:srgbClr val="0066FF"/>
                </a:solidFill>
              </a:rPr>
              <a:t> Accepted abbreviations</a:t>
            </a:r>
          </a:p>
          <a:p>
            <a:pPr>
              <a:buFont typeface="Arial" pitchFamily="34" charset="0"/>
              <a:buChar char="•"/>
            </a:pPr>
            <a:r>
              <a:rPr lang="en-US" sz="1400" b="1" dirty="0" smtClean="0">
                <a:solidFill>
                  <a:srgbClr val="0066FF"/>
                </a:solidFill>
              </a:rPr>
              <a:t> Symbols</a:t>
            </a:r>
          </a:p>
          <a:p>
            <a:pPr>
              <a:buFont typeface="Arial" pitchFamily="34" charset="0"/>
              <a:buChar char="•"/>
            </a:pPr>
            <a:r>
              <a:rPr lang="en-US" sz="1400" b="1" dirty="0" smtClean="0">
                <a:solidFill>
                  <a:srgbClr val="0066FF"/>
                </a:solidFill>
              </a:rPr>
              <a:t> Units</a:t>
            </a:r>
          </a:p>
          <a:p>
            <a:pPr>
              <a:buFont typeface="Arial" pitchFamily="34" charset="0"/>
              <a:buChar char="•"/>
            </a:pPr>
            <a:r>
              <a:rPr lang="en-US" sz="1400" b="1" dirty="0" smtClean="0">
                <a:solidFill>
                  <a:srgbClr val="0066FF"/>
                </a:solidFill>
              </a:rPr>
              <a:t> Graph formats</a:t>
            </a:r>
          </a:p>
          <a:p>
            <a:pPr>
              <a:buFont typeface="Arial" pitchFamily="34" charset="0"/>
              <a:buChar char="•"/>
            </a:pPr>
            <a:r>
              <a:rPr lang="en-US" sz="1400" b="1" dirty="0" smtClean="0">
                <a:solidFill>
                  <a:srgbClr val="0066FF"/>
                </a:solidFill>
              </a:rPr>
              <a:t> Figures and figure captions</a:t>
            </a:r>
          </a:p>
          <a:p>
            <a:pPr>
              <a:buFont typeface="Arial" pitchFamily="34" charset="0"/>
              <a:buChar char="•"/>
            </a:pPr>
            <a:r>
              <a:rPr lang="en-US" sz="1400" b="1" dirty="0" smtClean="0">
                <a:solidFill>
                  <a:srgbClr val="0066FF"/>
                </a:solidFill>
              </a:rPr>
              <a:t>Tables and Table captions</a:t>
            </a:r>
          </a:p>
          <a:p>
            <a:pPr>
              <a:buFont typeface="Arial" pitchFamily="34" charset="0"/>
              <a:buChar char="•"/>
            </a:pPr>
            <a:r>
              <a:rPr lang="en-US" sz="1400" b="1" dirty="0" smtClean="0">
                <a:solidFill>
                  <a:srgbClr val="0066FF"/>
                </a:solidFill>
              </a:rPr>
              <a:t> Equations</a:t>
            </a:r>
          </a:p>
          <a:p>
            <a:pPr>
              <a:buFont typeface="Arial" pitchFamily="34" charset="0"/>
              <a:buChar char="•"/>
            </a:pPr>
            <a:r>
              <a:rPr lang="en-US" sz="1400" b="1" dirty="0" smtClean="0">
                <a:solidFill>
                  <a:srgbClr val="0066FF"/>
                </a:solidFill>
              </a:rPr>
              <a:t>Symbols</a:t>
            </a:r>
          </a:p>
          <a:p>
            <a:pPr>
              <a:buFont typeface="Arial" pitchFamily="34" charset="0"/>
              <a:buChar char="•"/>
            </a:pPr>
            <a:r>
              <a:rPr lang="en-US" sz="1600" b="1" dirty="0" smtClean="0">
                <a:solidFill>
                  <a:srgbClr val="FF33CC"/>
                </a:solidFill>
              </a:rPr>
              <a:t> </a:t>
            </a:r>
            <a:endParaRPr lang="en-US" sz="1600" b="1" dirty="0">
              <a:solidFill>
                <a:srgbClr val="FF33CC"/>
              </a:solidFill>
            </a:endParaRPr>
          </a:p>
        </p:txBody>
      </p:sp>
      <p:pic>
        <p:nvPicPr>
          <p:cNvPr id="238594" name="Picture 2"/>
          <p:cNvPicPr>
            <a:picLocks noChangeAspect="1" noChangeArrowheads="1"/>
          </p:cNvPicPr>
          <p:nvPr/>
        </p:nvPicPr>
        <p:blipFill>
          <a:blip r:embed="rId3" cstate="screen"/>
          <a:srcRect/>
          <a:stretch>
            <a:fillRect/>
          </a:stretch>
        </p:blipFill>
        <p:spPr bwMode="auto">
          <a:xfrm>
            <a:off x="2932043" y="1371600"/>
            <a:ext cx="6211957" cy="3810000"/>
          </a:xfrm>
          <a:prstGeom prst="rect">
            <a:avLst/>
          </a:prstGeom>
          <a:noFill/>
          <a:ln w="9525">
            <a:noFill/>
            <a:miter lim="800000"/>
            <a:headEnd/>
            <a:tailEnd/>
          </a:ln>
        </p:spPr>
      </p:pic>
      <p:sp>
        <p:nvSpPr>
          <p:cNvPr id="7" name="Rectangle 6"/>
          <p:cNvSpPr/>
          <p:nvPr/>
        </p:nvSpPr>
        <p:spPr>
          <a:xfrm>
            <a:off x="1981200" y="5638800"/>
            <a:ext cx="5867400" cy="307777"/>
          </a:xfrm>
          <a:prstGeom prst="rect">
            <a:avLst/>
          </a:prstGeom>
        </p:spPr>
        <p:txBody>
          <a:bodyPr wrap="square">
            <a:spAutoFit/>
          </a:bodyPr>
          <a:lstStyle/>
          <a:p>
            <a:r>
              <a:rPr lang="en-US" sz="1400" dirty="0" smtClean="0"/>
              <a:t>AIP Style Manual: </a:t>
            </a:r>
            <a:r>
              <a:rPr lang="en-US" sz="1400" dirty="0" smtClean="0">
                <a:hlinkClick r:id="rId4"/>
              </a:rPr>
              <a:t>http://www.aip.org/pubservs/style/4thed/toc.html</a:t>
            </a:r>
            <a:endParaRPr lang="en-US" sz="1400"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1047214"/>
            <a:ext cx="2590800" cy="3600986"/>
          </a:xfrm>
          <a:prstGeom prst="rect">
            <a:avLst/>
          </a:prstGeom>
        </p:spPr>
        <p:txBody>
          <a:bodyPr wrap="square">
            <a:spAutoFit/>
          </a:bodyPr>
          <a:lstStyle/>
          <a:p>
            <a:r>
              <a:rPr lang="en-US" b="1" u="sng" dirty="0" smtClean="0"/>
              <a:t>Journal Templates</a:t>
            </a:r>
            <a:endParaRPr lang="en-US" b="1" u="sng" dirty="0" smtClean="0"/>
          </a:p>
          <a:p>
            <a:pPr algn="just"/>
            <a:r>
              <a:rPr lang="en-US" sz="1400" dirty="0" smtClean="0"/>
              <a:t>The Word template provides a relatively easy way to format lab reports using the style and format of articles in the American Journal of Physics.  Other templates are available for other journals in both Word and </a:t>
            </a:r>
            <a:r>
              <a:rPr lang="en-US" sz="1400" dirty="0" err="1" smtClean="0"/>
              <a:t>LaTeX</a:t>
            </a:r>
            <a:r>
              <a:rPr lang="en-US" sz="1400" dirty="0" smtClean="0"/>
              <a:t>. </a:t>
            </a:r>
          </a:p>
          <a:p>
            <a:pPr algn="just"/>
            <a:endParaRPr lang="en-US" sz="1400" dirty="0" smtClean="0"/>
          </a:p>
          <a:p>
            <a:pPr algn="just"/>
            <a:r>
              <a:rPr lang="en-US" sz="1400" dirty="0" smtClean="0"/>
              <a:t>The templates can be loaded in to Word or you can simply start with a copy of the template document and overwrite with the content for your report.</a:t>
            </a:r>
            <a:endParaRPr lang="en-US" sz="1400" dirty="0"/>
          </a:p>
        </p:txBody>
      </p:sp>
      <p:sp>
        <p:nvSpPr>
          <p:cNvPr id="4" name="Rectangle 3"/>
          <p:cNvSpPr/>
          <p:nvPr/>
        </p:nvSpPr>
        <p:spPr>
          <a:xfrm>
            <a:off x="457200" y="5791200"/>
            <a:ext cx="3352800" cy="307777"/>
          </a:xfrm>
          <a:prstGeom prst="rect">
            <a:avLst/>
          </a:prstGeom>
        </p:spPr>
        <p:txBody>
          <a:bodyPr wrap="square">
            <a:spAutoFit/>
          </a:bodyPr>
          <a:lstStyle/>
          <a:p>
            <a:r>
              <a:rPr lang="en-US" sz="1400" b="1" dirty="0" smtClean="0">
                <a:hlinkClick r:id="rId3" action="ppaction://hlinkfile"/>
              </a:rPr>
              <a:t>physics</a:t>
            </a:r>
            <a:r>
              <a:rPr lang="en-US" sz="1400" dirty="0" smtClean="0">
                <a:hlinkClick r:id="rId3" action="ppaction://hlinkfile"/>
              </a:rPr>
              <a:t>.ucsd.edu</a:t>
            </a:r>
            <a:r>
              <a:rPr lang="en-US" sz="1400" dirty="0" smtClean="0">
                <a:hlinkClick r:id="rId3" action="ppaction://hlinkfile"/>
              </a:rPr>
              <a:t>/~</a:t>
            </a:r>
            <a:r>
              <a:rPr lang="en-US" sz="1400" dirty="0" err="1" smtClean="0">
                <a:hlinkClick r:id="rId3" action="ppaction://hlinkfile"/>
              </a:rPr>
              <a:t>emichels</a:t>
            </a:r>
            <a:r>
              <a:rPr lang="en-US" sz="1400" dirty="0" smtClean="0">
                <a:hlinkClick r:id="rId3" action="ppaction://hlinkfile"/>
              </a:rPr>
              <a:t>/AmJP.dot </a:t>
            </a:r>
            <a:endParaRPr lang="en-US" sz="1400" dirty="0">
              <a:latin typeface="Arial" pitchFamily="34" charset="0"/>
              <a:cs typeface="Arial" pitchFamily="34" charset="0"/>
            </a:endParaRPr>
          </a:p>
        </p:txBody>
      </p:sp>
      <p:sp>
        <p:nvSpPr>
          <p:cNvPr id="5" name="Rectangle 2"/>
          <p:cNvSpPr txBox="1">
            <a:spLocks noChangeArrowheads="1"/>
          </p:cNvSpPr>
          <p:nvPr/>
        </p:nvSpPr>
        <p:spPr>
          <a:xfrm>
            <a:off x="533400" y="228600"/>
            <a:ext cx="7772400" cy="5334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American Journal of Physics </a:t>
            </a:r>
            <a:r>
              <a:rPr kumimoji="0" lang="en-US" sz="2800" b="1" i="1" u="sng" strike="noStrike" kern="0" cap="none" spc="0" normalizeH="0" baseline="0" noProof="0" dirty="0" smtClean="0">
                <a:ln>
                  <a:noFill/>
                </a:ln>
                <a:solidFill>
                  <a:schemeClr val="accent2"/>
                </a:solidFill>
                <a:effectLst/>
                <a:uLnTx/>
                <a:uFillTx/>
                <a:latin typeface="+mj-lt"/>
                <a:ea typeface="+mj-ea"/>
                <a:cs typeface="+mj-cs"/>
              </a:rPr>
              <a:t>Word</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 Template</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43010" name="Picture 2"/>
          <p:cNvPicPr>
            <a:picLocks noChangeAspect="1" noChangeArrowheads="1"/>
          </p:cNvPicPr>
          <p:nvPr/>
        </p:nvPicPr>
        <p:blipFill>
          <a:blip r:embed="rId4" cstate="print"/>
          <a:srcRect/>
          <a:stretch>
            <a:fillRect/>
          </a:stretch>
        </p:blipFill>
        <p:spPr bwMode="auto">
          <a:xfrm>
            <a:off x="3352801" y="990600"/>
            <a:ext cx="5670812" cy="4191000"/>
          </a:xfrm>
          <a:prstGeom prst="rect">
            <a:avLst/>
          </a:prstGeom>
          <a:noFill/>
          <a:ln w="9525">
            <a:solidFill>
              <a:schemeClr val="tx1"/>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2209800"/>
            <a:ext cx="8305800" cy="1752600"/>
          </a:xfrm>
        </p:spPr>
        <p:txBody>
          <a:bodyPr/>
          <a:lstStyle/>
          <a:p>
            <a:pPr eaLnBrk="1" hangingPunct="1"/>
            <a:r>
              <a:rPr lang="en-US" b="1" dirty="0" smtClean="0">
                <a:solidFill>
                  <a:schemeClr val="accent2"/>
                </a:solidFill>
              </a:rPr>
              <a:t>CONVEYING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chemeClr val="accent2"/>
                </a:solidFill>
              </a:rPr>
              <a:t>Gathering Information</a:t>
            </a:r>
          </a:p>
          <a:p>
            <a:pPr eaLnBrk="1" hangingPunct="1"/>
            <a:endParaRPr lang="en-US" b="1" dirty="0" smtClean="0"/>
          </a:p>
          <a:p>
            <a:pPr algn="l" eaLnBrk="1" hangingPunct="1"/>
            <a:r>
              <a:rPr lang="en-US" sz="2000" dirty="0" smtClean="0">
                <a:solidFill>
                  <a:srgbClr val="FF00FF"/>
                </a:solidFill>
                <a:latin typeface="Times New Roman" pitchFamily="18" charset="0"/>
              </a:rPr>
              <a:t>References:  </a:t>
            </a:r>
          </a:p>
          <a:p>
            <a:pPr algn="l" eaLnBrk="1" hangingPunct="1"/>
            <a:r>
              <a:rPr lang="en-US" sz="2000" dirty="0" smtClean="0">
                <a:solidFill>
                  <a:srgbClr val="FF00FF"/>
                </a:solidFill>
                <a:latin typeface="Times New Roman" pitchFamily="18" charset="0"/>
              </a:rPr>
              <a:t>PHYS 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b="1" dirty="0" smtClean="0">
              <a:solidFill>
                <a:srgbClr val="C00000"/>
              </a:solidFill>
            </a:endParaRPr>
          </a:p>
          <a:p>
            <a:pPr eaLnBrk="1" hangingPunct="1"/>
            <a:endParaRPr lang="en-US" b="1" dirty="0" smtClean="0"/>
          </a:p>
        </p:txBody>
      </p:sp>
      <p:pic>
        <p:nvPicPr>
          <p:cNvPr id="314370" name="Picture 2" descr="http://www.physics.usu.edu/dennison/3870-3880/IntermediateLab_files/image006.jpg"/>
          <p:cNvPicPr>
            <a:picLocks noChangeAspect="1" noChangeArrowheads="1"/>
          </p:cNvPicPr>
          <p:nvPr/>
        </p:nvPicPr>
        <p:blipFill>
          <a:blip r:embed="rId5" cstate="screen"/>
          <a:srcRect/>
          <a:stretch>
            <a:fillRect/>
          </a:stretch>
        </p:blipFill>
        <p:spPr bwMode="auto">
          <a:xfrm>
            <a:off x="5105400" y="4191000"/>
            <a:ext cx="3200400" cy="6858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cstate="screen"/>
          <a:srcRect/>
          <a:stretch>
            <a:fillRect/>
          </a:stretch>
        </p:blipFill>
        <p:spPr bwMode="auto">
          <a:xfrm>
            <a:off x="304800" y="2057400"/>
            <a:ext cx="5181600" cy="1889165"/>
          </a:xfrm>
          <a:prstGeom prst="rect">
            <a:avLst/>
          </a:prstGeom>
          <a:noFill/>
          <a:ln w="9525">
            <a:noFill/>
            <a:miter lim="800000"/>
            <a:headEnd/>
            <a:tailEnd/>
          </a:ln>
        </p:spPr>
      </p:pic>
      <p:sp>
        <p:nvSpPr>
          <p:cNvPr id="4" name="Rectangle 2"/>
          <p:cNvSpPr txBox="1">
            <a:spLocks noChangeArrowheads="1"/>
          </p:cNvSpPr>
          <p:nvPr/>
        </p:nvSpPr>
        <p:spPr>
          <a:xfrm>
            <a:off x="533400" y="1524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Access the USU Library Home</a:t>
            </a:r>
            <a:r>
              <a:rPr kumimoji="0" lang="en-US" sz="2800" b="1" i="0" u="sng" strike="noStrike" kern="0" cap="none" spc="0" normalizeH="0" noProof="0" dirty="0" smtClean="0">
                <a:ln>
                  <a:noFill/>
                </a:ln>
                <a:solidFill>
                  <a:schemeClr val="accent2"/>
                </a:solidFill>
                <a:effectLst/>
                <a:uLnTx/>
                <a:uFillTx/>
                <a:latin typeface="+mj-lt"/>
                <a:ea typeface="+mj-ea"/>
                <a:cs typeface="+mj-cs"/>
              </a:rPr>
              <a:t> Web Page</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sp>
        <p:nvSpPr>
          <p:cNvPr id="5" name="Left Arrow 4"/>
          <p:cNvSpPr/>
          <p:nvPr/>
        </p:nvSpPr>
        <p:spPr bwMode="auto">
          <a:xfrm rot="2201940">
            <a:off x="2004512" y="3390332"/>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45058" name="Picture 2"/>
          <p:cNvPicPr>
            <a:picLocks noChangeAspect="1" noChangeArrowheads="1"/>
          </p:cNvPicPr>
          <p:nvPr/>
        </p:nvPicPr>
        <p:blipFill>
          <a:blip r:embed="rId4" cstate="screen"/>
          <a:srcRect/>
          <a:stretch>
            <a:fillRect/>
          </a:stretch>
        </p:blipFill>
        <p:spPr bwMode="auto">
          <a:xfrm>
            <a:off x="304800" y="838200"/>
            <a:ext cx="5169186" cy="1219200"/>
          </a:xfrm>
          <a:prstGeom prst="rect">
            <a:avLst/>
          </a:prstGeom>
          <a:noFill/>
          <a:ln w="9525">
            <a:noFill/>
            <a:miter lim="800000"/>
            <a:headEnd/>
            <a:tailEnd/>
          </a:ln>
        </p:spPr>
      </p:pic>
      <p:sp>
        <p:nvSpPr>
          <p:cNvPr id="15" name="Rectangle 14"/>
          <p:cNvSpPr/>
          <p:nvPr/>
        </p:nvSpPr>
        <p:spPr>
          <a:xfrm>
            <a:off x="228600" y="4876800"/>
            <a:ext cx="3211135" cy="369332"/>
          </a:xfrm>
          <a:prstGeom prst="rect">
            <a:avLst/>
          </a:prstGeom>
        </p:spPr>
        <p:txBody>
          <a:bodyPr wrap="none">
            <a:spAutoFit/>
          </a:bodyPr>
          <a:lstStyle/>
          <a:p>
            <a:r>
              <a:rPr lang="en-US" dirty="0" smtClean="0">
                <a:hlinkClick r:id="rId5"/>
              </a:rPr>
              <a:t>http://library2.usu.edu/howto/</a:t>
            </a:r>
            <a:r>
              <a:rPr lang="en-US" dirty="0" smtClean="0"/>
              <a:t> </a:t>
            </a:r>
            <a:endParaRPr lang="en-US" dirty="0"/>
          </a:p>
        </p:txBody>
      </p:sp>
      <p:pic>
        <p:nvPicPr>
          <p:cNvPr id="45061" name="Picture 5"/>
          <p:cNvPicPr>
            <a:picLocks noChangeAspect="1" noChangeArrowheads="1"/>
          </p:cNvPicPr>
          <p:nvPr/>
        </p:nvPicPr>
        <p:blipFill>
          <a:blip r:embed="rId6" cstate="screen"/>
          <a:srcRect/>
          <a:stretch>
            <a:fillRect/>
          </a:stretch>
        </p:blipFill>
        <p:spPr bwMode="auto">
          <a:xfrm>
            <a:off x="3474357" y="1905000"/>
            <a:ext cx="5669643" cy="4286250"/>
          </a:xfrm>
          <a:prstGeom prst="rect">
            <a:avLst/>
          </a:prstGeom>
          <a:noFill/>
          <a:ln w="9525">
            <a:noFill/>
            <a:miter lim="800000"/>
            <a:headEnd/>
            <a:tailEnd/>
          </a:ln>
        </p:spPr>
      </p:pic>
      <p:cxnSp>
        <p:nvCxnSpPr>
          <p:cNvPr id="10" name="Curved Connector 9"/>
          <p:cNvCxnSpPr/>
          <p:nvPr/>
        </p:nvCxnSpPr>
        <p:spPr bwMode="auto">
          <a:xfrm>
            <a:off x="2286000" y="3352800"/>
            <a:ext cx="3200400" cy="7620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20" name="Oval 19"/>
          <p:cNvSpPr/>
          <p:nvPr/>
        </p:nvSpPr>
        <p:spPr bwMode="auto">
          <a:xfrm>
            <a:off x="6553200" y="5257800"/>
            <a:ext cx="1066800" cy="914400"/>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12" name="Curved Connector 11"/>
          <p:cNvCxnSpPr/>
          <p:nvPr/>
        </p:nvCxnSpPr>
        <p:spPr bwMode="auto">
          <a:xfrm rot="10800000">
            <a:off x="3352800" y="5105400"/>
            <a:ext cx="3200400" cy="5334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7" name="Left Arrow 6"/>
          <p:cNvSpPr/>
          <p:nvPr/>
        </p:nvSpPr>
        <p:spPr bwMode="auto">
          <a:xfrm rot="2201940">
            <a:off x="7567111" y="5828732"/>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8" name="Left Arrow 7"/>
          <p:cNvSpPr/>
          <p:nvPr/>
        </p:nvSpPr>
        <p:spPr bwMode="auto">
          <a:xfrm rot="2201940">
            <a:off x="6500311" y="4228532"/>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1524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Access the USU Library How-</a:t>
            </a: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Tos</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sp>
        <p:nvSpPr>
          <p:cNvPr id="13" name="Rectangle 12"/>
          <p:cNvSpPr/>
          <p:nvPr/>
        </p:nvSpPr>
        <p:spPr>
          <a:xfrm>
            <a:off x="1981200" y="5791200"/>
            <a:ext cx="4467890" cy="369332"/>
          </a:xfrm>
          <a:prstGeom prst="rect">
            <a:avLst/>
          </a:prstGeom>
        </p:spPr>
        <p:txBody>
          <a:bodyPr wrap="none">
            <a:spAutoFit/>
          </a:bodyPr>
          <a:lstStyle/>
          <a:p>
            <a:r>
              <a:rPr lang="en-US" dirty="0" smtClean="0">
                <a:hlinkClick r:id="rId3"/>
              </a:rPr>
              <a:t>http://library2.usu.edu/howto/sitemap.php</a:t>
            </a:r>
            <a:r>
              <a:rPr lang="en-US" dirty="0" smtClean="0"/>
              <a:t> </a:t>
            </a:r>
            <a:endParaRPr lang="en-US" dirty="0"/>
          </a:p>
        </p:txBody>
      </p:sp>
      <p:pic>
        <p:nvPicPr>
          <p:cNvPr id="45059" name="Picture 3"/>
          <p:cNvPicPr>
            <a:picLocks noChangeAspect="1" noChangeArrowheads="1"/>
          </p:cNvPicPr>
          <p:nvPr/>
        </p:nvPicPr>
        <p:blipFill>
          <a:blip r:embed="rId4" cstate="screen"/>
          <a:srcRect/>
          <a:stretch>
            <a:fillRect/>
          </a:stretch>
        </p:blipFill>
        <p:spPr bwMode="auto">
          <a:xfrm>
            <a:off x="6360844" y="685800"/>
            <a:ext cx="2783156" cy="5396230"/>
          </a:xfrm>
          <a:prstGeom prst="rect">
            <a:avLst/>
          </a:prstGeom>
          <a:noFill/>
          <a:ln w="9525">
            <a:noFill/>
            <a:miter lim="800000"/>
            <a:headEnd/>
            <a:tailEnd/>
          </a:ln>
        </p:spPr>
      </p:pic>
      <p:sp>
        <p:nvSpPr>
          <p:cNvPr id="15" name="Rectangle 14"/>
          <p:cNvSpPr/>
          <p:nvPr/>
        </p:nvSpPr>
        <p:spPr>
          <a:xfrm>
            <a:off x="1447800" y="914400"/>
            <a:ext cx="3211135" cy="369332"/>
          </a:xfrm>
          <a:prstGeom prst="rect">
            <a:avLst/>
          </a:prstGeom>
        </p:spPr>
        <p:txBody>
          <a:bodyPr wrap="none">
            <a:spAutoFit/>
          </a:bodyPr>
          <a:lstStyle/>
          <a:p>
            <a:r>
              <a:rPr lang="en-US" dirty="0" smtClean="0">
                <a:hlinkClick r:id="rId5"/>
              </a:rPr>
              <a:t>http://library2.usu.edu/howto/</a:t>
            </a:r>
            <a:r>
              <a:rPr lang="en-US" dirty="0" smtClean="0"/>
              <a:t> </a:t>
            </a:r>
            <a:endParaRPr lang="en-US" dirty="0"/>
          </a:p>
        </p:txBody>
      </p:sp>
      <p:pic>
        <p:nvPicPr>
          <p:cNvPr id="45060" name="Picture 4"/>
          <p:cNvPicPr>
            <a:picLocks noChangeAspect="1" noChangeArrowheads="1"/>
          </p:cNvPicPr>
          <p:nvPr/>
        </p:nvPicPr>
        <p:blipFill>
          <a:blip r:embed="rId6" cstate="screen"/>
          <a:srcRect/>
          <a:stretch>
            <a:fillRect/>
          </a:stretch>
        </p:blipFill>
        <p:spPr bwMode="auto">
          <a:xfrm>
            <a:off x="304800" y="1600200"/>
            <a:ext cx="5596661" cy="4067174"/>
          </a:xfrm>
          <a:prstGeom prst="rect">
            <a:avLst/>
          </a:prstGeom>
          <a:noFill/>
          <a:ln w="9525">
            <a:noFill/>
            <a:miter lim="800000"/>
            <a:headEnd/>
            <a:tailEnd/>
          </a:ln>
        </p:spPr>
      </p:pic>
      <p:pic>
        <p:nvPicPr>
          <p:cNvPr id="45061" name="Picture 5"/>
          <p:cNvPicPr>
            <a:picLocks noChangeAspect="1" noChangeArrowheads="1"/>
          </p:cNvPicPr>
          <p:nvPr/>
        </p:nvPicPr>
        <p:blipFill>
          <a:blip r:embed="rId7" cstate="screen"/>
          <a:srcRect/>
          <a:stretch>
            <a:fillRect/>
          </a:stretch>
        </p:blipFill>
        <p:spPr bwMode="auto">
          <a:xfrm>
            <a:off x="0" y="609600"/>
            <a:ext cx="1447800" cy="890954"/>
          </a:xfrm>
          <a:prstGeom prst="rect">
            <a:avLst/>
          </a:prstGeom>
          <a:noFill/>
          <a:ln w="9525">
            <a:noFill/>
            <a:miter lim="800000"/>
            <a:headEnd/>
            <a:tailEnd/>
          </a:ln>
        </p:spPr>
      </p:pic>
      <p:sp>
        <p:nvSpPr>
          <p:cNvPr id="5" name="Left Arrow 4"/>
          <p:cNvSpPr/>
          <p:nvPr/>
        </p:nvSpPr>
        <p:spPr bwMode="auto">
          <a:xfrm rot="8321809">
            <a:off x="476130" y="3779788"/>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12" name="Curved Connector 11"/>
          <p:cNvCxnSpPr/>
          <p:nvPr/>
        </p:nvCxnSpPr>
        <p:spPr bwMode="auto">
          <a:xfrm>
            <a:off x="1981200" y="3810000"/>
            <a:ext cx="4343400" cy="12954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7" name="Left Arrow 6"/>
          <p:cNvSpPr/>
          <p:nvPr/>
        </p:nvSpPr>
        <p:spPr bwMode="auto">
          <a:xfrm rot="15111307">
            <a:off x="637596" y="1433399"/>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81000" y="76200"/>
            <a:ext cx="8763000" cy="5334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Access the USU Library Home</a:t>
            </a:r>
            <a:r>
              <a:rPr kumimoji="0" lang="en-US" sz="2800" b="1" i="0" u="sng" strike="noStrike" kern="0" cap="none" spc="0" normalizeH="0" noProof="0" dirty="0" smtClean="0">
                <a:ln>
                  <a:noFill/>
                </a:ln>
                <a:solidFill>
                  <a:schemeClr val="accent2"/>
                </a:solidFill>
                <a:effectLst/>
                <a:uLnTx/>
                <a:uFillTx/>
                <a:latin typeface="+mj-lt"/>
                <a:ea typeface="+mj-ea"/>
                <a:cs typeface="+mj-cs"/>
              </a:rPr>
              <a:t> Web Page</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8195" name="Picture 3"/>
          <p:cNvPicPr>
            <a:picLocks noChangeAspect="1" noChangeArrowheads="1"/>
          </p:cNvPicPr>
          <p:nvPr/>
        </p:nvPicPr>
        <p:blipFill>
          <a:blip r:embed="rId3" cstate="screen"/>
          <a:srcRect/>
          <a:stretch>
            <a:fillRect/>
          </a:stretch>
        </p:blipFill>
        <p:spPr bwMode="auto">
          <a:xfrm>
            <a:off x="533400" y="838200"/>
            <a:ext cx="7609925" cy="5334000"/>
          </a:xfrm>
          <a:prstGeom prst="rect">
            <a:avLst/>
          </a:prstGeom>
          <a:noFill/>
          <a:ln w="9525">
            <a:noFill/>
            <a:miter lim="800000"/>
            <a:headEnd/>
            <a:tailEnd/>
          </a:ln>
        </p:spPr>
      </p:pic>
      <p:sp>
        <p:nvSpPr>
          <p:cNvPr id="13" name="Rectangle 12"/>
          <p:cNvSpPr/>
          <p:nvPr/>
        </p:nvSpPr>
        <p:spPr>
          <a:xfrm>
            <a:off x="5334000" y="685800"/>
            <a:ext cx="3657600" cy="646331"/>
          </a:xfrm>
          <a:prstGeom prst="rect">
            <a:avLst/>
          </a:prstGeom>
        </p:spPr>
        <p:txBody>
          <a:bodyPr wrap="square">
            <a:spAutoFit/>
          </a:bodyPr>
          <a:lstStyle/>
          <a:p>
            <a:r>
              <a:rPr lang="en-US" sz="1200" b="1" dirty="0" smtClean="0">
                <a:solidFill>
                  <a:srgbClr val="C00000"/>
                </a:solidFill>
              </a:rPr>
              <a:t>This page provides an up to date link to the USU library resources tailored to these classes!</a:t>
            </a:r>
          </a:p>
          <a:p>
            <a:r>
              <a:rPr lang="en-US" sz="1200" dirty="0" smtClean="0">
                <a:hlinkClick r:id="rId4"/>
              </a:rPr>
              <a:t>http://libguides.usu.edu/content.php?pid=246165</a:t>
            </a:r>
            <a:endParaRPr lang="en-US" sz="1200" b="1" dirty="0">
              <a:solidFill>
                <a:srgbClr val="C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2400"/>
            <a:ext cx="53340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smtClean="0">
                <a:ln>
                  <a:noFill/>
                </a:ln>
                <a:solidFill>
                  <a:schemeClr val="accent2"/>
                </a:solidFill>
                <a:effectLst/>
                <a:uLnTx/>
                <a:uFillTx/>
                <a:latin typeface="+mj-lt"/>
                <a:ea typeface="+mj-ea"/>
                <a:cs typeface="+mj-cs"/>
              </a:rPr>
              <a:t>Setting Up Google Search at USU</a:t>
            </a:r>
          </a:p>
        </p:txBody>
      </p:sp>
      <p:sp>
        <p:nvSpPr>
          <p:cNvPr id="12" name="Rectangle 11"/>
          <p:cNvSpPr/>
          <p:nvPr/>
        </p:nvSpPr>
        <p:spPr>
          <a:xfrm>
            <a:off x="457200" y="5486400"/>
            <a:ext cx="3288080" cy="646331"/>
          </a:xfrm>
          <a:prstGeom prst="rect">
            <a:avLst/>
          </a:prstGeom>
        </p:spPr>
        <p:txBody>
          <a:bodyPr wrap="none">
            <a:spAutoFit/>
          </a:bodyPr>
          <a:lstStyle/>
          <a:p>
            <a:r>
              <a:rPr lang="en-US" b="1" dirty="0" smtClean="0">
                <a:solidFill>
                  <a:srgbClr val="FF33CC"/>
                </a:solidFill>
              </a:rPr>
              <a:t>Google Scholar Home Page:</a:t>
            </a:r>
          </a:p>
          <a:p>
            <a:r>
              <a:rPr lang="en-US" dirty="0" smtClean="0">
                <a:hlinkClick r:id="rId3"/>
              </a:rPr>
              <a:t>http://scholar.google.com</a:t>
            </a:r>
            <a:r>
              <a:rPr lang="en-US" dirty="0" smtClean="0"/>
              <a:t> </a:t>
            </a:r>
            <a:r>
              <a:rPr lang="en-US" b="1" dirty="0" smtClean="0">
                <a:solidFill>
                  <a:srgbClr val="FF33CC"/>
                </a:solidFill>
              </a:rPr>
              <a:t> </a:t>
            </a:r>
          </a:p>
        </p:txBody>
      </p:sp>
      <p:sp>
        <p:nvSpPr>
          <p:cNvPr id="13" name="Rectangle 12"/>
          <p:cNvSpPr/>
          <p:nvPr/>
        </p:nvSpPr>
        <p:spPr>
          <a:xfrm>
            <a:off x="304800" y="762000"/>
            <a:ext cx="3733800" cy="923330"/>
          </a:xfrm>
          <a:prstGeom prst="rect">
            <a:avLst/>
          </a:prstGeom>
        </p:spPr>
        <p:txBody>
          <a:bodyPr wrap="square">
            <a:spAutoFit/>
          </a:bodyPr>
          <a:lstStyle/>
          <a:p>
            <a:r>
              <a:rPr lang="en-US" b="1" dirty="0" smtClean="0">
                <a:solidFill>
                  <a:srgbClr val="FF33CC"/>
                </a:solidFill>
              </a:rPr>
              <a:t>Good information on electronic journals, Endnote and Google Scholar</a:t>
            </a:r>
            <a:endParaRPr lang="en-US" b="1" dirty="0">
              <a:solidFill>
                <a:srgbClr val="FF33CC"/>
              </a:solidFill>
            </a:endParaRPr>
          </a:p>
        </p:txBody>
      </p:sp>
      <p:sp>
        <p:nvSpPr>
          <p:cNvPr id="14" name="Rectangle 13"/>
          <p:cNvSpPr/>
          <p:nvPr/>
        </p:nvSpPr>
        <p:spPr>
          <a:xfrm>
            <a:off x="457200" y="4840069"/>
            <a:ext cx="4281941" cy="584775"/>
          </a:xfrm>
          <a:prstGeom prst="rect">
            <a:avLst/>
          </a:prstGeom>
        </p:spPr>
        <p:txBody>
          <a:bodyPr wrap="none">
            <a:spAutoFit/>
          </a:bodyPr>
          <a:lstStyle/>
          <a:p>
            <a:r>
              <a:rPr lang="en-US" b="1" dirty="0" smtClean="0">
                <a:solidFill>
                  <a:srgbClr val="FF33CC"/>
                </a:solidFill>
              </a:rPr>
              <a:t>USU set up instructions:</a:t>
            </a:r>
          </a:p>
          <a:p>
            <a:r>
              <a:rPr lang="en-US" sz="1400" dirty="0" smtClean="0">
                <a:hlinkClick r:id="rId4"/>
              </a:rPr>
              <a:t>http://libguides.usu.edu/c.php?g=52461&amp;p=338450</a:t>
            </a:r>
            <a:r>
              <a:rPr lang="en-US" sz="1400" dirty="0" smtClean="0"/>
              <a:t> </a:t>
            </a:r>
            <a:endParaRPr lang="en-US" sz="1400" dirty="0"/>
          </a:p>
        </p:txBody>
      </p:sp>
      <p:sp>
        <p:nvSpPr>
          <p:cNvPr id="15" name="Rectangle 14"/>
          <p:cNvSpPr/>
          <p:nvPr/>
        </p:nvSpPr>
        <p:spPr>
          <a:xfrm>
            <a:off x="1295400" y="1371600"/>
            <a:ext cx="3733800" cy="276999"/>
          </a:xfrm>
          <a:prstGeom prst="rect">
            <a:avLst/>
          </a:prstGeom>
        </p:spPr>
        <p:txBody>
          <a:bodyPr wrap="square">
            <a:spAutoFit/>
          </a:bodyPr>
          <a:lstStyle/>
          <a:p>
            <a:r>
              <a:rPr lang="en-US" sz="1200" dirty="0" smtClean="0">
                <a:hlinkClick r:id="rId4"/>
              </a:rPr>
              <a:t>http://libguides.usu.edu/c.php?g=52461&amp;p=338450</a:t>
            </a:r>
            <a:r>
              <a:rPr lang="en-US" sz="1200" dirty="0" smtClean="0"/>
              <a:t> </a:t>
            </a:r>
            <a:endParaRPr lang="en-US" sz="1200" dirty="0"/>
          </a:p>
        </p:txBody>
      </p:sp>
      <p:pic>
        <p:nvPicPr>
          <p:cNvPr id="63490" name="Picture 2"/>
          <p:cNvPicPr>
            <a:picLocks noChangeAspect="1" noChangeArrowheads="1"/>
          </p:cNvPicPr>
          <p:nvPr/>
        </p:nvPicPr>
        <p:blipFill>
          <a:blip r:embed="rId5" cstate="screen"/>
          <a:srcRect/>
          <a:stretch>
            <a:fillRect/>
          </a:stretch>
        </p:blipFill>
        <p:spPr bwMode="auto">
          <a:xfrm>
            <a:off x="5067108" y="533400"/>
            <a:ext cx="4076892" cy="5562600"/>
          </a:xfrm>
          <a:prstGeom prst="rect">
            <a:avLst/>
          </a:prstGeom>
          <a:noFill/>
          <a:ln w="9525">
            <a:noFill/>
            <a:miter lim="800000"/>
            <a:headEnd/>
            <a:tailEnd/>
          </a:ln>
        </p:spPr>
      </p:pic>
      <p:pic>
        <p:nvPicPr>
          <p:cNvPr id="63491" name="Picture 3"/>
          <p:cNvPicPr>
            <a:picLocks noChangeAspect="1" noChangeArrowheads="1"/>
          </p:cNvPicPr>
          <p:nvPr/>
        </p:nvPicPr>
        <p:blipFill>
          <a:blip r:embed="rId6" cstate="screen"/>
          <a:srcRect/>
          <a:stretch>
            <a:fillRect/>
          </a:stretch>
        </p:blipFill>
        <p:spPr bwMode="auto">
          <a:xfrm>
            <a:off x="304800" y="1752600"/>
            <a:ext cx="4541264" cy="2743200"/>
          </a:xfrm>
          <a:prstGeom prst="rect">
            <a:avLst/>
          </a:prstGeom>
          <a:noFill/>
          <a:ln w="9525">
            <a:noFill/>
            <a:miter lim="800000"/>
            <a:headEnd/>
            <a:tailEnd/>
          </a:ln>
        </p:spPr>
      </p:pic>
      <p:cxnSp>
        <p:nvCxnSpPr>
          <p:cNvPr id="8" name="Curved Connector 7"/>
          <p:cNvCxnSpPr/>
          <p:nvPr/>
        </p:nvCxnSpPr>
        <p:spPr bwMode="auto">
          <a:xfrm rot="5400000" flipH="1" flipV="1">
            <a:off x="2705100" y="2781300"/>
            <a:ext cx="4419600" cy="5334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9" name="Left Arrow 8"/>
          <p:cNvSpPr/>
          <p:nvPr/>
        </p:nvSpPr>
        <p:spPr bwMode="auto">
          <a:xfrm flipH="1">
            <a:off x="0" y="2362200"/>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Left Arrow 9"/>
          <p:cNvSpPr/>
          <p:nvPr/>
        </p:nvSpPr>
        <p:spPr bwMode="auto">
          <a:xfrm flipH="1">
            <a:off x="0" y="3200400"/>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1" name="Picture 3"/>
          <p:cNvPicPr>
            <a:picLocks noChangeAspect="1" noChangeArrowheads="1"/>
          </p:cNvPicPr>
          <p:nvPr/>
        </p:nvPicPr>
        <p:blipFill>
          <a:blip r:embed="rId3" cstate="screen"/>
          <a:srcRect/>
          <a:stretch>
            <a:fillRect/>
          </a:stretch>
        </p:blipFill>
        <p:spPr bwMode="auto">
          <a:xfrm>
            <a:off x="1371600" y="1143001"/>
            <a:ext cx="4648200" cy="3351230"/>
          </a:xfrm>
          <a:prstGeom prst="rect">
            <a:avLst/>
          </a:prstGeom>
          <a:noFill/>
          <a:ln w="9525">
            <a:noFill/>
            <a:miter lim="800000"/>
            <a:headEnd/>
            <a:tailEnd/>
          </a:ln>
        </p:spPr>
      </p:pic>
      <p:pic>
        <p:nvPicPr>
          <p:cNvPr id="160769" name="Picture 1"/>
          <p:cNvPicPr>
            <a:picLocks noChangeAspect="1" noChangeArrowheads="1"/>
          </p:cNvPicPr>
          <p:nvPr/>
        </p:nvPicPr>
        <p:blipFill>
          <a:blip r:embed="rId4" cstate="screen"/>
          <a:srcRect/>
          <a:stretch>
            <a:fillRect/>
          </a:stretch>
        </p:blipFill>
        <p:spPr bwMode="auto">
          <a:xfrm>
            <a:off x="1219200" y="914400"/>
            <a:ext cx="5372100" cy="228600"/>
          </a:xfrm>
          <a:prstGeom prst="rect">
            <a:avLst/>
          </a:prstGeom>
          <a:noFill/>
          <a:ln w="9525">
            <a:noFill/>
            <a:miter lim="800000"/>
            <a:headEnd/>
            <a:tailEnd/>
          </a:ln>
        </p:spPr>
      </p:pic>
      <p:sp>
        <p:nvSpPr>
          <p:cNvPr id="4" name="Rectangle 2"/>
          <p:cNvSpPr txBox="1">
            <a:spLocks noChangeArrowheads="1"/>
          </p:cNvSpPr>
          <p:nvPr/>
        </p:nvSpPr>
        <p:spPr>
          <a:xfrm>
            <a:off x="533400" y="1524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Searching with Google Scholar</a:t>
            </a:r>
          </a:p>
        </p:txBody>
      </p:sp>
      <p:sp>
        <p:nvSpPr>
          <p:cNvPr id="5" name="Left Arrow 4"/>
          <p:cNvSpPr/>
          <p:nvPr/>
        </p:nvSpPr>
        <p:spPr bwMode="auto">
          <a:xfrm>
            <a:off x="6553200" y="1371600"/>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6" name="Rectangle 5"/>
          <p:cNvSpPr/>
          <p:nvPr/>
        </p:nvSpPr>
        <p:spPr>
          <a:xfrm>
            <a:off x="6705600" y="2438400"/>
            <a:ext cx="2209800" cy="1600438"/>
          </a:xfrm>
          <a:prstGeom prst="rect">
            <a:avLst/>
          </a:prstGeom>
        </p:spPr>
        <p:txBody>
          <a:bodyPr wrap="square">
            <a:spAutoFit/>
          </a:bodyPr>
          <a:lstStyle/>
          <a:p>
            <a:pPr marL="342900" indent="-342900"/>
            <a:r>
              <a:rPr lang="en-US" sz="1400" b="1" u="sng" dirty="0" smtClean="0">
                <a:solidFill>
                  <a:schemeClr val="accent1">
                    <a:lumMod val="50000"/>
                  </a:schemeClr>
                </a:solidFill>
              </a:rPr>
              <a:t>Search Criteria</a:t>
            </a:r>
          </a:p>
          <a:p>
            <a:pPr marL="342900" indent="-342900"/>
            <a:endParaRPr lang="en-US" sz="1400" b="1" dirty="0" smtClean="0">
              <a:solidFill>
                <a:srgbClr val="FF33CC"/>
              </a:solidFill>
            </a:endParaRPr>
          </a:p>
          <a:p>
            <a:pPr marL="342900" indent="-342900">
              <a:buAutoNum type="arabicPeriod"/>
            </a:pPr>
            <a:r>
              <a:rPr lang="en-US" sz="1400" b="1" dirty="0" smtClean="0">
                <a:solidFill>
                  <a:srgbClr val="FF33CC"/>
                </a:solidFill>
              </a:rPr>
              <a:t>Select words</a:t>
            </a:r>
          </a:p>
          <a:p>
            <a:pPr marL="342900" indent="-342900">
              <a:buAutoNum type="arabicPeriod"/>
            </a:pPr>
            <a:r>
              <a:rPr lang="en-US" sz="1400" b="1" dirty="0" smtClean="0">
                <a:solidFill>
                  <a:srgbClr val="FF33CC"/>
                </a:solidFill>
              </a:rPr>
              <a:t>Select authors</a:t>
            </a:r>
          </a:p>
          <a:p>
            <a:pPr marL="342900" indent="-342900">
              <a:buAutoNum type="arabicPeriod"/>
            </a:pPr>
            <a:r>
              <a:rPr lang="en-US" sz="1400" b="1" dirty="0" smtClean="0">
                <a:solidFill>
                  <a:srgbClr val="FF33CC"/>
                </a:solidFill>
              </a:rPr>
              <a:t>Select journal</a:t>
            </a:r>
          </a:p>
          <a:p>
            <a:pPr marL="342900" indent="-342900">
              <a:buFontTx/>
              <a:buAutoNum type="arabicPeriod"/>
            </a:pPr>
            <a:r>
              <a:rPr lang="en-US" sz="1400" b="1" dirty="0" smtClean="0">
                <a:solidFill>
                  <a:srgbClr val="FF33CC"/>
                </a:solidFill>
              </a:rPr>
              <a:t>Select date</a:t>
            </a:r>
          </a:p>
          <a:p>
            <a:pPr marL="342900" indent="-342900">
              <a:buFontTx/>
              <a:buAutoNum type="arabicPeriod"/>
            </a:pPr>
            <a:r>
              <a:rPr lang="en-US" sz="1400" b="1" dirty="0" smtClean="0">
                <a:solidFill>
                  <a:srgbClr val="FF33CC"/>
                </a:solidFill>
              </a:rPr>
              <a:t>Select fields</a:t>
            </a:r>
          </a:p>
        </p:txBody>
      </p:sp>
      <p:sp>
        <p:nvSpPr>
          <p:cNvPr id="7" name="Rectangle 6"/>
          <p:cNvSpPr/>
          <p:nvPr/>
        </p:nvSpPr>
        <p:spPr>
          <a:xfrm>
            <a:off x="6551624" y="1752600"/>
            <a:ext cx="2592376" cy="523220"/>
          </a:xfrm>
          <a:prstGeom prst="rect">
            <a:avLst/>
          </a:prstGeom>
        </p:spPr>
        <p:txBody>
          <a:bodyPr wrap="none">
            <a:spAutoFit/>
          </a:bodyPr>
          <a:lstStyle/>
          <a:p>
            <a:r>
              <a:rPr lang="en-US" sz="1400" b="1" dirty="0" smtClean="0">
                <a:solidFill>
                  <a:srgbClr val="FF33CC"/>
                </a:solidFill>
              </a:rPr>
              <a:t>Google Scholar Home Page:</a:t>
            </a:r>
          </a:p>
          <a:p>
            <a:r>
              <a:rPr lang="en-US" sz="1400" b="1" dirty="0" smtClean="0">
                <a:hlinkClick r:id="rId5"/>
              </a:rPr>
              <a:t>http://scholar.google.com</a:t>
            </a:r>
            <a:r>
              <a:rPr lang="en-US" sz="1400" b="1" dirty="0" smtClean="0"/>
              <a:t> </a:t>
            </a:r>
            <a:r>
              <a:rPr lang="en-US" sz="1400" b="1" dirty="0" smtClean="0">
                <a:solidFill>
                  <a:srgbClr val="FF33CC"/>
                </a:solidFill>
              </a:rPr>
              <a:t> </a:t>
            </a:r>
          </a:p>
        </p:txBody>
      </p:sp>
      <p:sp>
        <p:nvSpPr>
          <p:cNvPr id="8" name="TextBox 7"/>
          <p:cNvSpPr txBox="1"/>
          <p:nvPr/>
        </p:nvSpPr>
        <p:spPr>
          <a:xfrm>
            <a:off x="6019800" y="2819400"/>
            <a:ext cx="312906" cy="369332"/>
          </a:xfrm>
          <a:prstGeom prst="rect">
            <a:avLst/>
          </a:prstGeom>
          <a:solidFill>
            <a:srgbClr val="FFCC99"/>
          </a:solidFill>
        </p:spPr>
        <p:txBody>
          <a:bodyPr wrap="none" rtlCol="0">
            <a:spAutoFit/>
          </a:bodyPr>
          <a:lstStyle/>
          <a:p>
            <a:r>
              <a:rPr lang="en-US" b="1" dirty="0" smtClean="0">
                <a:solidFill>
                  <a:srgbClr val="FF33CC"/>
                </a:solidFill>
              </a:rPr>
              <a:t>2</a:t>
            </a:r>
            <a:endParaRPr lang="en-US" b="1" dirty="0">
              <a:solidFill>
                <a:srgbClr val="FF33CC"/>
              </a:solidFill>
            </a:endParaRPr>
          </a:p>
        </p:txBody>
      </p:sp>
      <p:sp>
        <p:nvSpPr>
          <p:cNvPr id="9" name="TextBox 8"/>
          <p:cNvSpPr txBox="1"/>
          <p:nvPr/>
        </p:nvSpPr>
        <p:spPr>
          <a:xfrm>
            <a:off x="6019800" y="3581400"/>
            <a:ext cx="312906" cy="369332"/>
          </a:xfrm>
          <a:prstGeom prst="rect">
            <a:avLst/>
          </a:prstGeom>
          <a:solidFill>
            <a:srgbClr val="FFCC99"/>
          </a:solidFill>
        </p:spPr>
        <p:txBody>
          <a:bodyPr wrap="none" rtlCol="0">
            <a:spAutoFit/>
          </a:bodyPr>
          <a:lstStyle/>
          <a:p>
            <a:r>
              <a:rPr lang="en-US" b="1" dirty="0" smtClean="0">
                <a:solidFill>
                  <a:srgbClr val="FF33CC"/>
                </a:solidFill>
              </a:rPr>
              <a:t>4</a:t>
            </a:r>
            <a:endParaRPr lang="en-US" b="1" dirty="0">
              <a:solidFill>
                <a:srgbClr val="FF33CC"/>
              </a:solidFill>
            </a:endParaRPr>
          </a:p>
        </p:txBody>
      </p:sp>
      <p:sp>
        <p:nvSpPr>
          <p:cNvPr id="10" name="TextBox 9"/>
          <p:cNvSpPr txBox="1"/>
          <p:nvPr/>
        </p:nvSpPr>
        <p:spPr>
          <a:xfrm>
            <a:off x="6019800" y="2438400"/>
            <a:ext cx="312906" cy="369332"/>
          </a:xfrm>
          <a:prstGeom prst="rect">
            <a:avLst/>
          </a:prstGeom>
          <a:solidFill>
            <a:srgbClr val="FFCC99"/>
          </a:solidFill>
        </p:spPr>
        <p:txBody>
          <a:bodyPr wrap="none" rtlCol="0">
            <a:spAutoFit/>
          </a:bodyPr>
          <a:lstStyle/>
          <a:p>
            <a:r>
              <a:rPr lang="en-US" b="1" dirty="0" smtClean="0">
                <a:solidFill>
                  <a:srgbClr val="FF33CC"/>
                </a:solidFill>
              </a:rPr>
              <a:t>5</a:t>
            </a:r>
            <a:endParaRPr lang="en-US" b="1" dirty="0">
              <a:solidFill>
                <a:srgbClr val="FF33CC"/>
              </a:solidFill>
            </a:endParaRPr>
          </a:p>
        </p:txBody>
      </p:sp>
      <p:sp>
        <p:nvSpPr>
          <p:cNvPr id="11" name="TextBox 10"/>
          <p:cNvSpPr txBox="1"/>
          <p:nvPr/>
        </p:nvSpPr>
        <p:spPr>
          <a:xfrm>
            <a:off x="6019800" y="3200400"/>
            <a:ext cx="312906" cy="369332"/>
          </a:xfrm>
          <a:prstGeom prst="rect">
            <a:avLst/>
          </a:prstGeom>
          <a:solidFill>
            <a:srgbClr val="FFCC99"/>
          </a:solidFill>
        </p:spPr>
        <p:txBody>
          <a:bodyPr wrap="none" rtlCol="0">
            <a:spAutoFit/>
          </a:bodyPr>
          <a:lstStyle/>
          <a:p>
            <a:r>
              <a:rPr lang="en-US" b="1" dirty="0" smtClean="0">
                <a:solidFill>
                  <a:srgbClr val="FF33CC"/>
                </a:solidFill>
              </a:rPr>
              <a:t>3</a:t>
            </a:r>
            <a:endParaRPr lang="en-US" b="1" dirty="0">
              <a:solidFill>
                <a:srgbClr val="FF33CC"/>
              </a:solidFill>
            </a:endParaRPr>
          </a:p>
        </p:txBody>
      </p:sp>
      <p:sp>
        <p:nvSpPr>
          <p:cNvPr id="12" name="TextBox 11"/>
          <p:cNvSpPr txBox="1"/>
          <p:nvPr/>
        </p:nvSpPr>
        <p:spPr>
          <a:xfrm>
            <a:off x="6019800" y="1676400"/>
            <a:ext cx="312906" cy="369332"/>
          </a:xfrm>
          <a:prstGeom prst="rect">
            <a:avLst/>
          </a:prstGeom>
          <a:solidFill>
            <a:srgbClr val="FFCC99"/>
          </a:solidFill>
        </p:spPr>
        <p:txBody>
          <a:bodyPr wrap="none" rtlCol="0">
            <a:spAutoFit/>
          </a:bodyPr>
          <a:lstStyle/>
          <a:p>
            <a:r>
              <a:rPr lang="en-US" b="1" dirty="0" smtClean="0">
                <a:solidFill>
                  <a:srgbClr val="FF33CC"/>
                </a:solidFill>
              </a:rPr>
              <a:t>1</a:t>
            </a:r>
            <a:endParaRPr lang="en-US" b="1" dirty="0">
              <a:solidFill>
                <a:srgbClr val="FF33CC"/>
              </a:solidFill>
            </a:endParaRPr>
          </a:p>
        </p:txBody>
      </p:sp>
      <p:pic>
        <p:nvPicPr>
          <p:cNvPr id="160770" name="Picture 2"/>
          <p:cNvPicPr>
            <a:picLocks noChangeAspect="1" noChangeArrowheads="1"/>
          </p:cNvPicPr>
          <p:nvPr/>
        </p:nvPicPr>
        <p:blipFill>
          <a:blip r:embed="rId6" cstate="screen"/>
          <a:srcRect/>
          <a:stretch>
            <a:fillRect/>
          </a:stretch>
        </p:blipFill>
        <p:spPr bwMode="auto">
          <a:xfrm>
            <a:off x="1371600" y="4515096"/>
            <a:ext cx="5181600" cy="1695274"/>
          </a:xfrm>
          <a:prstGeom prst="rect">
            <a:avLst/>
          </a:prstGeom>
          <a:noFill/>
          <a:ln w="9525">
            <a:noFill/>
            <a:miter lim="800000"/>
            <a:headEnd/>
            <a:tailEnd/>
          </a:ln>
        </p:spPr>
      </p:pic>
      <p:cxnSp>
        <p:nvCxnSpPr>
          <p:cNvPr id="15" name="Curved Connector 14"/>
          <p:cNvCxnSpPr/>
          <p:nvPr/>
        </p:nvCxnSpPr>
        <p:spPr bwMode="auto">
          <a:xfrm rot="5400000">
            <a:off x="1565275" y="4378325"/>
            <a:ext cx="304800" cy="82550"/>
          </a:xfrm>
          <a:prstGeom prst="curvedConnector3">
            <a:avLst>
              <a:gd name="adj1" fmla="val 50000"/>
            </a:avLst>
          </a:prstGeom>
          <a:solidFill>
            <a:schemeClr val="accent1"/>
          </a:solidFill>
          <a:ln w="38100" cap="flat" cmpd="sng" algn="ctr">
            <a:solidFill>
              <a:srgbClr val="FF33CC"/>
            </a:solidFill>
            <a:prstDash val="solid"/>
            <a:round/>
            <a:headEnd type="none" w="med" len="med"/>
            <a:tailEnd type="triangle" w="med" len="med"/>
          </a:ln>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screen"/>
          <a:srcRect/>
          <a:stretch>
            <a:fillRect/>
          </a:stretch>
        </p:blipFill>
        <p:spPr bwMode="auto">
          <a:xfrm>
            <a:off x="1833245" y="1371600"/>
            <a:ext cx="7310755" cy="3657600"/>
          </a:xfrm>
          <a:prstGeom prst="rect">
            <a:avLst/>
          </a:prstGeom>
          <a:noFill/>
          <a:ln w="9525">
            <a:noFill/>
            <a:miter lim="800000"/>
            <a:headEnd/>
            <a:tailEnd/>
          </a:ln>
        </p:spPr>
      </p:pic>
      <p:sp>
        <p:nvSpPr>
          <p:cNvPr id="4" name="Rectangle 2"/>
          <p:cNvSpPr txBox="1">
            <a:spLocks noChangeArrowheads="1"/>
          </p:cNvSpPr>
          <p:nvPr/>
        </p:nvSpPr>
        <p:spPr>
          <a:xfrm>
            <a:off x="533400" y="304800"/>
            <a:ext cx="77724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p:txBody>
      </p:sp>
      <p:cxnSp>
        <p:nvCxnSpPr>
          <p:cNvPr id="5" name="Curved Connector 4"/>
          <p:cNvCxnSpPr/>
          <p:nvPr/>
        </p:nvCxnSpPr>
        <p:spPr bwMode="auto">
          <a:xfrm>
            <a:off x="990600" y="2548467"/>
            <a:ext cx="914400" cy="4572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6" name="Rectangle 5"/>
          <p:cNvSpPr/>
          <p:nvPr/>
        </p:nvSpPr>
        <p:spPr>
          <a:xfrm>
            <a:off x="152400" y="2091267"/>
            <a:ext cx="1219200" cy="584775"/>
          </a:xfrm>
          <a:prstGeom prst="rect">
            <a:avLst/>
          </a:prstGeom>
        </p:spPr>
        <p:txBody>
          <a:bodyPr wrap="square">
            <a:spAutoFit/>
          </a:bodyPr>
          <a:lstStyle/>
          <a:p>
            <a:r>
              <a:rPr lang="en-US" sz="1600" b="1" dirty="0" smtClean="0">
                <a:solidFill>
                  <a:srgbClr val="FF33CC"/>
                </a:solidFill>
              </a:rPr>
              <a:t>Writing page</a:t>
            </a:r>
            <a:endParaRPr lang="en-US" sz="1600" b="1" dirty="0">
              <a:solidFill>
                <a:srgbClr val="FF33CC"/>
              </a:solidFill>
            </a:endParaRPr>
          </a:p>
        </p:txBody>
      </p:sp>
      <p:cxnSp>
        <p:nvCxnSpPr>
          <p:cNvPr id="7" name="Curved Connector 6"/>
          <p:cNvCxnSpPr/>
          <p:nvPr/>
        </p:nvCxnSpPr>
        <p:spPr bwMode="auto">
          <a:xfrm>
            <a:off x="762000" y="3005667"/>
            <a:ext cx="990600" cy="2286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8" name="Rectangle 7"/>
          <p:cNvSpPr/>
          <p:nvPr/>
        </p:nvSpPr>
        <p:spPr>
          <a:xfrm>
            <a:off x="0" y="2700867"/>
            <a:ext cx="1219200" cy="584775"/>
          </a:xfrm>
          <a:prstGeom prst="rect">
            <a:avLst/>
          </a:prstGeom>
        </p:spPr>
        <p:txBody>
          <a:bodyPr wrap="square">
            <a:spAutoFit/>
          </a:bodyPr>
          <a:lstStyle/>
          <a:p>
            <a:r>
              <a:rPr lang="en-US" sz="1600" b="1" dirty="0" smtClean="0">
                <a:solidFill>
                  <a:srgbClr val="FF33CC"/>
                </a:solidFill>
              </a:rPr>
              <a:t>Poster page</a:t>
            </a:r>
            <a:endParaRPr lang="en-US" sz="1600" b="1" dirty="0">
              <a:solidFill>
                <a:srgbClr val="FF33CC"/>
              </a:solidFill>
            </a:endParaRPr>
          </a:p>
        </p:txBody>
      </p:sp>
      <p:sp>
        <p:nvSpPr>
          <p:cNvPr id="10" name="Rectangle 9"/>
          <p:cNvSpPr/>
          <p:nvPr/>
        </p:nvSpPr>
        <p:spPr>
          <a:xfrm>
            <a:off x="2133600" y="5029200"/>
            <a:ext cx="2133600" cy="584775"/>
          </a:xfrm>
          <a:prstGeom prst="rect">
            <a:avLst/>
          </a:prstGeom>
        </p:spPr>
        <p:txBody>
          <a:bodyPr wrap="square">
            <a:spAutoFit/>
          </a:bodyPr>
          <a:lstStyle/>
          <a:p>
            <a:r>
              <a:rPr lang="en-US" sz="1600" b="1" dirty="0" smtClean="0">
                <a:solidFill>
                  <a:srgbClr val="FF33CC"/>
                </a:solidFill>
              </a:rPr>
              <a:t>But first…the most important page</a:t>
            </a:r>
            <a:endParaRPr lang="en-US" sz="1600" b="1" dirty="0">
              <a:solidFill>
                <a:srgbClr val="FF33CC"/>
              </a:solidFill>
            </a:endParaRPr>
          </a:p>
        </p:txBody>
      </p:sp>
      <p:cxnSp>
        <p:nvCxnSpPr>
          <p:cNvPr id="11" name="Curved Connector 10"/>
          <p:cNvCxnSpPr>
            <a:stCxn id="10" idx="3"/>
          </p:cNvCxnSpPr>
          <p:nvPr/>
        </p:nvCxnSpPr>
        <p:spPr bwMode="auto">
          <a:xfrm flipV="1">
            <a:off x="4267200" y="4267200"/>
            <a:ext cx="1066800" cy="1054388"/>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cstate="screen"/>
          <a:srcRect/>
          <a:stretch>
            <a:fillRect/>
          </a:stretch>
        </p:blipFill>
        <p:spPr bwMode="auto">
          <a:xfrm>
            <a:off x="457200" y="1066800"/>
            <a:ext cx="8519195" cy="3976687"/>
          </a:xfrm>
          <a:prstGeom prst="rect">
            <a:avLst/>
          </a:prstGeom>
          <a:noFill/>
          <a:ln w="9525">
            <a:noFill/>
            <a:miter lim="800000"/>
            <a:headEnd/>
            <a:tailEnd/>
          </a:ln>
        </p:spPr>
      </p:pic>
      <p:sp>
        <p:nvSpPr>
          <p:cNvPr id="4" name="Rectangle 2"/>
          <p:cNvSpPr txBox="1">
            <a:spLocks noChangeArrowheads="1"/>
          </p:cNvSpPr>
          <p:nvPr/>
        </p:nvSpPr>
        <p:spPr>
          <a:xfrm>
            <a:off x="533400" y="3048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Articles</a:t>
            </a:r>
            <a:r>
              <a:rPr kumimoji="0" lang="en-US" sz="2800" b="1" i="0" u="sng" strike="noStrike" kern="0" cap="none" spc="0" normalizeH="0" noProof="0" dirty="0" smtClean="0">
                <a:ln>
                  <a:noFill/>
                </a:ln>
                <a:solidFill>
                  <a:schemeClr val="accent2"/>
                </a:solidFill>
                <a:effectLst/>
                <a:uLnTx/>
                <a:uFillTx/>
                <a:latin typeface="+mj-lt"/>
                <a:ea typeface="+mj-ea"/>
                <a:cs typeface="+mj-cs"/>
              </a:rPr>
              <a:t> from Google Scholar</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sp>
        <p:nvSpPr>
          <p:cNvPr id="7" name="Rectangle 6"/>
          <p:cNvSpPr/>
          <p:nvPr/>
        </p:nvSpPr>
        <p:spPr>
          <a:xfrm>
            <a:off x="6858000" y="5486400"/>
            <a:ext cx="1981200" cy="369332"/>
          </a:xfrm>
          <a:prstGeom prst="rect">
            <a:avLst/>
          </a:prstGeom>
        </p:spPr>
        <p:txBody>
          <a:bodyPr wrap="square">
            <a:spAutoFit/>
          </a:bodyPr>
          <a:lstStyle/>
          <a:p>
            <a:r>
              <a:rPr lang="en-US" b="1" dirty="0" smtClean="0">
                <a:solidFill>
                  <a:srgbClr val="FF33CC"/>
                </a:solidFill>
              </a:rPr>
              <a:t>Get Text in PDF</a:t>
            </a:r>
            <a:endParaRPr lang="en-US" b="1" dirty="0">
              <a:solidFill>
                <a:srgbClr val="FF33CC"/>
              </a:solidFill>
            </a:endParaRPr>
          </a:p>
        </p:txBody>
      </p:sp>
      <p:cxnSp>
        <p:nvCxnSpPr>
          <p:cNvPr id="11" name="Straight Arrow Connector 10"/>
          <p:cNvCxnSpPr>
            <a:stCxn id="23" idx="0"/>
          </p:cNvCxnSpPr>
          <p:nvPr/>
        </p:nvCxnSpPr>
        <p:spPr bwMode="auto">
          <a:xfrm flipH="1" flipV="1">
            <a:off x="5257800" y="3886200"/>
            <a:ext cx="533400" cy="16002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cxnSp>
        <p:nvCxnSpPr>
          <p:cNvPr id="14" name="Straight Arrow Connector 13"/>
          <p:cNvCxnSpPr/>
          <p:nvPr/>
        </p:nvCxnSpPr>
        <p:spPr bwMode="auto">
          <a:xfrm flipV="1">
            <a:off x="1142206" y="3810000"/>
            <a:ext cx="686594" cy="1677194"/>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cxnSp>
        <p:nvCxnSpPr>
          <p:cNvPr id="16" name="Straight Arrow Connector 15"/>
          <p:cNvCxnSpPr/>
          <p:nvPr/>
        </p:nvCxnSpPr>
        <p:spPr bwMode="auto">
          <a:xfrm flipH="1" flipV="1">
            <a:off x="2590800" y="3810000"/>
            <a:ext cx="381000" cy="16764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
        <p:nvSpPr>
          <p:cNvPr id="18" name="Rectangle 17"/>
          <p:cNvSpPr/>
          <p:nvPr/>
        </p:nvSpPr>
        <p:spPr>
          <a:xfrm>
            <a:off x="914400" y="5486400"/>
            <a:ext cx="1295400" cy="369332"/>
          </a:xfrm>
          <a:prstGeom prst="rect">
            <a:avLst/>
          </a:prstGeom>
        </p:spPr>
        <p:txBody>
          <a:bodyPr wrap="square">
            <a:spAutoFit/>
          </a:bodyPr>
          <a:lstStyle/>
          <a:p>
            <a:r>
              <a:rPr lang="en-US" b="1" dirty="0" smtClean="0">
                <a:solidFill>
                  <a:srgbClr val="FF33CC"/>
                </a:solidFill>
              </a:rPr>
              <a:t>Cited by</a:t>
            </a:r>
            <a:endParaRPr lang="en-US" b="1" dirty="0">
              <a:solidFill>
                <a:srgbClr val="FF33CC"/>
              </a:solidFill>
            </a:endParaRPr>
          </a:p>
        </p:txBody>
      </p:sp>
      <p:sp>
        <p:nvSpPr>
          <p:cNvPr id="19" name="Rectangle 18"/>
          <p:cNvSpPr/>
          <p:nvPr/>
        </p:nvSpPr>
        <p:spPr>
          <a:xfrm>
            <a:off x="2362200" y="5486400"/>
            <a:ext cx="2209800" cy="369332"/>
          </a:xfrm>
          <a:prstGeom prst="rect">
            <a:avLst/>
          </a:prstGeom>
        </p:spPr>
        <p:txBody>
          <a:bodyPr wrap="square">
            <a:spAutoFit/>
          </a:bodyPr>
          <a:lstStyle/>
          <a:p>
            <a:r>
              <a:rPr lang="en-US" b="1" dirty="0" smtClean="0">
                <a:solidFill>
                  <a:srgbClr val="FF33CC"/>
                </a:solidFill>
              </a:rPr>
              <a:t>Related articles</a:t>
            </a:r>
            <a:endParaRPr lang="en-US" b="1" dirty="0">
              <a:solidFill>
                <a:srgbClr val="FF33CC"/>
              </a:solidFill>
            </a:endParaRPr>
          </a:p>
        </p:txBody>
      </p:sp>
      <p:cxnSp>
        <p:nvCxnSpPr>
          <p:cNvPr id="20" name="Straight Arrow Connector 19"/>
          <p:cNvCxnSpPr>
            <a:stCxn id="7" idx="0"/>
          </p:cNvCxnSpPr>
          <p:nvPr/>
        </p:nvCxnSpPr>
        <p:spPr bwMode="auto">
          <a:xfrm flipH="1" flipV="1">
            <a:off x="7772400" y="3352800"/>
            <a:ext cx="76200" cy="21336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
        <p:nvSpPr>
          <p:cNvPr id="23" name="Rectangle 22"/>
          <p:cNvSpPr/>
          <p:nvPr/>
        </p:nvSpPr>
        <p:spPr>
          <a:xfrm>
            <a:off x="4343400" y="5486400"/>
            <a:ext cx="2895600" cy="369332"/>
          </a:xfrm>
          <a:prstGeom prst="rect">
            <a:avLst/>
          </a:prstGeom>
        </p:spPr>
        <p:txBody>
          <a:bodyPr wrap="square">
            <a:spAutoFit/>
          </a:bodyPr>
          <a:lstStyle/>
          <a:p>
            <a:r>
              <a:rPr lang="en-US" b="1" dirty="0" smtClean="0">
                <a:solidFill>
                  <a:srgbClr val="FF33CC"/>
                </a:solidFill>
              </a:rPr>
              <a:t>Import into Endnote</a:t>
            </a:r>
            <a:endParaRPr lang="en-US" b="1" dirty="0">
              <a:solidFill>
                <a:srgbClr val="FF33CC"/>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screen"/>
          <a:srcRect l="13235" r="23529"/>
          <a:stretch>
            <a:fillRect/>
          </a:stretch>
        </p:blipFill>
        <p:spPr bwMode="auto">
          <a:xfrm>
            <a:off x="152399" y="685800"/>
            <a:ext cx="3976511" cy="2057400"/>
          </a:xfrm>
          <a:prstGeom prst="rect">
            <a:avLst/>
          </a:prstGeom>
          <a:noFill/>
          <a:ln w="9525">
            <a:noFill/>
            <a:miter lim="800000"/>
            <a:headEnd/>
            <a:tailEnd/>
          </a:ln>
        </p:spPr>
      </p:pic>
      <p:pic>
        <p:nvPicPr>
          <p:cNvPr id="156673" name="Picture 1"/>
          <p:cNvPicPr>
            <a:picLocks noChangeAspect="1" noChangeArrowheads="1"/>
          </p:cNvPicPr>
          <p:nvPr/>
        </p:nvPicPr>
        <p:blipFill>
          <a:blip r:embed="rId4" cstate="screen"/>
          <a:srcRect/>
          <a:stretch>
            <a:fillRect/>
          </a:stretch>
        </p:blipFill>
        <p:spPr bwMode="auto">
          <a:xfrm>
            <a:off x="4428678" y="2514600"/>
            <a:ext cx="4639122" cy="3657600"/>
          </a:xfrm>
          <a:prstGeom prst="rect">
            <a:avLst/>
          </a:prstGeom>
          <a:noFill/>
          <a:ln w="9525">
            <a:noFill/>
            <a:miter lim="800000"/>
            <a:headEnd/>
            <a:tailEnd/>
          </a:ln>
        </p:spPr>
      </p:pic>
      <p:sp>
        <p:nvSpPr>
          <p:cNvPr id="4" name="Rectangle 2"/>
          <p:cNvSpPr txBox="1">
            <a:spLocks noChangeArrowheads="1"/>
          </p:cNvSpPr>
          <p:nvPr/>
        </p:nvSpPr>
        <p:spPr>
          <a:xfrm>
            <a:off x="228600" y="0"/>
            <a:ext cx="44196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Getting the Article</a:t>
            </a:r>
          </a:p>
        </p:txBody>
      </p:sp>
      <p:sp>
        <p:nvSpPr>
          <p:cNvPr id="7" name="Rectangle 6"/>
          <p:cNvSpPr/>
          <p:nvPr/>
        </p:nvSpPr>
        <p:spPr>
          <a:xfrm>
            <a:off x="1143000" y="2895600"/>
            <a:ext cx="1890261" cy="369332"/>
          </a:xfrm>
          <a:prstGeom prst="rect">
            <a:avLst/>
          </a:prstGeom>
        </p:spPr>
        <p:txBody>
          <a:bodyPr wrap="none">
            <a:spAutoFit/>
          </a:bodyPr>
          <a:lstStyle/>
          <a:p>
            <a:r>
              <a:rPr lang="en-US" b="1" dirty="0" smtClean="0">
                <a:solidFill>
                  <a:srgbClr val="FF33CC"/>
                </a:solidFill>
              </a:rPr>
              <a:t>Access Journal</a:t>
            </a:r>
            <a:endParaRPr lang="en-US" b="1" dirty="0">
              <a:solidFill>
                <a:srgbClr val="FF33CC"/>
              </a:solidFill>
            </a:endParaRPr>
          </a:p>
        </p:txBody>
      </p:sp>
      <p:sp>
        <p:nvSpPr>
          <p:cNvPr id="11" name="Rectangle 10"/>
          <p:cNvSpPr/>
          <p:nvPr/>
        </p:nvSpPr>
        <p:spPr>
          <a:xfrm>
            <a:off x="8153400" y="3886200"/>
            <a:ext cx="990600" cy="646331"/>
          </a:xfrm>
          <a:prstGeom prst="rect">
            <a:avLst/>
          </a:prstGeom>
        </p:spPr>
        <p:txBody>
          <a:bodyPr wrap="square">
            <a:spAutoFit/>
          </a:bodyPr>
          <a:lstStyle/>
          <a:p>
            <a:r>
              <a:rPr lang="en-US" b="1" dirty="0" smtClean="0">
                <a:solidFill>
                  <a:srgbClr val="FF33CC"/>
                </a:solidFill>
              </a:rPr>
              <a:t>Article as PDF</a:t>
            </a:r>
            <a:endParaRPr lang="en-US" b="1" dirty="0">
              <a:solidFill>
                <a:srgbClr val="FF33CC"/>
              </a:solidFill>
            </a:endParaRPr>
          </a:p>
        </p:txBody>
      </p:sp>
      <p:sp>
        <p:nvSpPr>
          <p:cNvPr id="12" name="Rectangle 11"/>
          <p:cNvSpPr/>
          <p:nvPr/>
        </p:nvSpPr>
        <p:spPr>
          <a:xfrm>
            <a:off x="3048000" y="2057400"/>
            <a:ext cx="1736373" cy="369332"/>
          </a:xfrm>
          <a:prstGeom prst="rect">
            <a:avLst/>
          </a:prstGeom>
        </p:spPr>
        <p:txBody>
          <a:bodyPr wrap="none">
            <a:spAutoFit/>
          </a:bodyPr>
          <a:lstStyle/>
          <a:p>
            <a:r>
              <a:rPr lang="en-US" b="1" dirty="0" smtClean="0">
                <a:solidFill>
                  <a:srgbClr val="FF33CC"/>
                </a:solidFill>
              </a:rPr>
              <a:t>Access article</a:t>
            </a:r>
            <a:endParaRPr lang="en-US" b="1" dirty="0">
              <a:solidFill>
                <a:srgbClr val="FF33CC"/>
              </a:solidFill>
            </a:endParaRPr>
          </a:p>
        </p:txBody>
      </p:sp>
      <p:cxnSp>
        <p:nvCxnSpPr>
          <p:cNvPr id="17" name="Straight Arrow Connector 16"/>
          <p:cNvCxnSpPr/>
          <p:nvPr/>
        </p:nvCxnSpPr>
        <p:spPr bwMode="auto">
          <a:xfrm flipV="1">
            <a:off x="3810000" y="1752600"/>
            <a:ext cx="0" cy="381000"/>
          </a:xfrm>
          <a:prstGeom prst="straightConnector1">
            <a:avLst/>
          </a:prstGeom>
          <a:solidFill>
            <a:schemeClr val="accent1"/>
          </a:solidFill>
          <a:ln w="38100" cap="flat" cmpd="sng" algn="ctr">
            <a:solidFill>
              <a:srgbClr val="FF33CC"/>
            </a:solidFill>
            <a:prstDash val="solid"/>
            <a:round/>
            <a:headEnd type="none" w="med" len="med"/>
            <a:tailEnd type="arrow"/>
          </a:ln>
          <a:effectLst/>
        </p:spPr>
      </p:cxnSp>
      <p:pic>
        <p:nvPicPr>
          <p:cNvPr id="156674" name="Picture 2"/>
          <p:cNvPicPr>
            <a:picLocks noChangeAspect="1" noChangeArrowheads="1"/>
          </p:cNvPicPr>
          <p:nvPr/>
        </p:nvPicPr>
        <p:blipFill>
          <a:blip r:embed="rId5" cstate="screen"/>
          <a:srcRect/>
          <a:stretch>
            <a:fillRect/>
          </a:stretch>
        </p:blipFill>
        <p:spPr bwMode="auto">
          <a:xfrm>
            <a:off x="4691063" y="381000"/>
            <a:ext cx="4452937" cy="1924326"/>
          </a:xfrm>
          <a:prstGeom prst="rect">
            <a:avLst/>
          </a:prstGeom>
          <a:noFill/>
          <a:ln w="9525">
            <a:noFill/>
            <a:miter lim="800000"/>
            <a:headEnd/>
            <a:tailEnd/>
          </a:ln>
        </p:spPr>
      </p:pic>
      <p:pic>
        <p:nvPicPr>
          <p:cNvPr id="15" name="Picture 2"/>
          <p:cNvPicPr>
            <a:picLocks noChangeAspect="1" noChangeArrowheads="1"/>
          </p:cNvPicPr>
          <p:nvPr/>
        </p:nvPicPr>
        <p:blipFill>
          <a:blip r:embed="rId6" cstate="screen"/>
          <a:srcRect/>
          <a:stretch>
            <a:fillRect/>
          </a:stretch>
        </p:blipFill>
        <p:spPr bwMode="auto">
          <a:xfrm>
            <a:off x="3581400" y="1371600"/>
            <a:ext cx="1219200" cy="406400"/>
          </a:xfrm>
          <a:prstGeom prst="rect">
            <a:avLst/>
          </a:prstGeom>
          <a:noFill/>
          <a:ln w="9525">
            <a:noFill/>
            <a:miter lim="800000"/>
            <a:headEnd/>
            <a:tailEnd/>
          </a:ln>
        </p:spPr>
      </p:pic>
      <p:cxnSp>
        <p:nvCxnSpPr>
          <p:cNvPr id="10" name="Curved Connector 9"/>
          <p:cNvCxnSpPr/>
          <p:nvPr/>
        </p:nvCxnSpPr>
        <p:spPr bwMode="auto">
          <a:xfrm rot="16200000" flipV="1">
            <a:off x="5562600" y="1905000"/>
            <a:ext cx="2667000" cy="16002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cxnSp>
        <p:nvCxnSpPr>
          <p:cNvPr id="6" name="Curved Connector 5"/>
          <p:cNvCxnSpPr/>
          <p:nvPr/>
        </p:nvCxnSpPr>
        <p:spPr bwMode="auto">
          <a:xfrm>
            <a:off x="1371600" y="1600200"/>
            <a:ext cx="3048000" cy="1371600"/>
          </a:xfrm>
          <a:prstGeom prst="curvedConnector3">
            <a:avLst>
              <a:gd name="adj1" fmla="val -26296"/>
            </a:avLst>
          </a:prstGeom>
          <a:solidFill>
            <a:schemeClr val="accent1"/>
          </a:solidFill>
          <a:ln w="38100" cap="flat" cmpd="sng" algn="ctr">
            <a:solidFill>
              <a:srgbClr val="FF33CC"/>
            </a:solidFill>
            <a:prstDash val="solid"/>
            <a:round/>
            <a:headEnd type="none" w="med" len="med"/>
            <a:tailEnd type="arrow"/>
          </a:ln>
          <a:effec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5" name="Rectangle 3"/>
          <p:cNvSpPr>
            <a:spLocks noGrp="1" noChangeArrowheads="1"/>
          </p:cNvSpPr>
          <p:nvPr>
            <p:ph type="subTitle" idx="1"/>
          </p:nvPr>
        </p:nvSpPr>
        <p:spPr>
          <a:xfrm>
            <a:off x="381000" y="1752600"/>
            <a:ext cx="8305800" cy="1752600"/>
          </a:xfrm>
        </p:spPr>
        <p:txBody>
          <a:bodyPr/>
          <a:lstStyle/>
          <a:p>
            <a:pPr eaLnBrk="1" hangingPunct="1"/>
            <a:r>
              <a:rPr lang="en-US" sz="2800" b="1" dirty="0" smtClean="0">
                <a:solidFill>
                  <a:srgbClr val="C00000"/>
                </a:solidFill>
              </a:rPr>
              <a:t>An Exercise in Reference Management and Use</a:t>
            </a:r>
          </a:p>
          <a:p>
            <a:pPr eaLnBrk="1" hangingPunct="1"/>
            <a:endParaRPr lang="en-US" b="1" dirty="0" smtClean="0"/>
          </a:p>
          <a:p>
            <a:pPr algn="l" eaLnBrk="1" hangingPunct="1"/>
            <a:r>
              <a:rPr lang="en-US" sz="1800" u="sng" dirty="0" smtClean="0">
                <a:solidFill>
                  <a:srgbClr val="FF00FF"/>
                </a:solidFill>
                <a:latin typeface="Arial" pitchFamily="34" charset="0"/>
                <a:cs typeface="Arial" pitchFamily="34" charset="0"/>
              </a:rPr>
              <a:t>Use Google Scholar to find:</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A physics related article by an author with your last name</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An article in American Journal of Physics related to this topic</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An article from within the last 2 years related to this topic</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An article from before you were born related to this topic</a:t>
            </a:r>
          </a:p>
          <a:p>
            <a:pPr algn="l" eaLnBrk="1" hangingPunct="1"/>
            <a:endParaRPr lang="en-US" sz="1600" dirty="0" smtClean="0">
              <a:solidFill>
                <a:srgbClr val="FF00FF"/>
              </a:solidFill>
              <a:latin typeface="Arial" pitchFamily="34" charset="0"/>
              <a:cs typeface="Arial" pitchFamily="34" charset="0"/>
            </a:endParaRPr>
          </a:p>
          <a:p>
            <a:pPr algn="l" eaLnBrk="1" hangingPunct="1"/>
            <a:endParaRPr lang="en-US" sz="1800" u="sng" dirty="0" smtClean="0">
              <a:solidFill>
                <a:srgbClr val="FF00FF"/>
              </a:solidFill>
              <a:latin typeface="Arial" pitchFamily="34" charset="0"/>
              <a:cs typeface="Arial" pitchFamily="34" charset="0"/>
            </a:endParaRPr>
          </a:p>
          <a:p>
            <a:pPr algn="l" eaLnBrk="1" hangingPunct="1"/>
            <a:r>
              <a:rPr lang="en-US" sz="1800" dirty="0" smtClean="0">
                <a:solidFill>
                  <a:srgbClr val="C00000"/>
                </a:solidFill>
                <a:latin typeface="Arial" pitchFamily="34" charset="0"/>
                <a:cs typeface="Arial" pitchFamily="34" charset="0"/>
              </a:rPr>
              <a:t>(see extensions to this exercise using </a:t>
            </a:r>
            <a:r>
              <a:rPr lang="en-US" sz="1800" i="1" dirty="0" err="1" smtClean="0">
                <a:solidFill>
                  <a:srgbClr val="C00000"/>
                </a:solidFill>
                <a:latin typeface="Arial" pitchFamily="34" charset="0"/>
                <a:cs typeface="Arial" pitchFamily="34" charset="0"/>
              </a:rPr>
              <a:t>EndNote</a:t>
            </a:r>
            <a:r>
              <a:rPr lang="en-US" sz="1800" i="1" dirty="0" smtClean="0">
                <a:solidFill>
                  <a:srgbClr val="C00000"/>
                </a:solidFill>
                <a:latin typeface="Arial" pitchFamily="34" charset="0"/>
                <a:cs typeface="Arial" pitchFamily="34" charset="0"/>
              </a:rPr>
              <a:t> Basic </a:t>
            </a:r>
            <a:r>
              <a:rPr lang="en-US" sz="1800" dirty="0" smtClean="0">
                <a:solidFill>
                  <a:srgbClr val="C00000"/>
                </a:solidFill>
                <a:latin typeface="Arial" pitchFamily="34" charset="0"/>
                <a:cs typeface="Arial" pitchFamily="34" charset="0"/>
              </a:rPr>
              <a:t>below)</a:t>
            </a:r>
            <a:endParaRPr lang="en-US" sz="1600" dirty="0" smtClean="0">
              <a:solidFill>
                <a:srgbClr val="C00000"/>
              </a:solidFill>
              <a:latin typeface="Times New Roman" pitchFamily="18" charset="0"/>
            </a:endParaRPr>
          </a:p>
          <a:p>
            <a:pPr eaLnBrk="1" hangingPunct="1"/>
            <a:endParaRPr lang="en-US" b="1"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2209800"/>
            <a:ext cx="8305800" cy="1752600"/>
          </a:xfrm>
        </p:spPr>
        <p:txBody>
          <a:bodyPr/>
          <a:lstStyle/>
          <a:p>
            <a:pPr eaLnBrk="1" hangingPunct="1"/>
            <a:r>
              <a:rPr lang="en-US" b="1" dirty="0" smtClean="0">
                <a:solidFill>
                  <a:schemeClr val="accent2"/>
                </a:solidFill>
              </a:rPr>
              <a:t>CONVEYING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chemeClr val="accent2"/>
                </a:solidFill>
              </a:rPr>
              <a:t>Gathering Information</a:t>
            </a:r>
          </a:p>
          <a:p>
            <a:pPr eaLnBrk="1" hangingPunct="1"/>
            <a:endParaRPr lang="en-US" b="1" dirty="0" smtClean="0"/>
          </a:p>
          <a:p>
            <a:pPr algn="l" eaLnBrk="1" hangingPunct="1"/>
            <a:r>
              <a:rPr lang="en-US" sz="2000" dirty="0" smtClean="0">
                <a:solidFill>
                  <a:srgbClr val="FF00FF"/>
                </a:solidFill>
                <a:latin typeface="Times New Roman" pitchFamily="18" charset="0"/>
              </a:rPr>
              <a:t>References:  </a:t>
            </a:r>
          </a:p>
          <a:p>
            <a:pPr algn="l" eaLnBrk="1" hangingPunct="1"/>
            <a:r>
              <a:rPr lang="en-US" sz="2000" dirty="0" smtClean="0">
                <a:solidFill>
                  <a:srgbClr val="FF00FF"/>
                </a:solidFill>
                <a:latin typeface="Times New Roman" pitchFamily="18" charset="0"/>
              </a:rPr>
              <a:t>PHYS 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b="1" dirty="0" smtClean="0">
              <a:solidFill>
                <a:srgbClr val="C00000"/>
              </a:solidFill>
            </a:endParaRPr>
          </a:p>
          <a:p>
            <a:pPr algn="l" eaLnBrk="1" hangingPunct="1"/>
            <a:endParaRPr lang="en-US" sz="2000" dirty="0" smtClean="0">
              <a:solidFill>
                <a:srgbClr val="FF00FF"/>
              </a:solidFill>
              <a:latin typeface="Times New Roman" pitchFamily="18" charset="0"/>
            </a:endParaRPr>
          </a:p>
          <a:p>
            <a:pPr eaLnBrk="1" hangingPunct="1"/>
            <a:endParaRPr lang="en-US" b="1" dirty="0" smtClean="0"/>
          </a:p>
        </p:txBody>
      </p:sp>
      <p:pic>
        <p:nvPicPr>
          <p:cNvPr id="1026" name="Picture 2"/>
          <p:cNvPicPr>
            <a:picLocks noChangeAspect="1" noChangeArrowheads="1"/>
          </p:cNvPicPr>
          <p:nvPr/>
        </p:nvPicPr>
        <p:blipFill>
          <a:blip r:embed="rId5" cstate="print"/>
          <a:srcRect/>
          <a:stretch>
            <a:fillRect/>
          </a:stretch>
        </p:blipFill>
        <p:spPr bwMode="auto">
          <a:xfrm>
            <a:off x="5486400" y="4114800"/>
            <a:ext cx="2800350" cy="63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Box 9"/>
          <p:cNvSpPr txBox="1"/>
          <p:nvPr/>
        </p:nvSpPr>
        <p:spPr>
          <a:xfrm>
            <a:off x="381000" y="914400"/>
            <a:ext cx="5791200" cy="2308324"/>
          </a:xfrm>
          <a:prstGeom prst="rect">
            <a:avLst/>
          </a:prstGeom>
          <a:noFill/>
        </p:spPr>
        <p:txBody>
          <a:bodyPr wrap="square" rtlCol="0">
            <a:spAutoFit/>
          </a:bodyPr>
          <a:lstStyle/>
          <a:p>
            <a:r>
              <a:rPr lang="en-US" b="1" i="1" dirty="0" err="1" smtClean="0">
                <a:solidFill>
                  <a:srgbClr val="C00000"/>
                </a:solidFill>
              </a:rPr>
              <a:t>EndNote</a:t>
            </a:r>
            <a:r>
              <a:rPr lang="en-US" i="1" dirty="0" smtClean="0"/>
              <a:t> </a:t>
            </a:r>
            <a:r>
              <a:rPr lang="en-US" b="1" i="1" dirty="0" smtClean="0">
                <a:solidFill>
                  <a:srgbClr val="C00000"/>
                </a:solidFill>
              </a:rPr>
              <a:t>Desktop</a:t>
            </a:r>
            <a:r>
              <a:rPr lang="en-US" i="1" dirty="0" smtClean="0"/>
              <a:t> </a:t>
            </a:r>
            <a:r>
              <a:rPr lang="en-US" dirty="0" smtClean="0"/>
              <a:t>is a software program that program that stores and organizes citations, and enables you to import citations directly into a </a:t>
            </a:r>
            <a:r>
              <a:rPr lang="en-US" i="1" dirty="0" smtClean="0"/>
              <a:t>Word</a:t>
            </a:r>
            <a:r>
              <a:rPr lang="en-US" dirty="0" smtClean="0"/>
              <a:t> document.  This extended version is expensive and note necessary.</a:t>
            </a:r>
          </a:p>
          <a:p>
            <a:endParaRPr lang="en-US" dirty="0" smtClean="0"/>
          </a:p>
          <a:p>
            <a:r>
              <a:rPr lang="en-US" b="1" i="1" dirty="0" smtClean="0">
                <a:solidFill>
                  <a:srgbClr val="C00000"/>
                </a:solidFill>
              </a:rPr>
              <a:t>Endnote Basic </a:t>
            </a:r>
            <a:r>
              <a:rPr lang="en-US" dirty="0" smtClean="0"/>
              <a:t>is a </a:t>
            </a:r>
            <a:r>
              <a:rPr lang="en-US" b="1" i="1" dirty="0" smtClean="0">
                <a:solidFill>
                  <a:srgbClr val="7030A0"/>
                </a:solidFill>
              </a:rPr>
              <a:t>free</a:t>
            </a:r>
            <a:r>
              <a:rPr lang="en-US" dirty="0" smtClean="0"/>
              <a:t> version of this software accessible to USU students, with almost all of the functionality of the main program.</a:t>
            </a:r>
            <a:endParaRPr lang="en-US" dirty="0"/>
          </a:p>
        </p:txBody>
      </p:sp>
      <p:sp>
        <p:nvSpPr>
          <p:cNvPr id="11" name="TextBox 10"/>
          <p:cNvSpPr txBox="1"/>
          <p:nvPr/>
        </p:nvSpPr>
        <p:spPr>
          <a:xfrm>
            <a:off x="533400" y="3345418"/>
            <a:ext cx="4386137" cy="1077218"/>
          </a:xfrm>
          <a:prstGeom prst="rect">
            <a:avLst/>
          </a:prstGeom>
          <a:noFill/>
        </p:spPr>
        <p:txBody>
          <a:bodyPr wrap="none" rtlCol="0">
            <a:spAutoFit/>
          </a:bodyPr>
          <a:lstStyle/>
          <a:p>
            <a:pPr>
              <a:buFont typeface="Arial" pitchFamily="34" charset="0"/>
              <a:buChar char="•"/>
            </a:pPr>
            <a:r>
              <a:rPr lang="en-US" sz="1600" dirty="0" smtClean="0"/>
              <a:t>  Create </a:t>
            </a:r>
            <a:r>
              <a:rPr lang="en-US" sz="1600" dirty="0" smtClean="0"/>
              <a:t>a Citation </a:t>
            </a:r>
            <a:r>
              <a:rPr lang="en-US" sz="1600" dirty="0" smtClean="0"/>
              <a:t>Library</a:t>
            </a:r>
          </a:p>
          <a:p>
            <a:pPr>
              <a:buFont typeface="Arial" pitchFamily="34" charset="0"/>
              <a:buChar char="•"/>
            </a:pPr>
            <a:r>
              <a:rPr lang="en-US" sz="1600" dirty="0" smtClean="0"/>
              <a:t>  Stores and organizes figures and  equations</a:t>
            </a:r>
          </a:p>
          <a:p>
            <a:pPr>
              <a:buFont typeface="Arial" pitchFamily="34" charset="0"/>
              <a:buChar char="•"/>
            </a:pPr>
            <a:r>
              <a:rPr lang="en-US" sz="1600" dirty="0" smtClean="0"/>
              <a:t>  Can link </a:t>
            </a:r>
            <a:r>
              <a:rPr lang="en-US" sz="1600" dirty="0" smtClean="0"/>
              <a:t>papers </a:t>
            </a:r>
            <a:r>
              <a:rPr lang="en-US" sz="1600" dirty="0" smtClean="0"/>
              <a:t>to citations</a:t>
            </a:r>
          </a:p>
          <a:p>
            <a:pPr>
              <a:buFont typeface="Arial" pitchFamily="34" charset="0"/>
              <a:buChar char="•"/>
            </a:pPr>
            <a:r>
              <a:rPr lang="en-US" sz="1600" dirty="0" smtClean="0"/>
              <a:t>  Can search bibliographic databases </a:t>
            </a:r>
          </a:p>
        </p:txBody>
      </p:sp>
      <p:sp>
        <p:nvSpPr>
          <p:cNvPr id="17" name="Rectangle 16"/>
          <p:cNvSpPr/>
          <p:nvPr/>
        </p:nvSpPr>
        <p:spPr>
          <a:xfrm>
            <a:off x="1676400" y="304800"/>
            <a:ext cx="6590266" cy="461665"/>
          </a:xfrm>
          <a:prstGeom prst="rect">
            <a:avLst/>
          </a:prstGeom>
        </p:spPr>
        <p:txBody>
          <a:bodyPr wrap="none">
            <a:spAutoFit/>
          </a:bodyPr>
          <a:lstStyle/>
          <a:p>
            <a:r>
              <a:rPr lang="en-US" sz="2400" b="1" u="sng" dirty="0" smtClean="0">
                <a:solidFill>
                  <a:srgbClr val="0033CC"/>
                </a:solidFill>
              </a:rPr>
              <a:t>Introduction to </a:t>
            </a:r>
            <a:r>
              <a:rPr lang="en-US" sz="2400" b="1" u="sng" dirty="0" err="1" smtClean="0">
                <a:solidFill>
                  <a:srgbClr val="0033CC"/>
                </a:solidFill>
              </a:rPr>
              <a:t>EndNote</a:t>
            </a:r>
            <a:r>
              <a:rPr lang="en-US" sz="2400" b="1" u="sng" dirty="0" smtClean="0">
                <a:solidFill>
                  <a:srgbClr val="0033CC"/>
                </a:solidFill>
              </a:rPr>
              <a:t> and </a:t>
            </a:r>
            <a:r>
              <a:rPr lang="en-US" sz="2400" b="1" u="sng" dirty="0" err="1" smtClean="0">
                <a:solidFill>
                  <a:srgbClr val="0033CC"/>
                </a:solidFill>
              </a:rPr>
              <a:t>EndNote</a:t>
            </a:r>
            <a:r>
              <a:rPr lang="en-US" sz="2400" b="1" u="sng" dirty="0" smtClean="0">
                <a:solidFill>
                  <a:srgbClr val="0033CC"/>
                </a:solidFill>
              </a:rPr>
              <a:t> Basic</a:t>
            </a:r>
            <a:endParaRPr lang="en-US" sz="2400" b="1" u="sng" dirty="0">
              <a:solidFill>
                <a:srgbClr val="0033CC"/>
              </a:solidFill>
            </a:endParaRPr>
          </a:p>
        </p:txBody>
      </p:sp>
      <p:sp>
        <p:nvSpPr>
          <p:cNvPr id="19" name="Rectangle 18"/>
          <p:cNvSpPr/>
          <p:nvPr/>
        </p:nvSpPr>
        <p:spPr>
          <a:xfrm>
            <a:off x="5486400" y="5638800"/>
            <a:ext cx="3008901" cy="307777"/>
          </a:xfrm>
          <a:prstGeom prst="rect">
            <a:avLst/>
          </a:prstGeom>
        </p:spPr>
        <p:txBody>
          <a:bodyPr wrap="none">
            <a:spAutoFit/>
          </a:bodyPr>
          <a:lstStyle/>
          <a:p>
            <a:r>
              <a:rPr lang="en-US" sz="1400" b="1" dirty="0" smtClean="0">
                <a:hlinkClick r:id="rId3"/>
              </a:rPr>
              <a:t>http://www.endnote.com/training/</a:t>
            </a:r>
            <a:endParaRPr lang="en-US" sz="1400" b="1" dirty="0" smtClean="0"/>
          </a:p>
        </p:txBody>
      </p:sp>
      <p:sp>
        <p:nvSpPr>
          <p:cNvPr id="20" name="Rectangle 19"/>
          <p:cNvSpPr/>
          <p:nvPr/>
        </p:nvSpPr>
        <p:spPr>
          <a:xfrm>
            <a:off x="5410200" y="5181600"/>
            <a:ext cx="3510898" cy="307777"/>
          </a:xfrm>
          <a:prstGeom prst="rect">
            <a:avLst/>
          </a:prstGeom>
        </p:spPr>
        <p:txBody>
          <a:bodyPr wrap="none">
            <a:spAutoFit/>
          </a:bodyPr>
          <a:lstStyle/>
          <a:p>
            <a:r>
              <a:rPr lang="en-US" sz="1400" b="1" dirty="0" smtClean="0">
                <a:hlinkClick r:id="rId4"/>
              </a:rPr>
              <a:t>http://libguides.usu.edu/EndNoteBasic</a:t>
            </a:r>
            <a:r>
              <a:rPr lang="en-US" sz="1400" b="1" dirty="0" smtClean="0"/>
              <a:t> </a:t>
            </a:r>
          </a:p>
        </p:txBody>
      </p:sp>
      <p:sp>
        <p:nvSpPr>
          <p:cNvPr id="21" name="Rectangle 20"/>
          <p:cNvSpPr/>
          <p:nvPr/>
        </p:nvSpPr>
        <p:spPr>
          <a:xfrm>
            <a:off x="353984" y="5178623"/>
            <a:ext cx="4599016" cy="307777"/>
          </a:xfrm>
          <a:prstGeom prst="rect">
            <a:avLst/>
          </a:prstGeom>
        </p:spPr>
        <p:txBody>
          <a:bodyPr wrap="none">
            <a:spAutoFit/>
          </a:bodyPr>
          <a:lstStyle/>
          <a:p>
            <a:r>
              <a:rPr lang="en-US" sz="1400" b="1" dirty="0" smtClean="0">
                <a:solidFill>
                  <a:srgbClr val="FF33CC"/>
                </a:solidFill>
                <a:hlinkClick r:id="rId5"/>
              </a:rPr>
              <a:t>https://www.myendnoteweb.com/EndNoteWeb.html</a:t>
            </a:r>
            <a:r>
              <a:rPr lang="en-US" sz="1400" b="1" dirty="0" smtClean="0">
                <a:solidFill>
                  <a:srgbClr val="FF33CC"/>
                </a:solidFill>
              </a:rPr>
              <a:t> </a:t>
            </a:r>
          </a:p>
        </p:txBody>
      </p:sp>
      <p:sp>
        <p:nvSpPr>
          <p:cNvPr id="22" name="Rectangle 21"/>
          <p:cNvSpPr/>
          <p:nvPr/>
        </p:nvSpPr>
        <p:spPr>
          <a:xfrm>
            <a:off x="5410200" y="4724400"/>
            <a:ext cx="1524000" cy="400110"/>
          </a:xfrm>
          <a:prstGeom prst="rect">
            <a:avLst/>
          </a:prstGeom>
        </p:spPr>
        <p:txBody>
          <a:bodyPr wrap="square">
            <a:spAutoFit/>
          </a:bodyPr>
          <a:lstStyle/>
          <a:p>
            <a:r>
              <a:rPr lang="en-US" sz="2000" b="1" u="sng" dirty="0" smtClean="0">
                <a:solidFill>
                  <a:srgbClr val="C00000"/>
                </a:solidFill>
              </a:rPr>
              <a:t>Tutorials</a:t>
            </a:r>
            <a:endParaRPr lang="en-US" sz="2000" b="1" u="sng" dirty="0">
              <a:solidFill>
                <a:srgbClr val="C00000"/>
              </a:solidFill>
            </a:endParaRPr>
          </a:p>
        </p:txBody>
      </p:sp>
      <p:sp>
        <p:nvSpPr>
          <p:cNvPr id="23" name="Rectangle 22"/>
          <p:cNvSpPr/>
          <p:nvPr/>
        </p:nvSpPr>
        <p:spPr>
          <a:xfrm>
            <a:off x="381000" y="4724400"/>
            <a:ext cx="1524000" cy="400110"/>
          </a:xfrm>
          <a:prstGeom prst="rect">
            <a:avLst/>
          </a:prstGeom>
        </p:spPr>
        <p:txBody>
          <a:bodyPr wrap="square">
            <a:spAutoFit/>
          </a:bodyPr>
          <a:lstStyle/>
          <a:p>
            <a:r>
              <a:rPr lang="en-US" sz="2000" b="1" u="sng" dirty="0" smtClean="0">
                <a:solidFill>
                  <a:srgbClr val="C00000"/>
                </a:solidFill>
              </a:rPr>
              <a:t>Log On</a:t>
            </a:r>
            <a:endParaRPr lang="en-US" sz="2000" b="1" u="sng" dirty="0">
              <a:solidFill>
                <a:srgbClr val="C00000"/>
              </a:solidFill>
            </a:endParaRPr>
          </a:p>
        </p:txBody>
      </p:sp>
      <p:pic>
        <p:nvPicPr>
          <p:cNvPr id="2050" name="Picture 2"/>
          <p:cNvPicPr>
            <a:picLocks noChangeAspect="1" noChangeArrowheads="1"/>
          </p:cNvPicPr>
          <p:nvPr/>
        </p:nvPicPr>
        <p:blipFill>
          <a:blip r:embed="rId6" cstate="print"/>
          <a:srcRect/>
          <a:stretch>
            <a:fillRect/>
          </a:stretch>
        </p:blipFill>
        <p:spPr bwMode="auto">
          <a:xfrm>
            <a:off x="6172200" y="2333625"/>
            <a:ext cx="2800350" cy="638175"/>
          </a:xfrm>
          <a:prstGeom prst="rect">
            <a:avLst/>
          </a:prstGeom>
          <a:noFill/>
          <a:ln w="9525">
            <a:noFill/>
            <a:miter lim="800000"/>
            <a:headEnd/>
            <a:tailEnd/>
          </a:ln>
        </p:spPr>
      </p:pic>
      <p:pic>
        <p:nvPicPr>
          <p:cNvPr id="2051" name="Picture 3"/>
          <p:cNvPicPr>
            <a:picLocks noChangeAspect="1" noChangeArrowheads="1"/>
          </p:cNvPicPr>
          <p:nvPr/>
        </p:nvPicPr>
        <p:blipFill>
          <a:blip r:embed="rId7" cstate="print"/>
          <a:srcRect/>
          <a:stretch>
            <a:fillRect/>
          </a:stretch>
        </p:blipFill>
        <p:spPr bwMode="auto">
          <a:xfrm>
            <a:off x="6172200" y="990600"/>
            <a:ext cx="2190750" cy="58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2400"/>
            <a:ext cx="51816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smtClean="0">
                <a:ln>
                  <a:noFill/>
                </a:ln>
                <a:solidFill>
                  <a:schemeClr val="accent2"/>
                </a:solidFill>
                <a:effectLst/>
                <a:uLnTx/>
                <a:uFillTx/>
                <a:latin typeface="+mj-lt"/>
                <a:ea typeface="+mj-ea"/>
                <a:cs typeface="+mj-cs"/>
              </a:rPr>
              <a:t>Comparing </a:t>
            </a:r>
            <a:r>
              <a:rPr kumimoji="0" lang="en-US" sz="2400" b="1" i="1" u="sng" strike="noStrike" kern="0" cap="none" spc="0" normalizeH="0" baseline="0" noProof="0" dirty="0" err="1" smtClean="0">
                <a:ln>
                  <a:noFill/>
                </a:ln>
                <a:solidFill>
                  <a:schemeClr val="accent2"/>
                </a:solidFill>
                <a:effectLst/>
                <a:uLnTx/>
                <a:uFillTx/>
                <a:latin typeface="+mj-lt"/>
                <a:ea typeface="+mj-ea"/>
                <a:cs typeface="+mj-cs"/>
              </a:rPr>
              <a:t>EndNote</a:t>
            </a:r>
            <a:r>
              <a:rPr kumimoji="0" lang="en-US" sz="2400" b="1" i="1" u="sng" strike="noStrike" kern="0" cap="none" spc="0" normalizeH="0" baseline="0" noProof="0" dirty="0" smtClean="0">
                <a:ln>
                  <a:noFill/>
                </a:ln>
                <a:solidFill>
                  <a:schemeClr val="accent2"/>
                </a:solidFill>
                <a:effectLst/>
                <a:uLnTx/>
                <a:uFillTx/>
                <a:latin typeface="+mj-lt"/>
                <a:ea typeface="+mj-ea"/>
                <a:cs typeface="+mj-cs"/>
              </a:rPr>
              <a:t> Desktop </a:t>
            </a:r>
            <a:r>
              <a:rPr kumimoji="0" lang="en-US" sz="2400" b="1" i="0" u="sng" strike="noStrike" kern="0" cap="none" spc="0" normalizeH="0" baseline="0" noProof="0" dirty="0" smtClean="0">
                <a:ln>
                  <a:noFill/>
                </a:ln>
                <a:solidFill>
                  <a:schemeClr val="accent2"/>
                </a:solidFill>
                <a:effectLst/>
                <a:uLnTx/>
                <a:uFillTx/>
                <a:latin typeface="+mj-lt"/>
                <a:ea typeface="+mj-ea"/>
                <a:cs typeface="+mj-cs"/>
              </a:rPr>
              <a:t>and </a:t>
            </a:r>
            <a:r>
              <a:rPr kumimoji="0" lang="en-US" sz="2400" b="1" i="1" u="sng" strike="noStrike" kern="0" cap="none" spc="0" normalizeH="0" baseline="0" noProof="0" dirty="0" err="1" smtClean="0">
                <a:ln>
                  <a:noFill/>
                </a:ln>
                <a:solidFill>
                  <a:schemeClr val="accent2"/>
                </a:solidFill>
                <a:effectLst/>
                <a:uLnTx/>
                <a:uFillTx/>
                <a:latin typeface="+mj-lt"/>
                <a:ea typeface="+mj-ea"/>
                <a:cs typeface="+mj-cs"/>
              </a:rPr>
              <a:t>EndNote</a:t>
            </a:r>
            <a:r>
              <a:rPr kumimoji="0" lang="en-US" sz="2400" b="1" i="1" u="sng" strike="noStrike" kern="0" cap="none" spc="0" normalizeH="0" noProof="0" dirty="0" smtClean="0">
                <a:ln>
                  <a:noFill/>
                </a:ln>
                <a:solidFill>
                  <a:schemeClr val="accent2"/>
                </a:solidFill>
                <a:effectLst/>
                <a:uLnTx/>
                <a:uFillTx/>
                <a:latin typeface="+mj-lt"/>
                <a:ea typeface="+mj-ea"/>
                <a:cs typeface="+mj-cs"/>
              </a:rPr>
              <a:t> Basic</a:t>
            </a:r>
            <a:endParaRPr kumimoji="0" lang="en-US" sz="2400" b="1" i="1" u="sng" strike="noStrike" kern="0" cap="none" spc="0" normalizeH="0" baseline="0" noProof="0" dirty="0" smtClean="0">
              <a:ln>
                <a:noFill/>
              </a:ln>
              <a:solidFill>
                <a:schemeClr val="accent2"/>
              </a:solidFill>
              <a:effectLst/>
              <a:uLnTx/>
              <a:uFillTx/>
              <a:latin typeface="+mj-lt"/>
              <a:ea typeface="+mj-ea"/>
              <a:cs typeface="+mj-cs"/>
            </a:endParaRPr>
          </a:p>
        </p:txBody>
      </p:sp>
      <p:pic>
        <p:nvPicPr>
          <p:cNvPr id="3074" name="Picture 2"/>
          <p:cNvPicPr>
            <a:picLocks noChangeAspect="1" noChangeArrowheads="1"/>
          </p:cNvPicPr>
          <p:nvPr/>
        </p:nvPicPr>
        <p:blipFill>
          <a:blip r:embed="rId3" cstate="print"/>
          <a:srcRect/>
          <a:stretch>
            <a:fillRect/>
          </a:stretch>
        </p:blipFill>
        <p:spPr bwMode="auto">
          <a:xfrm>
            <a:off x="381000" y="1600200"/>
            <a:ext cx="4724400" cy="445038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5486400" y="228600"/>
            <a:ext cx="3466241" cy="5867400"/>
          </a:xfrm>
          <a:prstGeom prst="rect">
            <a:avLst/>
          </a:prstGeom>
          <a:noFill/>
          <a:ln w="9525">
            <a:noFill/>
            <a:miter lim="800000"/>
            <a:headEnd/>
            <a:tailEnd/>
          </a:ln>
        </p:spPr>
      </p:pic>
      <p:sp>
        <p:nvSpPr>
          <p:cNvPr id="8" name="Rectangle 7"/>
          <p:cNvSpPr/>
          <p:nvPr/>
        </p:nvSpPr>
        <p:spPr>
          <a:xfrm>
            <a:off x="914400" y="990600"/>
            <a:ext cx="3406702" cy="307777"/>
          </a:xfrm>
          <a:prstGeom prst="rect">
            <a:avLst/>
          </a:prstGeom>
        </p:spPr>
        <p:txBody>
          <a:bodyPr wrap="none">
            <a:spAutoFit/>
          </a:bodyPr>
          <a:lstStyle/>
          <a:p>
            <a:r>
              <a:rPr lang="en-US" sz="1400" dirty="0" smtClean="0">
                <a:hlinkClick r:id="rId5"/>
              </a:rPr>
              <a:t>http://endnote.com/product-details/basic</a:t>
            </a:r>
            <a:r>
              <a:rPr lang="en-US" sz="1400" dirty="0" smtClean="0"/>
              <a:t> </a:t>
            </a:r>
            <a:endParaRPr lang="en-US"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81000" y="76200"/>
            <a:ext cx="8763000" cy="5334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Access the USU Library Home</a:t>
            </a:r>
            <a:r>
              <a:rPr kumimoji="0" lang="en-US" sz="2800" b="1" i="0" u="sng" strike="noStrike" kern="0" cap="none" spc="0" normalizeH="0" noProof="0" dirty="0" smtClean="0">
                <a:ln>
                  <a:noFill/>
                </a:ln>
                <a:solidFill>
                  <a:schemeClr val="accent2"/>
                </a:solidFill>
                <a:effectLst/>
                <a:uLnTx/>
                <a:uFillTx/>
                <a:latin typeface="+mj-lt"/>
                <a:ea typeface="+mj-ea"/>
                <a:cs typeface="+mj-cs"/>
              </a:rPr>
              <a:t> Web Page</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8195" name="Picture 3"/>
          <p:cNvPicPr>
            <a:picLocks noChangeAspect="1" noChangeArrowheads="1"/>
          </p:cNvPicPr>
          <p:nvPr/>
        </p:nvPicPr>
        <p:blipFill>
          <a:blip r:embed="rId3" cstate="screen"/>
          <a:srcRect/>
          <a:stretch>
            <a:fillRect/>
          </a:stretch>
        </p:blipFill>
        <p:spPr bwMode="auto">
          <a:xfrm>
            <a:off x="533400" y="838200"/>
            <a:ext cx="7609925" cy="5334000"/>
          </a:xfrm>
          <a:prstGeom prst="rect">
            <a:avLst/>
          </a:prstGeom>
          <a:noFill/>
          <a:ln w="9525">
            <a:noFill/>
            <a:miter lim="800000"/>
            <a:headEnd/>
            <a:tailEnd/>
          </a:ln>
        </p:spPr>
      </p:pic>
      <p:sp>
        <p:nvSpPr>
          <p:cNvPr id="13" name="Rectangle 12"/>
          <p:cNvSpPr/>
          <p:nvPr/>
        </p:nvSpPr>
        <p:spPr>
          <a:xfrm>
            <a:off x="5334000" y="685800"/>
            <a:ext cx="3657600" cy="646331"/>
          </a:xfrm>
          <a:prstGeom prst="rect">
            <a:avLst/>
          </a:prstGeom>
        </p:spPr>
        <p:txBody>
          <a:bodyPr wrap="square">
            <a:spAutoFit/>
          </a:bodyPr>
          <a:lstStyle/>
          <a:p>
            <a:r>
              <a:rPr lang="en-US" sz="1200" b="1" dirty="0" smtClean="0">
                <a:solidFill>
                  <a:srgbClr val="C00000"/>
                </a:solidFill>
              </a:rPr>
              <a:t>This page provides an up to date link to the USU library resources tailored to these classes!</a:t>
            </a:r>
          </a:p>
          <a:p>
            <a:r>
              <a:rPr lang="en-US" sz="1200" dirty="0" smtClean="0">
                <a:hlinkClick r:id="rId4"/>
              </a:rPr>
              <a:t>http://libguides.usu.edu/content.php?pid=246165</a:t>
            </a:r>
            <a:endParaRPr lang="en-US" sz="1200" b="1" dirty="0">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2400"/>
            <a:ext cx="89916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smtClean="0">
                <a:ln>
                  <a:noFill/>
                </a:ln>
                <a:solidFill>
                  <a:schemeClr val="accent2"/>
                </a:solidFill>
                <a:effectLst/>
                <a:uLnTx/>
                <a:uFillTx/>
                <a:latin typeface="+mj-lt"/>
                <a:ea typeface="+mj-ea"/>
                <a:cs typeface="+mj-cs"/>
              </a:rPr>
              <a:t>Using </a:t>
            </a:r>
            <a:r>
              <a:rPr kumimoji="0" lang="en-US" sz="2400" b="1" i="1" u="sng" strike="noStrike" kern="0" cap="none" spc="0" normalizeH="0" noProof="0" dirty="0" err="1" smtClean="0">
                <a:ln>
                  <a:noFill/>
                </a:ln>
                <a:solidFill>
                  <a:schemeClr val="accent2"/>
                </a:solidFill>
                <a:effectLst/>
                <a:uLnTx/>
                <a:uFillTx/>
                <a:latin typeface="+mj-lt"/>
                <a:ea typeface="+mj-ea"/>
                <a:cs typeface="+mj-cs"/>
              </a:rPr>
              <a:t>EndNote</a:t>
            </a:r>
            <a:r>
              <a:rPr kumimoji="0" lang="en-US" sz="2400" b="1" i="1" u="sng" strike="noStrike" kern="0" cap="none" spc="0" normalizeH="0" noProof="0" dirty="0" smtClean="0">
                <a:ln>
                  <a:noFill/>
                </a:ln>
                <a:solidFill>
                  <a:schemeClr val="accent2"/>
                </a:solidFill>
                <a:effectLst/>
                <a:uLnTx/>
                <a:uFillTx/>
                <a:latin typeface="+mj-lt"/>
                <a:ea typeface="+mj-ea"/>
                <a:cs typeface="+mj-cs"/>
              </a:rPr>
              <a:t> </a:t>
            </a:r>
            <a:r>
              <a:rPr kumimoji="0" lang="en-US" sz="2400" b="1" i="1" u="sng" strike="noStrike" kern="0" cap="none" spc="0" normalizeH="0" noProof="0" dirty="0" smtClean="0">
                <a:ln>
                  <a:noFill/>
                </a:ln>
                <a:solidFill>
                  <a:schemeClr val="accent2"/>
                </a:solidFill>
                <a:effectLst/>
                <a:uLnTx/>
                <a:uFillTx/>
                <a:latin typeface="+mj-lt"/>
                <a:ea typeface="+mj-ea"/>
                <a:cs typeface="+mj-cs"/>
              </a:rPr>
              <a:t>Basic </a:t>
            </a:r>
            <a:r>
              <a:rPr kumimoji="0" lang="en-US" sz="2400" b="1" i="0" u="sng" strike="noStrike" kern="0" cap="none" spc="0" normalizeH="0" noProof="0" dirty="0" smtClean="0">
                <a:ln>
                  <a:noFill/>
                </a:ln>
                <a:solidFill>
                  <a:schemeClr val="accent2"/>
                </a:solidFill>
                <a:effectLst/>
                <a:uLnTx/>
                <a:uFillTx/>
                <a:latin typeface="+mj-lt"/>
                <a:ea typeface="+mj-ea"/>
                <a:cs typeface="+mj-cs"/>
              </a:rPr>
              <a:t>at </a:t>
            </a:r>
            <a:r>
              <a:rPr kumimoji="0" lang="en-US" sz="2400" b="1" i="0" u="sng" strike="noStrike" kern="0" cap="none" spc="0" normalizeH="0" noProof="0" dirty="0" smtClean="0">
                <a:ln>
                  <a:noFill/>
                </a:ln>
                <a:solidFill>
                  <a:schemeClr val="accent2"/>
                </a:solidFill>
                <a:effectLst/>
                <a:uLnTx/>
                <a:uFillTx/>
                <a:latin typeface="+mj-lt"/>
                <a:ea typeface="+mj-ea"/>
                <a:cs typeface="+mj-cs"/>
              </a:rPr>
              <a:t>USU</a:t>
            </a:r>
            <a:endParaRPr kumimoji="0" lang="en-US" sz="24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67587" name="Picture 3"/>
          <p:cNvPicPr>
            <a:picLocks noChangeAspect="1" noChangeArrowheads="1"/>
          </p:cNvPicPr>
          <p:nvPr/>
        </p:nvPicPr>
        <p:blipFill>
          <a:blip r:embed="rId3" cstate="screen"/>
          <a:srcRect/>
          <a:stretch>
            <a:fillRect/>
          </a:stretch>
        </p:blipFill>
        <p:spPr bwMode="auto">
          <a:xfrm>
            <a:off x="387333" y="1447800"/>
            <a:ext cx="8299467" cy="4724528"/>
          </a:xfrm>
          <a:prstGeom prst="rect">
            <a:avLst/>
          </a:prstGeom>
          <a:noFill/>
          <a:ln w="9525">
            <a:noFill/>
            <a:miter lim="800000"/>
            <a:headEnd/>
            <a:tailEnd/>
          </a:ln>
        </p:spPr>
      </p:pic>
      <p:sp>
        <p:nvSpPr>
          <p:cNvPr id="12" name="Rectangle 11"/>
          <p:cNvSpPr/>
          <p:nvPr/>
        </p:nvSpPr>
        <p:spPr>
          <a:xfrm>
            <a:off x="838200" y="762000"/>
            <a:ext cx="7772400" cy="461665"/>
          </a:xfrm>
          <a:prstGeom prst="rect">
            <a:avLst/>
          </a:prstGeom>
        </p:spPr>
        <p:txBody>
          <a:bodyPr wrap="square">
            <a:spAutoFit/>
          </a:bodyPr>
          <a:lstStyle/>
          <a:p>
            <a:r>
              <a:rPr lang="en-US" sz="1200" b="1" dirty="0" smtClean="0">
                <a:solidFill>
                  <a:srgbClr val="C00000"/>
                </a:solidFill>
              </a:rPr>
              <a:t>This page provides an up to date link to the USU library resources for using </a:t>
            </a:r>
            <a:r>
              <a:rPr lang="en-US" sz="1200" b="1" i="1" dirty="0" err="1" smtClean="0">
                <a:solidFill>
                  <a:srgbClr val="C00000"/>
                </a:solidFill>
              </a:rPr>
              <a:t>EndNote</a:t>
            </a:r>
            <a:r>
              <a:rPr lang="en-US" sz="1200" b="1" i="1" dirty="0" smtClean="0">
                <a:solidFill>
                  <a:srgbClr val="C00000"/>
                </a:solidFill>
              </a:rPr>
              <a:t> Basic</a:t>
            </a:r>
          </a:p>
          <a:p>
            <a:pPr lvl="0" eaLnBrk="1" hangingPunct="1"/>
            <a:r>
              <a:rPr lang="en-US" sz="1200" dirty="0" smtClean="0">
                <a:ea typeface="Times New Roman" pitchFamily="18" charset="0"/>
                <a:cs typeface="Times New Roman" pitchFamily="18" charset="0"/>
                <a:hlinkClick r:id="rId4"/>
              </a:rPr>
              <a:t>http://libguides.usu.edu/EndNoteBasic</a:t>
            </a:r>
            <a:endParaRPr lang="en-US" sz="1200" dirty="0" smtClean="0">
              <a:cs typeface="Arial" pitchFamily="34" charset="0"/>
            </a:endParaRPr>
          </a:p>
        </p:txBody>
      </p:sp>
      <p:sp>
        <p:nvSpPr>
          <p:cNvPr id="10" name="Oval 9"/>
          <p:cNvSpPr/>
          <p:nvPr/>
        </p:nvSpPr>
        <p:spPr bwMode="auto">
          <a:xfrm>
            <a:off x="304800" y="2133600"/>
            <a:ext cx="762000" cy="5334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52400"/>
            <a:ext cx="60198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smtClean="0">
                <a:ln>
                  <a:noFill/>
                </a:ln>
                <a:solidFill>
                  <a:schemeClr val="accent2"/>
                </a:solidFill>
                <a:effectLst/>
                <a:uLnTx/>
                <a:uFillTx/>
                <a:latin typeface="+mj-lt"/>
                <a:ea typeface="+mj-ea"/>
                <a:cs typeface="+mj-cs"/>
              </a:rPr>
              <a:t>Creating an Account for </a:t>
            </a:r>
            <a:r>
              <a:rPr kumimoji="0" lang="en-US" sz="2400" b="1" i="0" u="sng" strike="noStrike" kern="0" cap="none" spc="0" normalizeH="0" noProof="0" dirty="0" err="1" smtClean="0">
                <a:ln>
                  <a:noFill/>
                </a:ln>
                <a:solidFill>
                  <a:schemeClr val="accent2"/>
                </a:solidFill>
                <a:effectLst/>
                <a:uLnTx/>
                <a:uFillTx/>
                <a:latin typeface="+mj-lt"/>
                <a:ea typeface="+mj-ea"/>
                <a:cs typeface="+mj-cs"/>
              </a:rPr>
              <a:t>EndNote</a:t>
            </a:r>
            <a:r>
              <a:rPr kumimoji="0" lang="en-US" sz="2400" b="1" i="0" u="sng" strike="noStrike" kern="0" cap="none" spc="0" normalizeH="0" noProof="0" dirty="0" smtClean="0">
                <a:ln>
                  <a:noFill/>
                </a:ln>
                <a:solidFill>
                  <a:schemeClr val="accent2"/>
                </a:solidFill>
                <a:effectLst/>
                <a:uLnTx/>
                <a:uFillTx/>
                <a:latin typeface="+mj-lt"/>
                <a:ea typeface="+mj-ea"/>
                <a:cs typeface="+mj-cs"/>
              </a:rPr>
              <a:t> Basic</a:t>
            </a:r>
            <a:endParaRPr kumimoji="0" lang="en-US" sz="2400" b="1" i="0" u="sng" strike="noStrike" kern="0" cap="none" spc="0" normalizeH="0" baseline="0" noProof="0" dirty="0" smtClean="0">
              <a:ln>
                <a:noFill/>
              </a:ln>
              <a:solidFill>
                <a:schemeClr val="accent2"/>
              </a:solidFill>
              <a:effectLst/>
              <a:uLnTx/>
              <a:uFillTx/>
              <a:latin typeface="+mj-lt"/>
              <a:ea typeface="+mj-ea"/>
              <a:cs typeface="+mj-cs"/>
            </a:endParaRPr>
          </a:p>
        </p:txBody>
      </p:sp>
      <p:sp>
        <p:nvSpPr>
          <p:cNvPr id="19" name="Rectangle 18"/>
          <p:cNvSpPr/>
          <p:nvPr/>
        </p:nvSpPr>
        <p:spPr>
          <a:xfrm>
            <a:off x="152400" y="762000"/>
            <a:ext cx="4419600" cy="523220"/>
          </a:xfrm>
          <a:prstGeom prst="rect">
            <a:avLst/>
          </a:prstGeom>
        </p:spPr>
        <p:txBody>
          <a:bodyPr wrap="square">
            <a:spAutoFit/>
          </a:bodyPr>
          <a:lstStyle/>
          <a:p>
            <a:pPr lvl="0"/>
            <a:r>
              <a:rPr lang="en-US" sz="1400" b="1" dirty="0" smtClean="0">
                <a:solidFill>
                  <a:srgbClr val="FF33CC"/>
                </a:solidFill>
              </a:rPr>
              <a:t>(1) Begin on the USU </a:t>
            </a:r>
            <a:r>
              <a:rPr lang="en-US" sz="1400" b="1" i="1" dirty="0" err="1" smtClean="0">
                <a:solidFill>
                  <a:srgbClr val="FF33CC"/>
                </a:solidFill>
              </a:rPr>
              <a:t>EndNote</a:t>
            </a:r>
            <a:r>
              <a:rPr lang="en-US" sz="1400" b="1" i="1" dirty="0" smtClean="0">
                <a:solidFill>
                  <a:srgbClr val="FF33CC"/>
                </a:solidFill>
              </a:rPr>
              <a:t> Basic </a:t>
            </a:r>
            <a:r>
              <a:rPr lang="en-US" sz="1400" b="1" dirty="0" smtClean="0">
                <a:solidFill>
                  <a:srgbClr val="FF33CC"/>
                </a:solidFill>
              </a:rPr>
              <a:t>home page </a:t>
            </a:r>
            <a:r>
              <a:rPr lang="en-US" sz="1400" dirty="0" smtClean="0">
                <a:ea typeface="Times New Roman" pitchFamily="18" charset="0"/>
                <a:cs typeface="Times New Roman" pitchFamily="18" charset="0"/>
                <a:hlinkClick r:id="rId3"/>
              </a:rPr>
              <a:t>http://libguides.usu.edu/EndNoteBasic</a:t>
            </a:r>
            <a:endParaRPr lang="en-US" sz="2000" dirty="0" smtClean="0">
              <a:cs typeface="Arial" pitchFamily="34" charset="0"/>
            </a:endParaRPr>
          </a:p>
        </p:txBody>
      </p:sp>
      <p:pic>
        <p:nvPicPr>
          <p:cNvPr id="67587" name="Picture 3"/>
          <p:cNvPicPr>
            <a:picLocks noChangeAspect="1" noChangeArrowheads="1"/>
          </p:cNvPicPr>
          <p:nvPr/>
        </p:nvPicPr>
        <p:blipFill>
          <a:blip r:embed="rId4" cstate="screen"/>
          <a:srcRect r="67024" b="1616"/>
          <a:stretch>
            <a:fillRect/>
          </a:stretch>
        </p:blipFill>
        <p:spPr bwMode="auto">
          <a:xfrm>
            <a:off x="234933" y="1447800"/>
            <a:ext cx="2736867" cy="4648200"/>
          </a:xfrm>
          <a:prstGeom prst="rect">
            <a:avLst/>
          </a:prstGeom>
          <a:noFill/>
          <a:ln w="9525">
            <a:solidFill>
              <a:schemeClr val="tx1"/>
            </a:solidFill>
            <a:miter lim="800000"/>
            <a:headEnd/>
            <a:tailEnd/>
          </a:ln>
        </p:spPr>
      </p:pic>
      <p:sp>
        <p:nvSpPr>
          <p:cNvPr id="8" name="TextBox 7"/>
          <p:cNvSpPr txBox="1"/>
          <p:nvPr/>
        </p:nvSpPr>
        <p:spPr>
          <a:xfrm>
            <a:off x="4343400" y="1524000"/>
            <a:ext cx="4495800" cy="954107"/>
          </a:xfrm>
          <a:prstGeom prst="rect">
            <a:avLst/>
          </a:prstGeom>
          <a:noFill/>
        </p:spPr>
        <p:txBody>
          <a:bodyPr wrap="square" rtlCol="0">
            <a:spAutoFit/>
          </a:bodyPr>
          <a:lstStyle/>
          <a:p>
            <a:r>
              <a:rPr lang="en-US" sz="1400" b="1" dirty="0" smtClean="0">
                <a:solidFill>
                  <a:srgbClr val="FF33CC"/>
                </a:solidFill>
              </a:rPr>
              <a:t>(2) Create an </a:t>
            </a:r>
            <a:r>
              <a:rPr lang="en-US" sz="1400" b="1" i="1" dirty="0" err="1" smtClean="0">
                <a:solidFill>
                  <a:srgbClr val="FF33CC"/>
                </a:solidFill>
              </a:rPr>
              <a:t>EndNote</a:t>
            </a:r>
            <a:r>
              <a:rPr lang="en-US" sz="1400" b="1" dirty="0" smtClean="0">
                <a:solidFill>
                  <a:srgbClr val="FF33CC"/>
                </a:solidFill>
              </a:rPr>
              <a:t> account</a:t>
            </a:r>
          </a:p>
          <a:p>
            <a:pPr>
              <a:buFont typeface="Arial" pitchFamily="34" charset="0"/>
              <a:buChar char="•"/>
            </a:pPr>
            <a:r>
              <a:rPr lang="en-US" sz="1400" b="1" dirty="0" smtClean="0"/>
              <a:t>  Select “create and account”. </a:t>
            </a:r>
          </a:p>
          <a:p>
            <a:pPr>
              <a:buFont typeface="Arial" pitchFamily="34" charset="0"/>
              <a:buChar char="•"/>
            </a:pPr>
            <a:r>
              <a:rPr lang="en-US" sz="1400" b="1" dirty="0" smtClean="0"/>
              <a:t>  Enter your preferred email and a new password specifically for your </a:t>
            </a:r>
            <a:r>
              <a:rPr lang="en-US" sz="1400" b="1" i="1" dirty="0" err="1" smtClean="0"/>
              <a:t>EndNote</a:t>
            </a:r>
            <a:r>
              <a:rPr lang="en-US" sz="1400" b="1" i="1" dirty="0" smtClean="0"/>
              <a:t> Basic</a:t>
            </a:r>
            <a:r>
              <a:rPr lang="en-US" sz="1400" b="1" dirty="0" smtClean="0"/>
              <a:t> account.</a:t>
            </a:r>
            <a:endParaRPr lang="en-US" sz="1400" b="1" dirty="0"/>
          </a:p>
        </p:txBody>
      </p:sp>
      <p:pic>
        <p:nvPicPr>
          <p:cNvPr id="12" name="Picture 2"/>
          <p:cNvPicPr>
            <a:picLocks noChangeAspect="1" noChangeArrowheads="1"/>
          </p:cNvPicPr>
          <p:nvPr/>
        </p:nvPicPr>
        <p:blipFill>
          <a:blip r:embed="rId5" cstate="print"/>
          <a:srcRect/>
          <a:stretch>
            <a:fillRect/>
          </a:stretch>
        </p:blipFill>
        <p:spPr bwMode="auto">
          <a:xfrm>
            <a:off x="6172200" y="228600"/>
            <a:ext cx="2800350" cy="638175"/>
          </a:xfrm>
          <a:prstGeom prst="rect">
            <a:avLst/>
          </a:prstGeom>
          <a:noFill/>
          <a:ln w="9525">
            <a:noFill/>
            <a:miter lim="800000"/>
            <a:headEnd/>
            <a:tailEnd/>
          </a:ln>
        </p:spPr>
      </p:pic>
      <p:sp>
        <p:nvSpPr>
          <p:cNvPr id="13" name="Oval 12"/>
          <p:cNvSpPr/>
          <p:nvPr/>
        </p:nvSpPr>
        <p:spPr bwMode="auto">
          <a:xfrm>
            <a:off x="76200" y="4038600"/>
            <a:ext cx="2895600" cy="1752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4098" name="Picture 2"/>
          <p:cNvPicPr>
            <a:picLocks noChangeAspect="1" noChangeArrowheads="1"/>
          </p:cNvPicPr>
          <p:nvPr/>
        </p:nvPicPr>
        <p:blipFill>
          <a:blip r:embed="rId6" cstate="print"/>
          <a:srcRect/>
          <a:stretch>
            <a:fillRect/>
          </a:stretch>
        </p:blipFill>
        <p:spPr bwMode="auto">
          <a:xfrm>
            <a:off x="4343400" y="3048000"/>
            <a:ext cx="3472988" cy="3000375"/>
          </a:xfrm>
          <a:prstGeom prst="rect">
            <a:avLst/>
          </a:prstGeom>
          <a:noFill/>
          <a:ln w="9525">
            <a:solidFill>
              <a:schemeClr val="tx1"/>
            </a:solidFill>
            <a:miter lim="800000"/>
            <a:headEnd/>
            <a:tailEnd/>
          </a:ln>
        </p:spPr>
      </p:pic>
      <p:cxnSp>
        <p:nvCxnSpPr>
          <p:cNvPr id="14" name="Straight Arrow Connector 13"/>
          <p:cNvCxnSpPr/>
          <p:nvPr/>
        </p:nvCxnSpPr>
        <p:spPr bwMode="auto">
          <a:xfrm flipV="1">
            <a:off x="2819400" y="4343400"/>
            <a:ext cx="1524000" cy="5334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
        <p:nvSpPr>
          <p:cNvPr id="18" name="Oval 17"/>
          <p:cNvSpPr/>
          <p:nvPr/>
        </p:nvSpPr>
        <p:spPr bwMode="auto">
          <a:xfrm>
            <a:off x="5181600" y="3733800"/>
            <a:ext cx="1447800" cy="5334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20" name="Straight Arrow Connector 19"/>
          <p:cNvCxnSpPr/>
          <p:nvPr/>
        </p:nvCxnSpPr>
        <p:spPr bwMode="auto">
          <a:xfrm flipH="1" flipV="1">
            <a:off x="4953000" y="2438400"/>
            <a:ext cx="304800" cy="14478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
        <p:nvSpPr>
          <p:cNvPr id="15" name="Rectangle 14"/>
          <p:cNvSpPr/>
          <p:nvPr/>
        </p:nvSpPr>
        <p:spPr>
          <a:xfrm>
            <a:off x="5155857" y="2743200"/>
            <a:ext cx="3988143" cy="276999"/>
          </a:xfrm>
          <a:prstGeom prst="rect">
            <a:avLst/>
          </a:prstGeom>
        </p:spPr>
        <p:txBody>
          <a:bodyPr wrap="none">
            <a:spAutoFit/>
          </a:bodyPr>
          <a:lstStyle/>
          <a:p>
            <a:r>
              <a:rPr lang="en-US" sz="1200" b="1" dirty="0" smtClean="0">
                <a:solidFill>
                  <a:srgbClr val="FF33CC"/>
                </a:solidFill>
                <a:hlinkClick r:id="rId7"/>
              </a:rPr>
              <a:t>https://www.myendnoteweb.com/EndNoteWeb.html</a:t>
            </a:r>
            <a:r>
              <a:rPr lang="en-US" sz="1200" b="1" dirty="0" smtClean="0">
                <a:solidFill>
                  <a:srgbClr val="FF33CC"/>
                </a:solidFill>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screen"/>
          <a:srcRect r="32358"/>
          <a:stretch>
            <a:fillRect/>
          </a:stretch>
        </p:blipFill>
        <p:spPr bwMode="auto">
          <a:xfrm>
            <a:off x="457200" y="1219200"/>
            <a:ext cx="4648200" cy="4505325"/>
          </a:xfrm>
          <a:prstGeom prst="rect">
            <a:avLst/>
          </a:prstGeom>
          <a:noFill/>
          <a:ln w="9525">
            <a:noFill/>
            <a:miter lim="800000"/>
            <a:headEnd/>
            <a:tailEnd/>
          </a:ln>
        </p:spPr>
      </p:pic>
      <p:sp>
        <p:nvSpPr>
          <p:cNvPr id="12" name="Oval 11"/>
          <p:cNvSpPr/>
          <p:nvPr/>
        </p:nvSpPr>
        <p:spPr bwMode="auto">
          <a:xfrm>
            <a:off x="5105400" y="4267200"/>
            <a:ext cx="2895600" cy="6096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 name="Rectangle 2"/>
          <p:cNvSpPr txBox="1">
            <a:spLocks noChangeArrowheads="1"/>
          </p:cNvSpPr>
          <p:nvPr/>
        </p:nvSpPr>
        <p:spPr>
          <a:xfrm>
            <a:off x="0" y="152400"/>
            <a:ext cx="91440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smtClean="0">
                <a:ln>
                  <a:noFill/>
                </a:ln>
                <a:solidFill>
                  <a:schemeClr val="accent2"/>
                </a:solidFill>
                <a:effectLst/>
                <a:uLnTx/>
                <a:uFillTx/>
                <a:latin typeface="+mj-lt"/>
                <a:ea typeface="+mj-ea"/>
                <a:cs typeface="+mj-cs"/>
              </a:rPr>
              <a:t>Setting </a:t>
            </a:r>
            <a:r>
              <a:rPr kumimoji="0" lang="en-US" sz="2400" b="1" i="1" u="sng" strike="noStrike" kern="0" cap="none" spc="0" normalizeH="0" noProof="0" dirty="0" smtClean="0">
                <a:ln>
                  <a:noFill/>
                </a:ln>
                <a:solidFill>
                  <a:schemeClr val="accent2"/>
                </a:solidFill>
                <a:effectLst/>
                <a:uLnTx/>
                <a:uFillTx/>
                <a:latin typeface="+mj-lt"/>
                <a:ea typeface="+mj-ea"/>
                <a:cs typeface="+mj-cs"/>
              </a:rPr>
              <a:t>Google Scholar </a:t>
            </a:r>
            <a:r>
              <a:rPr kumimoji="0" lang="en-US" sz="2400" b="1" i="0" u="sng" strike="noStrike" kern="0" cap="none" spc="0" normalizeH="0" noProof="0" dirty="0" smtClean="0">
                <a:ln>
                  <a:noFill/>
                </a:ln>
                <a:solidFill>
                  <a:schemeClr val="accent2"/>
                </a:solidFill>
                <a:effectLst/>
                <a:uLnTx/>
                <a:uFillTx/>
                <a:latin typeface="+mj-lt"/>
                <a:ea typeface="+mj-ea"/>
                <a:cs typeface="+mj-cs"/>
              </a:rPr>
              <a:t>to Work with </a:t>
            </a:r>
            <a:r>
              <a:rPr kumimoji="0" lang="en-US" sz="2400" b="1" i="1" u="sng" strike="noStrike" kern="0" cap="none" spc="0" normalizeH="0" noProof="0" dirty="0" err="1" smtClean="0">
                <a:ln>
                  <a:noFill/>
                </a:ln>
                <a:solidFill>
                  <a:schemeClr val="accent2"/>
                </a:solidFill>
                <a:effectLst/>
                <a:uLnTx/>
                <a:uFillTx/>
                <a:latin typeface="+mj-lt"/>
                <a:ea typeface="+mj-ea"/>
                <a:cs typeface="+mj-cs"/>
              </a:rPr>
              <a:t>EndNote</a:t>
            </a:r>
            <a:r>
              <a:rPr kumimoji="0" lang="en-US" sz="2400" b="1" i="1" u="sng" strike="noStrike" kern="0" cap="none" spc="0" normalizeH="0" noProof="0" dirty="0" smtClean="0">
                <a:ln>
                  <a:noFill/>
                </a:ln>
                <a:solidFill>
                  <a:schemeClr val="accent2"/>
                </a:solidFill>
                <a:effectLst/>
                <a:uLnTx/>
                <a:uFillTx/>
                <a:latin typeface="+mj-lt"/>
                <a:ea typeface="+mj-ea"/>
                <a:cs typeface="+mj-cs"/>
              </a:rPr>
              <a:t> Basic</a:t>
            </a:r>
            <a:endParaRPr kumimoji="0" lang="en-US" sz="2400" b="1" i="1" u="sng" strike="noStrike" kern="0" cap="none" spc="0" normalizeH="0" baseline="0" noProof="0" dirty="0" smtClean="0">
              <a:ln>
                <a:noFill/>
              </a:ln>
              <a:solidFill>
                <a:schemeClr val="accent2"/>
              </a:solidFill>
              <a:effectLst/>
              <a:uLnTx/>
              <a:uFillTx/>
              <a:latin typeface="+mj-lt"/>
              <a:ea typeface="+mj-ea"/>
              <a:cs typeface="+mj-cs"/>
            </a:endParaRPr>
          </a:p>
        </p:txBody>
      </p:sp>
      <p:cxnSp>
        <p:nvCxnSpPr>
          <p:cNvPr id="11" name="Straight Arrow Connector 10"/>
          <p:cNvCxnSpPr>
            <a:stCxn id="12" idx="2"/>
          </p:cNvCxnSpPr>
          <p:nvPr/>
        </p:nvCxnSpPr>
        <p:spPr bwMode="auto">
          <a:xfrm flipH="1">
            <a:off x="4648200" y="4572000"/>
            <a:ext cx="457200" cy="3810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
        <p:nvSpPr>
          <p:cNvPr id="19" name="Rectangle 18"/>
          <p:cNvSpPr/>
          <p:nvPr/>
        </p:nvSpPr>
        <p:spPr>
          <a:xfrm>
            <a:off x="533400" y="762000"/>
            <a:ext cx="7315200" cy="369332"/>
          </a:xfrm>
          <a:prstGeom prst="rect">
            <a:avLst/>
          </a:prstGeom>
        </p:spPr>
        <p:txBody>
          <a:bodyPr wrap="square">
            <a:spAutoFit/>
          </a:bodyPr>
          <a:lstStyle/>
          <a:p>
            <a:r>
              <a:rPr lang="en-US" b="1" dirty="0" smtClean="0">
                <a:solidFill>
                  <a:srgbClr val="FF33CC"/>
                </a:solidFill>
              </a:rPr>
              <a:t>(3) Set up </a:t>
            </a:r>
            <a:r>
              <a:rPr lang="en-US" b="1" i="1" dirty="0" smtClean="0">
                <a:solidFill>
                  <a:srgbClr val="FF33CC"/>
                </a:solidFill>
              </a:rPr>
              <a:t>Goggle Scholar </a:t>
            </a:r>
            <a:r>
              <a:rPr lang="en-US" b="1" dirty="0" smtClean="0">
                <a:solidFill>
                  <a:srgbClr val="FF33CC"/>
                </a:solidFill>
              </a:rPr>
              <a:t>to </a:t>
            </a:r>
            <a:r>
              <a:rPr lang="en-US" b="1" dirty="0" smtClean="0">
                <a:solidFill>
                  <a:srgbClr val="FF33CC"/>
                </a:solidFill>
              </a:rPr>
              <a:t>work </a:t>
            </a:r>
            <a:r>
              <a:rPr lang="en-US" b="1" dirty="0" smtClean="0">
                <a:solidFill>
                  <a:srgbClr val="FF33CC"/>
                </a:solidFill>
              </a:rPr>
              <a:t>with </a:t>
            </a:r>
            <a:r>
              <a:rPr lang="en-US" b="1" i="1" dirty="0" err="1" smtClean="0">
                <a:solidFill>
                  <a:srgbClr val="FF33CC"/>
                </a:solidFill>
              </a:rPr>
              <a:t>EndNote</a:t>
            </a:r>
            <a:r>
              <a:rPr lang="en-US" b="1" i="1" dirty="0" smtClean="0">
                <a:solidFill>
                  <a:srgbClr val="FF33CC"/>
                </a:solidFill>
              </a:rPr>
              <a:t> Basic</a:t>
            </a:r>
            <a:r>
              <a:rPr lang="en-US" b="1" dirty="0" smtClean="0">
                <a:solidFill>
                  <a:srgbClr val="FF33CC"/>
                </a:solidFill>
              </a:rPr>
              <a:t>.</a:t>
            </a:r>
            <a:endParaRPr lang="en-US" b="1" dirty="0">
              <a:solidFill>
                <a:srgbClr val="FF33CC"/>
              </a:solidFill>
            </a:endParaRPr>
          </a:p>
        </p:txBody>
      </p:sp>
      <p:sp>
        <p:nvSpPr>
          <p:cNvPr id="23" name="Rectangle 22"/>
          <p:cNvSpPr/>
          <p:nvPr/>
        </p:nvSpPr>
        <p:spPr>
          <a:xfrm>
            <a:off x="5486400" y="4284091"/>
            <a:ext cx="2209800" cy="646331"/>
          </a:xfrm>
          <a:prstGeom prst="rect">
            <a:avLst/>
          </a:prstGeom>
        </p:spPr>
        <p:txBody>
          <a:bodyPr wrap="square">
            <a:spAutoFit/>
          </a:bodyPr>
          <a:lstStyle/>
          <a:p>
            <a:pPr algn="ctr"/>
            <a:r>
              <a:rPr lang="en-US" b="1" dirty="0" smtClean="0">
                <a:solidFill>
                  <a:srgbClr val="FF33CC"/>
                </a:solidFill>
              </a:rPr>
              <a:t>Import to </a:t>
            </a:r>
            <a:r>
              <a:rPr lang="en-US" b="1" dirty="0" err="1" smtClean="0">
                <a:solidFill>
                  <a:srgbClr val="FF33CC"/>
                </a:solidFill>
              </a:rPr>
              <a:t>RefMan</a:t>
            </a:r>
            <a:r>
              <a:rPr lang="en-US" b="1" dirty="0" smtClean="0">
                <a:solidFill>
                  <a:srgbClr val="FF33CC"/>
                </a:solidFill>
              </a:rPr>
              <a:t> or </a:t>
            </a:r>
            <a:r>
              <a:rPr lang="en-US" b="1" dirty="0" err="1" smtClean="0">
                <a:solidFill>
                  <a:srgbClr val="FF33CC"/>
                </a:solidFill>
              </a:rPr>
              <a:t>EndNote</a:t>
            </a:r>
            <a:endParaRPr lang="en-US" b="1" dirty="0">
              <a:solidFill>
                <a:srgbClr val="FF33CC"/>
              </a:solidFill>
            </a:endParaRPr>
          </a:p>
        </p:txBody>
      </p:sp>
      <p:sp>
        <p:nvSpPr>
          <p:cNvPr id="14" name="Rectangle 13"/>
          <p:cNvSpPr/>
          <p:nvPr/>
        </p:nvSpPr>
        <p:spPr bwMode="auto">
          <a:xfrm>
            <a:off x="457200" y="1219200"/>
            <a:ext cx="4648200" cy="4572000"/>
          </a:xfrm>
          <a:prstGeom prst="rect">
            <a:avLst/>
          </a:prstGeom>
          <a:noFill/>
          <a:ln w="952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a:xfrm>
            <a:off x="5181600" y="5638800"/>
            <a:ext cx="4114800" cy="492443"/>
          </a:xfrm>
          <a:prstGeom prst="rect">
            <a:avLst/>
          </a:prstGeom>
        </p:spPr>
        <p:txBody>
          <a:bodyPr wrap="square">
            <a:spAutoFit/>
          </a:bodyPr>
          <a:lstStyle/>
          <a:p>
            <a:r>
              <a:rPr lang="en-US" sz="1400" b="1" dirty="0" smtClean="0"/>
              <a:t>Video tutorial </a:t>
            </a:r>
            <a:r>
              <a:rPr lang="en-US" sz="1200" b="1" dirty="0" smtClean="0">
                <a:hlinkClick r:id="rId4"/>
              </a:rPr>
              <a:t>https://www.youtube.com/watch?v=35t9RB8G558</a:t>
            </a:r>
            <a:r>
              <a:rPr lang="en-US" sz="1200" b="1" dirty="0" smtClean="0"/>
              <a:t> </a:t>
            </a:r>
            <a:endParaRPr lang="en-US" sz="12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724400" y="3048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p:txBody>
      </p:sp>
      <p:cxnSp>
        <p:nvCxnSpPr>
          <p:cNvPr id="5" name="Curved Connector 4"/>
          <p:cNvCxnSpPr/>
          <p:nvPr/>
        </p:nvCxnSpPr>
        <p:spPr bwMode="auto">
          <a:xfrm rot="10800000" flipV="1">
            <a:off x="5029200" y="1676400"/>
            <a:ext cx="1447800" cy="8382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6" name="Rectangle 5"/>
          <p:cNvSpPr/>
          <p:nvPr/>
        </p:nvSpPr>
        <p:spPr>
          <a:xfrm>
            <a:off x="6553200" y="1371600"/>
            <a:ext cx="1219200" cy="584775"/>
          </a:xfrm>
          <a:prstGeom prst="rect">
            <a:avLst/>
          </a:prstGeom>
        </p:spPr>
        <p:txBody>
          <a:bodyPr wrap="square">
            <a:spAutoFit/>
          </a:bodyPr>
          <a:lstStyle/>
          <a:p>
            <a:r>
              <a:rPr lang="en-US" sz="1600" b="1" dirty="0" smtClean="0">
                <a:solidFill>
                  <a:srgbClr val="FF33CC"/>
                </a:solidFill>
              </a:rPr>
              <a:t>The Real Story</a:t>
            </a:r>
            <a:endParaRPr lang="en-US" sz="1600" b="1" dirty="0">
              <a:solidFill>
                <a:srgbClr val="FF33CC"/>
              </a:solidFill>
            </a:endParaRPr>
          </a:p>
        </p:txBody>
      </p:sp>
      <p:sp>
        <p:nvSpPr>
          <p:cNvPr id="17" name="Rectangle 16"/>
          <p:cNvSpPr/>
          <p:nvPr/>
        </p:nvSpPr>
        <p:spPr>
          <a:xfrm>
            <a:off x="5181600" y="2667000"/>
            <a:ext cx="3733800" cy="461665"/>
          </a:xfrm>
          <a:prstGeom prst="rect">
            <a:avLst/>
          </a:prstGeom>
        </p:spPr>
        <p:txBody>
          <a:bodyPr wrap="square">
            <a:spAutoFit/>
          </a:bodyPr>
          <a:lstStyle/>
          <a:p>
            <a:r>
              <a:rPr lang="en-US" sz="1200" dirty="0" smtClean="0">
                <a:hlinkClick r:id="rId3"/>
              </a:rPr>
              <a:t>http://www.physics.usu.edu/dennison/3870-3880/Humor/science%20terminology%20humor.pdf</a:t>
            </a:r>
            <a:r>
              <a:rPr lang="en-US" sz="1200" dirty="0" smtClean="0"/>
              <a:t> </a:t>
            </a:r>
            <a:endParaRPr lang="en-US" sz="1200" dirty="0"/>
          </a:p>
        </p:txBody>
      </p:sp>
      <p:pic>
        <p:nvPicPr>
          <p:cNvPr id="7172" name="Picture 4"/>
          <p:cNvPicPr>
            <a:picLocks noChangeAspect="1" noChangeArrowheads="1"/>
          </p:cNvPicPr>
          <p:nvPr/>
        </p:nvPicPr>
        <p:blipFill>
          <a:blip r:embed="rId4" cstate="screen"/>
          <a:srcRect/>
          <a:stretch>
            <a:fillRect/>
          </a:stretch>
        </p:blipFill>
        <p:spPr bwMode="auto">
          <a:xfrm>
            <a:off x="228601" y="304800"/>
            <a:ext cx="4650993" cy="5105400"/>
          </a:xfrm>
          <a:prstGeom prst="rect">
            <a:avLst/>
          </a:prstGeom>
          <a:noFill/>
          <a:ln w="9525">
            <a:noFill/>
            <a:miter lim="800000"/>
            <a:headEnd/>
            <a:tailEnd/>
          </a:ln>
        </p:spPr>
      </p:pic>
      <p:pic>
        <p:nvPicPr>
          <p:cNvPr id="7173" name="Picture 5"/>
          <p:cNvPicPr>
            <a:picLocks noChangeAspect="1" noChangeArrowheads="1"/>
          </p:cNvPicPr>
          <p:nvPr/>
        </p:nvPicPr>
        <p:blipFill>
          <a:blip r:embed="rId5" cstate="screen"/>
          <a:srcRect/>
          <a:stretch>
            <a:fillRect/>
          </a:stretch>
        </p:blipFill>
        <p:spPr bwMode="auto">
          <a:xfrm>
            <a:off x="4679605" y="4648200"/>
            <a:ext cx="4464396" cy="1533032"/>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3" cstate="print"/>
          <a:srcRect/>
          <a:stretch>
            <a:fillRect/>
          </a:stretch>
        </p:blipFill>
        <p:spPr bwMode="auto">
          <a:xfrm>
            <a:off x="7315200" y="2590800"/>
            <a:ext cx="1724025" cy="2590800"/>
          </a:xfrm>
          <a:prstGeom prst="rect">
            <a:avLst/>
          </a:prstGeom>
          <a:noFill/>
          <a:ln w="9525">
            <a:solidFill>
              <a:srgbClr val="FF33CC"/>
            </a:solid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304800" y="685801"/>
            <a:ext cx="6881406" cy="3733800"/>
          </a:xfrm>
          <a:prstGeom prst="rect">
            <a:avLst/>
          </a:prstGeom>
          <a:noFill/>
          <a:ln w="9525">
            <a:noFill/>
            <a:miter lim="800000"/>
            <a:headEnd/>
            <a:tailEnd/>
          </a:ln>
        </p:spPr>
      </p:pic>
      <p:sp>
        <p:nvSpPr>
          <p:cNvPr id="12" name="Oval 11"/>
          <p:cNvSpPr/>
          <p:nvPr/>
        </p:nvSpPr>
        <p:spPr bwMode="auto">
          <a:xfrm>
            <a:off x="5638800" y="5257800"/>
            <a:ext cx="2895600" cy="914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 name="Rectangle 2"/>
          <p:cNvSpPr txBox="1">
            <a:spLocks noChangeArrowheads="1"/>
          </p:cNvSpPr>
          <p:nvPr/>
        </p:nvSpPr>
        <p:spPr>
          <a:xfrm>
            <a:off x="0" y="152400"/>
            <a:ext cx="9296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smtClean="0">
                <a:ln>
                  <a:noFill/>
                </a:ln>
                <a:solidFill>
                  <a:schemeClr val="accent2"/>
                </a:solidFill>
                <a:effectLst/>
                <a:uLnTx/>
                <a:uFillTx/>
                <a:latin typeface="+mj-lt"/>
                <a:ea typeface="+mj-ea"/>
                <a:cs typeface="+mj-cs"/>
              </a:rPr>
              <a:t>Importing Articles</a:t>
            </a:r>
            <a:r>
              <a:rPr kumimoji="0" lang="en-US" sz="2400" b="1" i="0" u="sng" strike="noStrike" kern="0" cap="none" spc="0" normalizeH="0" noProof="0" dirty="0" smtClean="0">
                <a:ln>
                  <a:noFill/>
                </a:ln>
                <a:solidFill>
                  <a:schemeClr val="accent2"/>
                </a:solidFill>
                <a:effectLst/>
                <a:uLnTx/>
                <a:uFillTx/>
                <a:latin typeface="+mj-lt"/>
                <a:ea typeface="+mj-ea"/>
                <a:cs typeface="+mj-cs"/>
              </a:rPr>
              <a:t> from </a:t>
            </a:r>
            <a:r>
              <a:rPr kumimoji="0" lang="en-US" sz="2400" b="1" i="1" u="sng" strike="noStrike" kern="0" cap="none" spc="0" normalizeH="0" noProof="0" dirty="0" smtClean="0">
                <a:ln>
                  <a:noFill/>
                </a:ln>
                <a:solidFill>
                  <a:schemeClr val="accent2"/>
                </a:solidFill>
                <a:effectLst/>
                <a:uLnTx/>
                <a:uFillTx/>
                <a:latin typeface="+mj-lt"/>
                <a:ea typeface="+mj-ea"/>
                <a:cs typeface="+mj-cs"/>
              </a:rPr>
              <a:t>Google Scholar </a:t>
            </a:r>
            <a:r>
              <a:rPr lang="en-US" sz="2400" b="1" u="sng" kern="0" dirty="0" smtClean="0">
                <a:solidFill>
                  <a:schemeClr val="accent2"/>
                </a:solidFill>
                <a:latin typeface="+mj-lt"/>
                <a:ea typeface="+mj-ea"/>
                <a:cs typeface="+mj-cs"/>
              </a:rPr>
              <a:t>in</a:t>
            </a:r>
            <a:r>
              <a:rPr kumimoji="0" lang="en-US" sz="2400" b="1" i="0" u="sng" strike="noStrike" kern="0" cap="none" spc="0" normalizeH="0" noProof="0" dirty="0" smtClean="0">
                <a:ln>
                  <a:noFill/>
                </a:ln>
                <a:solidFill>
                  <a:schemeClr val="accent2"/>
                </a:solidFill>
                <a:effectLst/>
                <a:uLnTx/>
                <a:uFillTx/>
                <a:latin typeface="+mj-lt"/>
                <a:ea typeface="+mj-ea"/>
                <a:cs typeface="+mj-cs"/>
              </a:rPr>
              <a:t>to </a:t>
            </a:r>
            <a:r>
              <a:rPr kumimoji="0" lang="en-US" sz="2400" b="1" i="1" u="sng" strike="noStrike" kern="0" cap="none" spc="0" normalizeH="0" noProof="0" dirty="0" err="1" smtClean="0">
                <a:ln>
                  <a:noFill/>
                </a:ln>
                <a:solidFill>
                  <a:schemeClr val="accent2"/>
                </a:solidFill>
                <a:effectLst/>
                <a:uLnTx/>
                <a:uFillTx/>
                <a:latin typeface="+mj-lt"/>
                <a:ea typeface="+mj-ea"/>
                <a:cs typeface="+mj-cs"/>
              </a:rPr>
              <a:t>EndNote</a:t>
            </a:r>
            <a:r>
              <a:rPr kumimoji="0" lang="en-US" sz="2400" b="1" i="1" u="sng" strike="noStrike" kern="0" cap="none" spc="0" normalizeH="0" noProof="0" dirty="0" smtClean="0">
                <a:ln>
                  <a:noFill/>
                </a:ln>
                <a:solidFill>
                  <a:schemeClr val="accent2"/>
                </a:solidFill>
                <a:effectLst/>
                <a:uLnTx/>
                <a:uFillTx/>
                <a:latin typeface="+mj-lt"/>
                <a:ea typeface="+mj-ea"/>
                <a:cs typeface="+mj-cs"/>
              </a:rPr>
              <a:t> Basic</a:t>
            </a:r>
            <a:endParaRPr kumimoji="0" lang="en-US" sz="2400" b="1" i="1" u="sng" strike="noStrike" kern="0" cap="none" spc="0" normalizeH="0" baseline="0" noProof="0" dirty="0" smtClean="0">
              <a:ln>
                <a:noFill/>
              </a:ln>
              <a:solidFill>
                <a:schemeClr val="accent2"/>
              </a:solidFill>
              <a:effectLst/>
              <a:uLnTx/>
              <a:uFillTx/>
              <a:latin typeface="+mj-lt"/>
              <a:ea typeface="+mj-ea"/>
              <a:cs typeface="+mj-cs"/>
            </a:endParaRPr>
          </a:p>
        </p:txBody>
      </p:sp>
      <p:cxnSp>
        <p:nvCxnSpPr>
          <p:cNvPr id="11" name="Straight Arrow Connector 10"/>
          <p:cNvCxnSpPr>
            <a:stCxn id="10" idx="5"/>
            <a:endCxn id="12" idx="1"/>
          </p:cNvCxnSpPr>
          <p:nvPr/>
        </p:nvCxnSpPr>
        <p:spPr bwMode="auto">
          <a:xfrm>
            <a:off x="4774452" y="3841563"/>
            <a:ext cx="1288399" cy="1550148"/>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
        <p:nvSpPr>
          <p:cNvPr id="23" name="Rectangle 22"/>
          <p:cNvSpPr/>
          <p:nvPr/>
        </p:nvSpPr>
        <p:spPr>
          <a:xfrm>
            <a:off x="5943600" y="5410200"/>
            <a:ext cx="2286000" cy="646331"/>
          </a:xfrm>
          <a:prstGeom prst="rect">
            <a:avLst/>
          </a:prstGeom>
        </p:spPr>
        <p:txBody>
          <a:bodyPr wrap="square">
            <a:spAutoFit/>
          </a:bodyPr>
          <a:lstStyle/>
          <a:p>
            <a:pPr algn="ctr"/>
            <a:r>
              <a:rPr lang="en-US" b="1" dirty="0" smtClean="0">
                <a:solidFill>
                  <a:srgbClr val="FF33CC"/>
                </a:solidFill>
              </a:rPr>
              <a:t>Import to </a:t>
            </a:r>
            <a:r>
              <a:rPr lang="en-US" b="1" dirty="0" err="1" smtClean="0">
                <a:solidFill>
                  <a:srgbClr val="FF33CC"/>
                </a:solidFill>
              </a:rPr>
              <a:t>RefMan</a:t>
            </a:r>
            <a:endParaRPr lang="en-US" b="1" dirty="0" smtClean="0">
              <a:solidFill>
                <a:srgbClr val="FF33CC"/>
              </a:solidFill>
            </a:endParaRPr>
          </a:p>
          <a:p>
            <a:pPr algn="ctr"/>
            <a:r>
              <a:rPr lang="en-US" b="1" dirty="0" smtClean="0">
                <a:solidFill>
                  <a:srgbClr val="FF33CC"/>
                </a:solidFill>
              </a:rPr>
              <a:t>or </a:t>
            </a:r>
            <a:r>
              <a:rPr lang="en-US" b="1" dirty="0" err="1" smtClean="0">
                <a:solidFill>
                  <a:srgbClr val="FF33CC"/>
                </a:solidFill>
              </a:rPr>
              <a:t>EndNote</a:t>
            </a:r>
            <a:endParaRPr lang="en-US" b="1" dirty="0">
              <a:solidFill>
                <a:srgbClr val="FF33CC"/>
              </a:solidFill>
            </a:endParaRPr>
          </a:p>
        </p:txBody>
      </p:sp>
      <p:sp>
        <p:nvSpPr>
          <p:cNvPr id="9" name="Rectangle 8"/>
          <p:cNvSpPr/>
          <p:nvPr/>
        </p:nvSpPr>
        <p:spPr>
          <a:xfrm>
            <a:off x="304800" y="4495800"/>
            <a:ext cx="4876800" cy="1754326"/>
          </a:xfrm>
          <a:prstGeom prst="rect">
            <a:avLst/>
          </a:prstGeom>
        </p:spPr>
        <p:txBody>
          <a:bodyPr wrap="square">
            <a:spAutoFit/>
          </a:bodyPr>
          <a:lstStyle/>
          <a:p>
            <a:r>
              <a:rPr lang="en-US" sz="1200" b="1" dirty="0" smtClean="0">
                <a:solidFill>
                  <a:srgbClr val="FF33CC"/>
                </a:solidFill>
              </a:rPr>
              <a:t>(4)  Collect reference files for import into </a:t>
            </a:r>
            <a:r>
              <a:rPr lang="en-US" sz="1200" b="1" i="1" dirty="0" err="1" smtClean="0">
                <a:solidFill>
                  <a:srgbClr val="FF33CC"/>
                </a:solidFill>
              </a:rPr>
              <a:t>EndNote</a:t>
            </a:r>
            <a:r>
              <a:rPr lang="en-US" sz="1200" b="1" i="1" dirty="0" smtClean="0">
                <a:solidFill>
                  <a:srgbClr val="FF33CC"/>
                </a:solidFill>
              </a:rPr>
              <a:t> Basic</a:t>
            </a:r>
          </a:p>
          <a:p>
            <a:pPr>
              <a:buFont typeface="Arial" pitchFamily="34" charset="0"/>
              <a:buChar char="•"/>
            </a:pPr>
            <a:r>
              <a:rPr lang="en-US" sz="1200" b="1" dirty="0" smtClean="0"/>
              <a:t>  After performing a search </a:t>
            </a:r>
            <a:r>
              <a:rPr lang="en-US" sz="1200" b="1" i="1" dirty="0" smtClean="0"/>
              <a:t>on Google Scholar </a:t>
            </a:r>
            <a:r>
              <a:rPr lang="en-US" sz="1200" b="1" dirty="0" smtClean="0"/>
              <a:t>click on the "Import into </a:t>
            </a:r>
            <a:r>
              <a:rPr lang="en-US" sz="1200" b="1" dirty="0" err="1" smtClean="0"/>
              <a:t>RefMan</a:t>
            </a:r>
            <a:r>
              <a:rPr lang="en-US" sz="1200" b="1" dirty="0" smtClean="0"/>
              <a:t>“ or “Import to </a:t>
            </a:r>
            <a:r>
              <a:rPr lang="en-US" sz="1200" b="1" dirty="0" err="1" smtClean="0"/>
              <a:t>EndNote</a:t>
            </a:r>
            <a:r>
              <a:rPr lang="en-US" sz="1200" b="1" dirty="0" smtClean="0"/>
              <a:t>” link to import the reference you want.</a:t>
            </a:r>
          </a:p>
          <a:p>
            <a:pPr>
              <a:buFont typeface="Arial" pitchFamily="34" charset="0"/>
              <a:buChar char="•"/>
            </a:pPr>
            <a:r>
              <a:rPr lang="en-US" sz="1200" b="1" dirty="0" smtClean="0"/>
              <a:t>  This will download a </a:t>
            </a:r>
            <a:r>
              <a:rPr lang="en-US" sz="1200" b="1" dirty="0" err="1" smtClean="0"/>
              <a:t>RefMan</a:t>
            </a:r>
            <a:r>
              <a:rPr lang="en-US" sz="1200" b="1" dirty="0" smtClean="0"/>
              <a:t> file (file type .RIS) or </a:t>
            </a:r>
            <a:r>
              <a:rPr lang="en-US" sz="1200" b="1" dirty="0" err="1" smtClean="0"/>
              <a:t>EndNote</a:t>
            </a:r>
            <a:r>
              <a:rPr lang="en-US" sz="1200" b="1" dirty="0" smtClean="0"/>
              <a:t> file (file type .ENW). Collect these files in a temporary directory to upload </a:t>
            </a:r>
            <a:r>
              <a:rPr lang="en-US" sz="1200" b="1" dirty="0" smtClean="0"/>
              <a:t>into </a:t>
            </a:r>
            <a:r>
              <a:rPr lang="en-US" sz="1200" b="1" i="1" dirty="0" err="1" smtClean="0"/>
              <a:t>EndNote</a:t>
            </a:r>
            <a:r>
              <a:rPr lang="en-US" sz="1200" b="1" i="1" dirty="0" smtClean="0"/>
              <a:t> Basic</a:t>
            </a:r>
            <a:r>
              <a:rPr lang="en-US" sz="1200" b="1" dirty="0" smtClean="0"/>
              <a:t>. </a:t>
            </a:r>
          </a:p>
          <a:p>
            <a:pPr>
              <a:buFont typeface="Arial" pitchFamily="34" charset="0"/>
              <a:buChar char="•"/>
            </a:pPr>
            <a:r>
              <a:rPr lang="en-US" sz="1100" b="1" dirty="0" smtClean="0"/>
              <a:t>  Alternately, when you are presented with a window asking if you want to "Open" or "Save" the file, choose to Save the file.</a:t>
            </a:r>
          </a:p>
        </p:txBody>
      </p:sp>
      <p:sp>
        <p:nvSpPr>
          <p:cNvPr id="10" name="Oval 9"/>
          <p:cNvSpPr/>
          <p:nvPr/>
        </p:nvSpPr>
        <p:spPr bwMode="auto">
          <a:xfrm>
            <a:off x="3733800" y="3581400"/>
            <a:ext cx="12192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13" name="Straight Arrow Connector 12"/>
          <p:cNvCxnSpPr/>
          <p:nvPr/>
        </p:nvCxnSpPr>
        <p:spPr bwMode="auto">
          <a:xfrm flipV="1">
            <a:off x="6705600" y="4800600"/>
            <a:ext cx="609600" cy="4572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a:stretch>
            <a:fillRect/>
          </a:stretch>
        </p:blipFill>
        <p:spPr bwMode="auto">
          <a:xfrm>
            <a:off x="4724400" y="762000"/>
            <a:ext cx="3505200" cy="3089058"/>
          </a:xfrm>
          <a:prstGeom prst="rect">
            <a:avLst/>
          </a:prstGeom>
          <a:noFill/>
          <a:ln w="9525">
            <a:noFill/>
            <a:miter lim="800000"/>
            <a:headEnd/>
            <a:tailEnd/>
          </a:ln>
        </p:spPr>
      </p:pic>
      <p:sp>
        <p:nvSpPr>
          <p:cNvPr id="12" name="Oval 11"/>
          <p:cNvSpPr/>
          <p:nvPr/>
        </p:nvSpPr>
        <p:spPr bwMode="auto">
          <a:xfrm>
            <a:off x="3048000" y="4267200"/>
            <a:ext cx="2286000" cy="6858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4" name="Rectangle 2"/>
          <p:cNvSpPr txBox="1">
            <a:spLocks noChangeArrowheads="1"/>
          </p:cNvSpPr>
          <p:nvPr/>
        </p:nvSpPr>
        <p:spPr>
          <a:xfrm>
            <a:off x="0" y="152400"/>
            <a:ext cx="91440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0" cap="none" spc="0" normalizeH="0" baseline="0" noProof="0" dirty="0" smtClean="0">
                <a:ln>
                  <a:noFill/>
                </a:ln>
                <a:solidFill>
                  <a:schemeClr val="accent2"/>
                </a:solidFill>
                <a:effectLst/>
                <a:uLnTx/>
                <a:uFillTx/>
                <a:latin typeface="+mj-lt"/>
                <a:ea typeface="+mj-ea"/>
                <a:cs typeface="+mj-cs"/>
              </a:rPr>
              <a:t>Importing Search Results </a:t>
            </a:r>
            <a:r>
              <a:rPr kumimoji="0" lang="en-US" sz="2000" b="1" i="0" u="sng" strike="noStrike" kern="0" cap="none" spc="0" normalizeH="0" noProof="0" dirty="0" smtClean="0">
                <a:ln>
                  <a:noFill/>
                </a:ln>
                <a:solidFill>
                  <a:schemeClr val="accent2"/>
                </a:solidFill>
                <a:effectLst/>
                <a:uLnTx/>
                <a:uFillTx/>
                <a:latin typeface="+mj-lt"/>
                <a:ea typeface="+mj-ea"/>
                <a:cs typeface="+mj-cs"/>
              </a:rPr>
              <a:t>from </a:t>
            </a:r>
            <a:r>
              <a:rPr kumimoji="0" lang="en-US" sz="2000" b="1" i="1" u="sng" strike="noStrike" kern="0" cap="none" spc="0" normalizeH="0" noProof="0" dirty="0" smtClean="0">
                <a:ln>
                  <a:noFill/>
                </a:ln>
                <a:solidFill>
                  <a:schemeClr val="accent2"/>
                </a:solidFill>
                <a:effectLst/>
                <a:uLnTx/>
                <a:uFillTx/>
                <a:latin typeface="+mj-lt"/>
                <a:ea typeface="+mj-ea"/>
                <a:cs typeface="+mj-cs"/>
              </a:rPr>
              <a:t>Google Scholar </a:t>
            </a:r>
            <a:r>
              <a:rPr kumimoji="0" lang="en-US" sz="2000" b="1" i="0" u="sng" strike="noStrike" kern="0" cap="none" spc="0" normalizeH="0" noProof="0" dirty="0" smtClean="0">
                <a:ln>
                  <a:noFill/>
                </a:ln>
                <a:solidFill>
                  <a:schemeClr val="accent2"/>
                </a:solidFill>
                <a:effectLst/>
                <a:uLnTx/>
                <a:uFillTx/>
                <a:latin typeface="+mj-lt"/>
                <a:ea typeface="+mj-ea"/>
                <a:cs typeface="+mj-cs"/>
              </a:rPr>
              <a:t>into </a:t>
            </a:r>
            <a:r>
              <a:rPr kumimoji="0" lang="en-US" sz="2000" b="1" i="1" u="sng" strike="noStrike" kern="0" cap="none" spc="0" normalizeH="0" noProof="0" dirty="0" err="1" smtClean="0">
                <a:ln>
                  <a:noFill/>
                </a:ln>
                <a:solidFill>
                  <a:schemeClr val="accent2"/>
                </a:solidFill>
                <a:effectLst/>
                <a:uLnTx/>
                <a:uFillTx/>
                <a:latin typeface="+mj-lt"/>
                <a:ea typeface="+mj-ea"/>
                <a:cs typeface="+mj-cs"/>
              </a:rPr>
              <a:t>EndNote</a:t>
            </a:r>
            <a:r>
              <a:rPr kumimoji="0" lang="en-US" sz="2000" b="1" i="1" u="sng" strike="noStrike" kern="0" cap="none" spc="0" normalizeH="0" noProof="0" dirty="0" smtClean="0">
                <a:ln>
                  <a:noFill/>
                </a:ln>
                <a:solidFill>
                  <a:schemeClr val="accent2"/>
                </a:solidFill>
                <a:effectLst/>
                <a:uLnTx/>
                <a:uFillTx/>
                <a:latin typeface="+mj-lt"/>
                <a:ea typeface="+mj-ea"/>
                <a:cs typeface="+mj-cs"/>
              </a:rPr>
              <a:t> Basic</a:t>
            </a:r>
            <a:endParaRPr kumimoji="0" lang="en-US" sz="2000" b="1" i="1" u="sng" strike="noStrike" kern="0" cap="none" spc="0" normalizeH="0" baseline="0" noProof="0" dirty="0" smtClean="0">
              <a:ln>
                <a:noFill/>
              </a:ln>
              <a:solidFill>
                <a:schemeClr val="accent2"/>
              </a:solidFill>
              <a:effectLst/>
              <a:uLnTx/>
              <a:uFillTx/>
              <a:latin typeface="+mj-lt"/>
              <a:ea typeface="+mj-ea"/>
              <a:cs typeface="+mj-cs"/>
            </a:endParaRPr>
          </a:p>
        </p:txBody>
      </p:sp>
      <p:cxnSp>
        <p:nvCxnSpPr>
          <p:cNvPr id="11" name="Straight Arrow Connector 10"/>
          <p:cNvCxnSpPr/>
          <p:nvPr/>
        </p:nvCxnSpPr>
        <p:spPr bwMode="auto">
          <a:xfrm>
            <a:off x="5257800" y="2819400"/>
            <a:ext cx="914400" cy="1524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
        <p:nvSpPr>
          <p:cNvPr id="23" name="Rectangle 22"/>
          <p:cNvSpPr/>
          <p:nvPr/>
        </p:nvSpPr>
        <p:spPr>
          <a:xfrm>
            <a:off x="3124200" y="4353580"/>
            <a:ext cx="2057400" cy="523220"/>
          </a:xfrm>
          <a:prstGeom prst="rect">
            <a:avLst/>
          </a:prstGeom>
        </p:spPr>
        <p:txBody>
          <a:bodyPr wrap="square">
            <a:spAutoFit/>
          </a:bodyPr>
          <a:lstStyle/>
          <a:p>
            <a:pPr algn="ctr"/>
            <a:r>
              <a:rPr lang="en-US" sz="1400" b="1" dirty="0" smtClean="0">
                <a:solidFill>
                  <a:srgbClr val="FF33CC"/>
                </a:solidFill>
              </a:rPr>
              <a:t>Import from </a:t>
            </a:r>
            <a:r>
              <a:rPr lang="en-US" sz="1400" b="1" dirty="0" err="1" smtClean="0">
                <a:solidFill>
                  <a:srgbClr val="FF33CC"/>
                </a:solidFill>
              </a:rPr>
              <a:t>RefMan</a:t>
            </a:r>
            <a:r>
              <a:rPr lang="en-US" sz="1400" b="1" dirty="0" smtClean="0">
                <a:solidFill>
                  <a:srgbClr val="FF33CC"/>
                </a:solidFill>
              </a:rPr>
              <a:t> or </a:t>
            </a:r>
            <a:r>
              <a:rPr lang="en-US" sz="1400" b="1" dirty="0" err="1" smtClean="0">
                <a:solidFill>
                  <a:srgbClr val="FF33CC"/>
                </a:solidFill>
              </a:rPr>
              <a:t>EndNote</a:t>
            </a:r>
            <a:r>
              <a:rPr lang="en-US" sz="1400" b="1" dirty="0" smtClean="0">
                <a:solidFill>
                  <a:srgbClr val="FF33CC"/>
                </a:solidFill>
              </a:rPr>
              <a:t> files</a:t>
            </a:r>
            <a:endParaRPr lang="en-US" sz="1400" b="1" dirty="0">
              <a:solidFill>
                <a:srgbClr val="FF33CC"/>
              </a:solidFill>
            </a:endParaRPr>
          </a:p>
        </p:txBody>
      </p:sp>
      <p:pic>
        <p:nvPicPr>
          <p:cNvPr id="5123" name="Picture 3"/>
          <p:cNvPicPr>
            <a:picLocks noChangeAspect="1" noChangeArrowheads="1"/>
          </p:cNvPicPr>
          <p:nvPr/>
        </p:nvPicPr>
        <p:blipFill>
          <a:blip r:embed="rId4" cstate="print"/>
          <a:srcRect/>
          <a:stretch>
            <a:fillRect/>
          </a:stretch>
        </p:blipFill>
        <p:spPr bwMode="auto">
          <a:xfrm>
            <a:off x="4038600" y="2438400"/>
            <a:ext cx="1219200" cy="1832168"/>
          </a:xfrm>
          <a:prstGeom prst="rect">
            <a:avLst/>
          </a:prstGeom>
          <a:noFill/>
          <a:ln w="9525">
            <a:solidFill>
              <a:srgbClr val="FF33CC"/>
            </a:solidFill>
            <a:miter lim="800000"/>
            <a:headEnd/>
            <a:tailEnd/>
          </a:ln>
        </p:spPr>
      </p:pic>
      <p:sp>
        <p:nvSpPr>
          <p:cNvPr id="15" name="Rectangle 14"/>
          <p:cNvSpPr/>
          <p:nvPr/>
        </p:nvSpPr>
        <p:spPr>
          <a:xfrm>
            <a:off x="304800" y="762000"/>
            <a:ext cx="2819400" cy="4801314"/>
          </a:xfrm>
          <a:prstGeom prst="rect">
            <a:avLst/>
          </a:prstGeom>
        </p:spPr>
        <p:txBody>
          <a:bodyPr wrap="square">
            <a:spAutoFit/>
          </a:bodyPr>
          <a:lstStyle/>
          <a:p>
            <a:r>
              <a:rPr lang="en-US" sz="1400" b="1" dirty="0" smtClean="0">
                <a:solidFill>
                  <a:srgbClr val="FF33CC"/>
                </a:solidFill>
              </a:rPr>
              <a:t>(5)  Follow these steps to import search results into </a:t>
            </a:r>
            <a:r>
              <a:rPr lang="en-US" sz="1400" b="1" i="1" dirty="0" err="1" smtClean="0">
                <a:solidFill>
                  <a:srgbClr val="FF33CC"/>
                </a:solidFill>
              </a:rPr>
              <a:t>EndNote</a:t>
            </a:r>
            <a:r>
              <a:rPr lang="en-US" sz="1400" b="1" i="1" dirty="0" smtClean="0">
                <a:solidFill>
                  <a:srgbClr val="FF33CC"/>
                </a:solidFill>
              </a:rPr>
              <a:t> Basic</a:t>
            </a:r>
            <a:r>
              <a:rPr lang="en-US" sz="1400" b="1" dirty="0" smtClean="0">
                <a:solidFill>
                  <a:srgbClr val="FF33CC"/>
                </a:solidFill>
              </a:rPr>
              <a:t>:</a:t>
            </a:r>
          </a:p>
          <a:p>
            <a:pPr>
              <a:buFont typeface="Arial" pitchFamily="34" charset="0"/>
              <a:buChar char="•"/>
            </a:pPr>
            <a:r>
              <a:rPr lang="en-US" sz="1200" b="1" dirty="0" smtClean="0"/>
              <a:t>  Log into your </a:t>
            </a:r>
            <a:r>
              <a:rPr lang="en-US" sz="1200" b="1" i="1" dirty="0" err="1" smtClean="0"/>
              <a:t>EndNote</a:t>
            </a:r>
            <a:r>
              <a:rPr lang="en-US" sz="1200" b="1" i="1" dirty="0" smtClean="0"/>
              <a:t> Basic </a:t>
            </a:r>
            <a:r>
              <a:rPr lang="en-US" sz="1200" b="1" dirty="0" smtClean="0"/>
              <a:t>account </a:t>
            </a:r>
          </a:p>
          <a:p>
            <a:pPr>
              <a:buFont typeface="Arial" pitchFamily="34" charset="0"/>
              <a:buChar char="•"/>
            </a:pPr>
            <a:r>
              <a:rPr lang="en-US" sz="1200" b="1" dirty="0" smtClean="0"/>
              <a:t>  In </a:t>
            </a:r>
            <a:r>
              <a:rPr lang="en-US" sz="1200" b="1" i="1" dirty="0" err="1" smtClean="0"/>
              <a:t>EndNote</a:t>
            </a:r>
            <a:r>
              <a:rPr lang="en-US" sz="1200" b="1" i="1" dirty="0" smtClean="0"/>
              <a:t> Basic</a:t>
            </a:r>
            <a:r>
              <a:rPr lang="en-US" sz="1200" b="1" dirty="0" smtClean="0"/>
              <a:t>, click on </a:t>
            </a:r>
            <a:r>
              <a:rPr lang="en-US" sz="1200" b="1" i="1" dirty="0" smtClean="0"/>
              <a:t>Collect/Import Reference</a:t>
            </a:r>
            <a:r>
              <a:rPr lang="en-US" sz="1200" b="1" dirty="0" smtClean="0"/>
              <a:t> </a:t>
            </a:r>
            <a:r>
              <a:rPr lang="en-US" sz="1200" b="1" dirty="0" smtClean="0"/>
              <a:t>in </a:t>
            </a:r>
            <a:r>
              <a:rPr lang="en-US" sz="1200" b="1" dirty="0" smtClean="0"/>
              <a:t>the </a:t>
            </a:r>
            <a:r>
              <a:rPr lang="en-US" sz="1200" b="1" i="1" dirty="0" smtClean="0"/>
              <a:t>Import</a:t>
            </a:r>
            <a:r>
              <a:rPr lang="en-US" sz="1200" b="1" dirty="0" smtClean="0"/>
              <a:t> window</a:t>
            </a:r>
          </a:p>
          <a:p>
            <a:pPr>
              <a:buFont typeface="Arial" pitchFamily="34" charset="0"/>
              <a:buChar char="•"/>
            </a:pPr>
            <a:r>
              <a:rPr lang="en-US" sz="1200" b="1" dirty="0" smtClean="0"/>
              <a:t>  Select the .RIS or .ENW file you downloaded from your temporary by clicking on the </a:t>
            </a:r>
            <a:r>
              <a:rPr lang="en-US" sz="1200" b="1" i="1" dirty="0" smtClean="0"/>
              <a:t>Choose File </a:t>
            </a:r>
            <a:r>
              <a:rPr lang="en-US" sz="1200" b="1" dirty="0" smtClean="0"/>
              <a:t>button.</a:t>
            </a:r>
          </a:p>
          <a:p>
            <a:pPr>
              <a:buFont typeface="Arial" pitchFamily="34" charset="0"/>
              <a:buChar char="•"/>
            </a:pPr>
            <a:r>
              <a:rPr lang="en-US" sz="1200" b="1" dirty="0" smtClean="0"/>
              <a:t>  In the dropdown for </a:t>
            </a:r>
            <a:r>
              <a:rPr lang="en-US" sz="1200" b="1" i="1" dirty="0" smtClean="0"/>
              <a:t>Import Option</a:t>
            </a:r>
            <a:r>
              <a:rPr lang="en-US" sz="1200" b="1" dirty="0" smtClean="0"/>
              <a:t>, choose "</a:t>
            </a:r>
            <a:r>
              <a:rPr lang="en-US" sz="1200" b="1" dirty="0" err="1" smtClean="0"/>
              <a:t>RefMan</a:t>
            </a:r>
            <a:r>
              <a:rPr lang="en-US" sz="1200" b="1" dirty="0" smtClean="0"/>
              <a:t> (RIS)“ or  “</a:t>
            </a:r>
            <a:r>
              <a:rPr lang="en-US" sz="1200" b="1" dirty="0" err="1" smtClean="0"/>
              <a:t>EndNote</a:t>
            </a:r>
            <a:r>
              <a:rPr lang="en-US" sz="1200" b="1" dirty="0" smtClean="0"/>
              <a:t> Import”.</a:t>
            </a:r>
          </a:p>
          <a:p>
            <a:pPr>
              <a:buFont typeface="Arial" pitchFamily="34" charset="0"/>
              <a:buChar char="•"/>
            </a:pPr>
            <a:r>
              <a:rPr lang="en-US" sz="1200" b="1" dirty="0" smtClean="0"/>
              <a:t>  Select the </a:t>
            </a:r>
            <a:r>
              <a:rPr lang="en-US" sz="1200" b="1" i="1" dirty="0" err="1" smtClean="0"/>
              <a:t>EndNote</a:t>
            </a:r>
            <a:r>
              <a:rPr lang="en-US" sz="1200" b="1" i="1" dirty="0" smtClean="0"/>
              <a:t> Basic </a:t>
            </a:r>
            <a:r>
              <a:rPr lang="en-US" sz="1200" b="1" dirty="0" smtClean="0"/>
              <a:t>reference folder  to import </a:t>
            </a:r>
            <a:r>
              <a:rPr lang="en-US" sz="1200" b="1" i="1" dirty="0" smtClean="0"/>
              <a:t>To</a:t>
            </a:r>
          </a:p>
          <a:p>
            <a:pPr>
              <a:buFont typeface="Arial" pitchFamily="34" charset="0"/>
              <a:buChar char="•"/>
            </a:pPr>
            <a:r>
              <a:rPr lang="en-US" sz="1200" b="1" dirty="0" smtClean="0"/>
              <a:t>  Click the </a:t>
            </a:r>
            <a:r>
              <a:rPr lang="en-US" sz="1200" b="1" i="1" dirty="0" smtClean="0"/>
              <a:t>Import</a:t>
            </a:r>
            <a:r>
              <a:rPr lang="en-US" sz="1200" b="1" dirty="0" smtClean="0"/>
              <a:t> button and your references will be imported into the specified </a:t>
            </a:r>
            <a:r>
              <a:rPr lang="en-US" sz="1200" b="1" i="1" dirty="0" err="1" smtClean="0"/>
              <a:t>EndNote</a:t>
            </a:r>
            <a:r>
              <a:rPr lang="en-US" sz="1200" b="1" i="1" dirty="0" smtClean="0"/>
              <a:t> Basic </a:t>
            </a:r>
            <a:r>
              <a:rPr lang="en-US" sz="1200" b="1" dirty="0" smtClean="0"/>
              <a:t>folder.</a:t>
            </a:r>
          </a:p>
          <a:p>
            <a:pPr>
              <a:buFont typeface="Arial" pitchFamily="34" charset="0"/>
              <a:buChar char="•"/>
            </a:pPr>
            <a:r>
              <a:rPr lang="en-US" sz="1200" b="1" dirty="0" smtClean="0"/>
              <a:t>  Repeat this process for each new file.</a:t>
            </a:r>
          </a:p>
          <a:p>
            <a:pPr>
              <a:buFont typeface="Arial" pitchFamily="34" charset="0"/>
              <a:buChar char="•"/>
            </a:pPr>
            <a:r>
              <a:rPr lang="en-US" sz="1200" b="1" dirty="0" smtClean="0">
                <a:solidFill>
                  <a:srgbClr val="0A52A2"/>
                </a:solidFill>
              </a:rPr>
              <a:t>  Aside: You may have to add “</a:t>
            </a:r>
            <a:r>
              <a:rPr lang="en-US" sz="1200" b="1" dirty="0" err="1" smtClean="0">
                <a:solidFill>
                  <a:srgbClr val="0A52A2"/>
                </a:solidFill>
              </a:rPr>
              <a:t>EndNote</a:t>
            </a:r>
            <a:r>
              <a:rPr lang="en-US" sz="1200" b="1" dirty="0" smtClean="0">
                <a:solidFill>
                  <a:srgbClr val="0A52A2"/>
                </a:solidFill>
              </a:rPr>
              <a:t> Import” as an option using the </a:t>
            </a:r>
            <a:r>
              <a:rPr lang="en-US" sz="1200" b="1" i="1" dirty="0" smtClean="0">
                <a:solidFill>
                  <a:srgbClr val="0A52A2"/>
                </a:solidFill>
              </a:rPr>
              <a:t>Select Favorites </a:t>
            </a:r>
            <a:r>
              <a:rPr lang="en-US" sz="1200" b="1" dirty="0" smtClean="0">
                <a:solidFill>
                  <a:srgbClr val="0A52A2"/>
                </a:solidFill>
              </a:rPr>
              <a:t>button.</a:t>
            </a:r>
            <a:endParaRPr lang="en-US" sz="1200" b="1" dirty="0">
              <a:solidFill>
                <a:srgbClr val="0A52A2"/>
              </a:solidFill>
            </a:endParaRPr>
          </a:p>
        </p:txBody>
      </p:sp>
      <p:pic>
        <p:nvPicPr>
          <p:cNvPr id="20" name="Picture 2"/>
          <p:cNvPicPr>
            <a:picLocks noChangeAspect="1" noChangeArrowheads="1"/>
          </p:cNvPicPr>
          <p:nvPr/>
        </p:nvPicPr>
        <p:blipFill>
          <a:blip r:embed="rId5" cstate="print"/>
          <a:srcRect/>
          <a:stretch>
            <a:fillRect/>
          </a:stretch>
        </p:blipFill>
        <p:spPr bwMode="auto">
          <a:xfrm>
            <a:off x="5867400" y="3962400"/>
            <a:ext cx="3100992" cy="2170144"/>
          </a:xfrm>
          <a:prstGeom prst="rect">
            <a:avLst/>
          </a:prstGeom>
          <a:noFill/>
          <a:ln w="9525">
            <a:solidFill>
              <a:srgbClr val="FF33CC"/>
            </a:solidFill>
            <a:miter lim="800000"/>
            <a:headEnd/>
            <a:tailEnd/>
          </a:ln>
        </p:spPr>
      </p:pic>
      <p:cxnSp>
        <p:nvCxnSpPr>
          <p:cNvPr id="22" name="Straight Arrow Connector 21"/>
          <p:cNvCxnSpPr>
            <a:endCxn id="20" idx="0"/>
          </p:cNvCxnSpPr>
          <p:nvPr/>
        </p:nvCxnSpPr>
        <p:spPr bwMode="auto">
          <a:xfrm>
            <a:off x="6781800" y="3733800"/>
            <a:ext cx="636096" cy="228600"/>
          </a:xfrm>
          <a:prstGeom prst="straightConnector1">
            <a:avLst/>
          </a:prstGeom>
          <a:solidFill>
            <a:schemeClr val="accent1"/>
          </a:solidFill>
          <a:ln w="38100" cap="flat" cmpd="sng" algn="ctr">
            <a:solidFill>
              <a:srgbClr val="FF33CC"/>
            </a:solidFill>
            <a:prstDash val="solid"/>
            <a:round/>
            <a:headEnd type="none" w="med" len="med"/>
            <a:tailEnd type="triangle" w="med" len="med"/>
          </a:ln>
          <a:effectLst/>
        </p:spPr>
      </p:cxnSp>
      <p:sp>
        <p:nvSpPr>
          <p:cNvPr id="13" name="Rectangle 12"/>
          <p:cNvSpPr/>
          <p:nvPr/>
        </p:nvSpPr>
        <p:spPr>
          <a:xfrm>
            <a:off x="4953000" y="533400"/>
            <a:ext cx="3988143" cy="276999"/>
          </a:xfrm>
          <a:prstGeom prst="rect">
            <a:avLst/>
          </a:prstGeom>
        </p:spPr>
        <p:txBody>
          <a:bodyPr wrap="none">
            <a:spAutoFit/>
          </a:bodyPr>
          <a:lstStyle/>
          <a:p>
            <a:r>
              <a:rPr lang="en-US" sz="1200" b="1" dirty="0" smtClean="0">
                <a:solidFill>
                  <a:srgbClr val="FF33CC"/>
                </a:solidFill>
                <a:hlinkClick r:id="rId6"/>
              </a:rPr>
              <a:t>https://www.myendnoteweb.com/EndNoteWeb.html</a:t>
            </a:r>
            <a:r>
              <a:rPr lang="en-US" sz="1200" b="1" dirty="0" smtClean="0">
                <a:solidFill>
                  <a:srgbClr val="FF33CC"/>
                </a:solidFill>
              </a:rPr>
              <a:t> </a:t>
            </a:r>
          </a:p>
        </p:txBody>
      </p:sp>
      <p:sp>
        <p:nvSpPr>
          <p:cNvPr id="14" name="Oval 13"/>
          <p:cNvSpPr/>
          <p:nvPr/>
        </p:nvSpPr>
        <p:spPr bwMode="auto">
          <a:xfrm>
            <a:off x="5791200" y="1524000"/>
            <a:ext cx="9144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6" name="Oval 15"/>
          <p:cNvSpPr/>
          <p:nvPr/>
        </p:nvSpPr>
        <p:spPr bwMode="auto">
          <a:xfrm>
            <a:off x="6781800" y="1752600"/>
            <a:ext cx="9906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7" name="Oval 16"/>
          <p:cNvSpPr/>
          <p:nvPr/>
        </p:nvSpPr>
        <p:spPr bwMode="auto">
          <a:xfrm>
            <a:off x="6172200" y="2895600"/>
            <a:ext cx="7620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9" name="Oval 18"/>
          <p:cNvSpPr/>
          <p:nvPr/>
        </p:nvSpPr>
        <p:spPr bwMode="auto">
          <a:xfrm>
            <a:off x="7010400" y="3124200"/>
            <a:ext cx="10668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1" name="Oval 20"/>
          <p:cNvSpPr/>
          <p:nvPr/>
        </p:nvSpPr>
        <p:spPr bwMode="auto">
          <a:xfrm>
            <a:off x="6172200" y="3547535"/>
            <a:ext cx="6858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8" name="Oval 27"/>
          <p:cNvSpPr/>
          <p:nvPr/>
        </p:nvSpPr>
        <p:spPr bwMode="auto">
          <a:xfrm>
            <a:off x="5257800" y="3124200"/>
            <a:ext cx="17526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9" name="Oval 28"/>
          <p:cNvSpPr/>
          <p:nvPr/>
        </p:nvSpPr>
        <p:spPr bwMode="auto">
          <a:xfrm>
            <a:off x="5867400" y="3378201"/>
            <a:ext cx="1447800" cy="1524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3" cstate="screen"/>
          <a:srcRect/>
          <a:stretch>
            <a:fillRect/>
          </a:stretch>
        </p:blipFill>
        <p:spPr bwMode="auto">
          <a:xfrm>
            <a:off x="3886200" y="838200"/>
            <a:ext cx="4880142" cy="5133975"/>
          </a:xfrm>
          <a:prstGeom prst="rect">
            <a:avLst/>
          </a:prstGeom>
          <a:noFill/>
          <a:ln w="9525">
            <a:noFill/>
            <a:miter lim="800000"/>
            <a:headEnd/>
            <a:tailEnd/>
          </a:ln>
        </p:spPr>
      </p:pic>
      <p:sp>
        <p:nvSpPr>
          <p:cNvPr id="5" name="Rectangle 2"/>
          <p:cNvSpPr txBox="1">
            <a:spLocks noChangeArrowheads="1"/>
          </p:cNvSpPr>
          <p:nvPr/>
        </p:nvSpPr>
        <p:spPr>
          <a:xfrm>
            <a:off x="0" y="152400"/>
            <a:ext cx="91440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Importing Search Results </a:t>
            </a:r>
            <a:r>
              <a:rPr kumimoji="0" lang="en-US" sz="2800" b="1" i="0" u="sng" strike="noStrike" kern="0" cap="none" spc="0" normalizeH="0" noProof="0" dirty="0" smtClean="0">
                <a:ln>
                  <a:noFill/>
                </a:ln>
                <a:solidFill>
                  <a:schemeClr val="accent2"/>
                </a:solidFill>
                <a:effectLst/>
                <a:uLnTx/>
                <a:uFillTx/>
                <a:latin typeface="+mj-lt"/>
                <a:ea typeface="+mj-ea"/>
                <a:cs typeface="+mj-cs"/>
              </a:rPr>
              <a:t>into </a:t>
            </a:r>
            <a:r>
              <a:rPr kumimoji="0" lang="en-US" sz="2800" b="1" i="1" u="sng" strike="noStrike" kern="0" cap="none" spc="0" normalizeH="0" noProof="0" dirty="0" err="1" smtClean="0">
                <a:ln>
                  <a:noFill/>
                </a:ln>
                <a:solidFill>
                  <a:schemeClr val="accent2"/>
                </a:solidFill>
                <a:effectLst/>
                <a:uLnTx/>
                <a:uFillTx/>
                <a:latin typeface="+mj-lt"/>
                <a:ea typeface="+mj-ea"/>
                <a:cs typeface="+mj-cs"/>
              </a:rPr>
              <a:t>EndNote</a:t>
            </a:r>
            <a:r>
              <a:rPr kumimoji="0" lang="en-US" sz="2800" b="1" i="1" u="sng" strike="noStrike" kern="0" cap="none" spc="0" normalizeH="0" noProof="0" dirty="0" smtClean="0">
                <a:ln>
                  <a:noFill/>
                </a:ln>
                <a:solidFill>
                  <a:schemeClr val="accent2"/>
                </a:solidFill>
                <a:effectLst/>
                <a:uLnTx/>
                <a:uFillTx/>
                <a:latin typeface="+mj-lt"/>
                <a:ea typeface="+mj-ea"/>
                <a:cs typeface="+mj-cs"/>
              </a:rPr>
              <a:t> Basic</a:t>
            </a:r>
            <a:endParaRPr kumimoji="0" lang="en-US" sz="2800" b="1" i="1" u="sng" strike="noStrike" kern="0" cap="none" spc="0" normalizeH="0" baseline="0" noProof="0" dirty="0" smtClean="0">
              <a:ln>
                <a:noFill/>
              </a:ln>
              <a:solidFill>
                <a:schemeClr val="accent2"/>
              </a:solidFill>
              <a:effectLst/>
              <a:uLnTx/>
              <a:uFillTx/>
              <a:latin typeface="+mj-lt"/>
              <a:ea typeface="+mj-ea"/>
              <a:cs typeface="+mj-cs"/>
            </a:endParaRPr>
          </a:p>
        </p:txBody>
      </p:sp>
      <p:sp>
        <p:nvSpPr>
          <p:cNvPr id="8" name="Rectangle 7"/>
          <p:cNvSpPr/>
          <p:nvPr/>
        </p:nvSpPr>
        <p:spPr>
          <a:xfrm>
            <a:off x="381000" y="914400"/>
            <a:ext cx="2971800" cy="830997"/>
          </a:xfrm>
          <a:prstGeom prst="rect">
            <a:avLst/>
          </a:prstGeom>
        </p:spPr>
        <p:txBody>
          <a:bodyPr wrap="square">
            <a:spAutoFit/>
          </a:bodyPr>
          <a:lstStyle/>
          <a:p>
            <a:r>
              <a:rPr lang="en-US" sz="1600" b="1" dirty="0" smtClean="0">
                <a:solidFill>
                  <a:srgbClr val="FF33CC"/>
                </a:solidFill>
              </a:rPr>
              <a:t>(5) Steps to import search results from </a:t>
            </a:r>
            <a:r>
              <a:rPr lang="en-US" sz="1600" b="1" dirty="0" smtClean="0"/>
              <a:t>alternate sources </a:t>
            </a:r>
            <a:r>
              <a:rPr lang="en-US" sz="1600" b="1" dirty="0" smtClean="0">
                <a:solidFill>
                  <a:srgbClr val="FF33CC"/>
                </a:solidFill>
              </a:rPr>
              <a:t>into </a:t>
            </a:r>
            <a:r>
              <a:rPr lang="en-US" sz="1600" b="1" i="1" dirty="0" err="1" smtClean="0">
                <a:solidFill>
                  <a:srgbClr val="FF33CC"/>
                </a:solidFill>
              </a:rPr>
              <a:t>EndNote</a:t>
            </a:r>
            <a:r>
              <a:rPr lang="en-US" sz="1600" b="1" i="1" dirty="0" smtClean="0">
                <a:solidFill>
                  <a:srgbClr val="FF33CC"/>
                </a:solidFill>
              </a:rPr>
              <a:t> Basic</a:t>
            </a:r>
            <a:r>
              <a:rPr lang="en-US" sz="1600" b="1" dirty="0" smtClean="0">
                <a:solidFill>
                  <a:srgbClr val="FF33CC"/>
                </a:solidFill>
              </a:rPr>
              <a:t>:</a:t>
            </a:r>
          </a:p>
        </p:txBody>
      </p:sp>
      <p:sp>
        <p:nvSpPr>
          <p:cNvPr id="9" name="Rectangle 8"/>
          <p:cNvSpPr/>
          <p:nvPr/>
        </p:nvSpPr>
        <p:spPr>
          <a:xfrm>
            <a:off x="533400" y="3124200"/>
            <a:ext cx="2667000" cy="523220"/>
          </a:xfrm>
          <a:prstGeom prst="rect">
            <a:avLst/>
          </a:prstGeom>
        </p:spPr>
        <p:txBody>
          <a:bodyPr wrap="square">
            <a:spAutoFit/>
          </a:bodyPr>
          <a:lstStyle/>
          <a:p>
            <a:r>
              <a:rPr lang="en-US" sz="1400" b="1" dirty="0" smtClean="0">
                <a:hlinkClick r:id="rId4"/>
              </a:rPr>
              <a:t>http://libguides.usu.edu/c.php?g=52841&amp;p=339445</a:t>
            </a:r>
            <a:r>
              <a:rPr lang="en-US" sz="1400" b="1" dirty="0" smtClean="0"/>
              <a:t> </a:t>
            </a:r>
            <a:endParaRPr lang="en-US" sz="1400" b="1" dirty="0"/>
          </a:p>
        </p:txBody>
      </p:sp>
      <p:sp>
        <p:nvSpPr>
          <p:cNvPr id="6" name="Oval 5"/>
          <p:cNvSpPr/>
          <p:nvPr/>
        </p:nvSpPr>
        <p:spPr bwMode="auto">
          <a:xfrm>
            <a:off x="3733800" y="3615265"/>
            <a:ext cx="35052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7" name="Rectangle 6"/>
          <p:cNvSpPr/>
          <p:nvPr/>
        </p:nvSpPr>
        <p:spPr>
          <a:xfrm>
            <a:off x="457200" y="4648200"/>
            <a:ext cx="3075016" cy="523220"/>
          </a:xfrm>
          <a:prstGeom prst="rect">
            <a:avLst/>
          </a:prstGeom>
        </p:spPr>
        <p:txBody>
          <a:bodyPr wrap="square">
            <a:spAutoFit/>
          </a:bodyPr>
          <a:lstStyle/>
          <a:p>
            <a:r>
              <a:rPr lang="en-US" sz="1400" b="1" dirty="0" smtClean="0">
                <a:solidFill>
                  <a:srgbClr val="FF33CC"/>
                </a:solidFill>
                <a:hlinkClick r:id="rId5"/>
              </a:rPr>
              <a:t>https://www.myendnoteweb.com/EndNoteWeb.html</a:t>
            </a:r>
            <a:r>
              <a:rPr lang="en-US" sz="1400" b="1" dirty="0" smtClean="0">
                <a:solidFill>
                  <a:srgbClr val="FF33CC"/>
                </a:solidFill>
              </a:rPr>
              <a:t> </a:t>
            </a:r>
          </a:p>
        </p:txBody>
      </p:sp>
      <p:sp>
        <p:nvSpPr>
          <p:cNvPr id="10" name="Oval 9"/>
          <p:cNvSpPr/>
          <p:nvPr/>
        </p:nvSpPr>
        <p:spPr bwMode="auto">
          <a:xfrm>
            <a:off x="4572000" y="1905000"/>
            <a:ext cx="12954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152400"/>
            <a:ext cx="91440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smtClean="0">
                <a:ln>
                  <a:noFill/>
                </a:ln>
                <a:solidFill>
                  <a:schemeClr val="accent2"/>
                </a:solidFill>
                <a:effectLst/>
                <a:uLnTx/>
                <a:uFillTx/>
                <a:latin typeface="+mj-lt"/>
                <a:ea typeface="+mj-ea"/>
                <a:cs typeface="+mj-cs"/>
              </a:rPr>
              <a:t>Managing </a:t>
            </a:r>
            <a:r>
              <a:rPr lang="en-US" sz="2400" b="1" u="sng" kern="0" dirty="0" smtClean="0">
                <a:solidFill>
                  <a:schemeClr val="accent2"/>
                </a:solidFill>
                <a:latin typeface="+mj-lt"/>
                <a:ea typeface="+mj-ea"/>
                <a:cs typeface="+mj-cs"/>
              </a:rPr>
              <a:t>Your Citations within Your </a:t>
            </a:r>
            <a:r>
              <a:rPr kumimoji="0" lang="en-US" sz="2400" b="1" i="0" u="sng" strike="noStrike" kern="0" cap="none" spc="0" normalizeH="0" noProof="0" dirty="0" err="1" smtClean="0">
                <a:ln>
                  <a:noFill/>
                </a:ln>
                <a:solidFill>
                  <a:schemeClr val="accent2"/>
                </a:solidFill>
                <a:effectLst/>
                <a:uLnTx/>
                <a:uFillTx/>
                <a:latin typeface="+mj-lt"/>
                <a:ea typeface="+mj-ea"/>
                <a:cs typeface="+mj-cs"/>
              </a:rPr>
              <a:t>EndNote</a:t>
            </a:r>
            <a:r>
              <a:rPr kumimoji="0" lang="en-US" sz="2400" b="1" i="0" u="sng" strike="noStrike" kern="0" cap="none" spc="0" normalizeH="0" noProof="0" dirty="0" smtClean="0">
                <a:ln>
                  <a:noFill/>
                </a:ln>
                <a:solidFill>
                  <a:schemeClr val="accent2"/>
                </a:solidFill>
                <a:effectLst/>
                <a:uLnTx/>
                <a:uFillTx/>
                <a:latin typeface="+mj-lt"/>
                <a:ea typeface="+mj-ea"/>
                <a:cs typeface="+mj-cs"/>
              </a:rPr>
              <a:t> Basic Library</a:t>
            </a:r>
            <a:endParaRPr kumimoji="0" lang="en-US" sz="24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9" name="Picture 2"/>
          <p:cNvPicPr>
            <a:picLocks noChangeAspect="1" noChangeArrowheads="1"/>
          </p:cNvPicPr>
          <p:nvPr/>
        </p:nvPicPr>
        <p:blipFill>
          <a:blip r:embed="rId3" cstate="print"/>
          <a:srcRect/>
          <a:stretch>
            <a:fillRect/>
          </a:stretch>
        </p:blipFill>
        <p:spPr bwMode="auto">
          <a:xfrm>
            <a:off x="2601630" y="1371600"/>
            <a:ext cx="6424201" cy="4495800"/>
          </a:xfrm>
          <a:prstGeom prst="rect">
            <a:avLst/>
          </a:prstGeom>
          <a:noFill/>
          <a:ln w="9525">
            <a:noFill/>
            <a:miter lim="800000"/>
            <a:headEnd/>
            <a:tailEnd/>
          </a:ln>
        </p:spPr>
      </p:pic>
      <p:sp>
        <p:nvSpPr>
          <p:cNvPr id="10" name="Rectangle 9"/>
          <p:cNvSpPr/>
          <p:nvPr/>
        </p:nvSpPr>
        <p:spPr>
          <a:xfrm>
            <a:off x="228600" y="914400"/>
            <a:ext cx="2438400" cy="2646878"/>
          </a:xfrm>
          <a:prstGeom prst="rect">
            <a:avLst/>
          </a:prstGeom>
        </p:spPr>
        <p:txBody>
          <a:bodyPr wrap="square">
            <a:spAutoFit/>
          </a:bodyPr>
          <a:lstStyle/>
          <a:p>
            <a:r>
              <a:rPr lang="en-US" sz="1600" b="1" dirty="0" smtClean="0">
                <a:solidFill>
                  <a:srgbClr val="FF33CC"/>
                </a:solidFill>
              </a:rPr>
              <a:t>(6)  The downloaded references are now available in the </a:t>
            </a:r>
            <a:r>
              <a:rPr lang="en-US" sz="1600" b="1" i="1" dirty="0" err="1" smtClean="0">
                <a:solidFill>
                  <a:srgbClr val="FF33CC"/>
                </a:solidFill>
              </a:rPr>
              <a:t>EndNote</a:t>
            </a:r>
            <a:r>
              <a:rPr lang="en-US" sz="1600" b="1" i="1" dirty="0" smtClean="0">
                <a:solidFill>
                  <a:srgbClr val="FF33CC"/>
                </a:solidFill>
              </a:rPr>
              <a:t> Basic </a:t>
            </a:r>
            <a:r>
              <a:rPr lang="en-US" sz="1600" b="1" dirty="0" smtClean="0">
                <a:solidFill>
                  <a:srgbClr val="FF33CC"/>
                </a:solidFill>
              </a:rPr>
              <a:t>library:</a:t>
            </a:r>
          </a:p>
          <a:p>
            <a:pPr>
              <a:buFont typeface="Arial" pitchFamily="34" charset="0"/>
              <a:buChar char="•"/>
            </a:pPr>
            <a:r>
              <a:rPr lang="en-US" sz="1400" b="1" dirty="0" smtClean="0"/>
              <a:t>  Log into your </a:t>
            </a:r>
            <a:r>
              <a:rPr lang="en-US" sz="1400" b="1" i="1" dirty="0" err="1" smtClean="0"/>
              <a:t>EndNote</a:t>
            </a:r>
            <a:r>
              <a:rPr lang="en-US" sz="1400" b="1" i="1" dirty="0" smtClean="0"/>
              <a:t> Basic </a:t>
            </a:r>
            <a:r>
              <a:rPr lang="en-US" sz="1400" b="1" dirty="0" smtClean="0"/>
              <a:t>account </a:t>
            </a:r>
          </a:p>
          <a:p>
            <a:pPr>
              <a:buFont typeface="Arial" pitchFamily="34" charset="0"/>
              <a:buChar char="•"/>
            </a:pPr>
            <a:r>
              <a:rPr lang="en-US" sz="1400" b="1" dirty="0" smtClean="0"/>
              <a:t>  Select My References and the subgroup from My Groups to view the references</a:t>
            </a:r>
          </a:p>
          <a:p>
            <a:endParaRPr lang="en-US" b="1" dirty="0" smtClean="0">
              <a:solidFill>
                <a:srgbClr val="FF33CC"/>
              </a:solidFill>
            </a:endParaRPr>
          </a:p>
        </p:txBody>
      </p:sp>
      <p:sp>
        <p:nvSpPr>
          <p:cNvPr id="6" name="Oval 5"/>
          <p:cNvSpPr/>
          <p:nvPr/>
        </p:nvSpPr>
        <p:spPr bwMode="auto">
          <a:xfrm>
            <a:off x="2590800" y="3022602"/>
            <a:ext cx="990600" cy="1524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7" name="Oval 6"/>
          <p:cNvSpPr/>
          <p:nvPr/>
        </p:nvSpPr>
        <p:spPr bwMode="auto">
          <a:xfrm>
            <a:off x="2667000" y="3522134"/>
            <a:ext cx="990600" cy="3810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8" name="Rectangle 7"/>
          <p:cNvSpPr/>
          <p:nvPr/>
        </p:nvSpPr>
        <p:spPr>
          <a:xfrm>
            <a:off x="4419600" y="1066800"/>
            <a:ext cx="4599016" cy="307777"/>
          </a:xfrm>
          <a:prstGeom prst="rect">
            <a:avLst/>
          </a:prstGeom>
        </p:spPr>
        <p:txBody>
          <a:bodyPr wrap="none">
            <a:spAutoFit/>
          </a:bodyPr>
          <a:lstStyle/>
          <a:p>
            <a:r>
              <a:rPr lang="en-US" sz="1400" b="1" dirty="0" smtClean="0">
                <a:solidFill>
                  <a:srgbClr val="FF33CC"/>
                </a:solidFill>
                <a:hlinkClick r:id="rId4"/>
              </a:rPr>
              <a:t>https://www.myendnoteweb.com/EndNoteWeb.html</a:t>
            </a:r>
            <a:r>
              <a:rPr lang="en-US" sz="1400" b="1" dirty="0" smtClean="0">
                <a:solidFill>
                  <a:srgbClr val="FF33CC"/>
                </a:solidFill>
              </a:rPr>
              <a:t> </a:t>
            </a:r>
          </a:p>
        </p:txBody>
      </p:sp>
      <p:sp>
        <p:nvSpPr>
          <p:cNvPr id="11" name="Oval 10"/>
          <p:cNvSpPr/>
          <p:nvPr/>
        </p:nvSpPr>
        <p:spPr bwMode="auto">
          <a:xfrm>
            <a:off x="2590800" y="1905000"/>
            <a:ext cx="8382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3" cstate="screen"/>
          <a:srcRect b="73284"/>
          <a:stretch>
            <a:fillRect/>
          </a:stretch>
        </p:blipFill>
        <p:spPr bwMode="auto">
          <a:xfrm>
            <a:off x="3429000" y="685800"/>
            <a:ext cx="5476002" cy="1539071"/>
          </a:xfrm>
          <a:prstGeom prst="rect">
            <a:avLst/>
          </a:prstGeom>
          <a:noFill/>
          <a:ln w="9525">
            <a:noFill/>
            <a:miter lim="800000"/>
            <a:headEnd/>
            <a:tailEnd/>
          </a:ln>
        </p:spPr>
      </p:pic>
      <p:sp>
        <p:nvSpPr>
          <p:cNvPr id="7" name="Rectangle 6"/>
          <p:cNvSpPr/>
          <p:nvPr/>
        </p:nvSpPr>
        <p:spPr>
          <a:xfrm>
            <a:off x="6096000" y="3581400"/>
            <a:ext cx="2895600" cy="523220"/>
          </a:xfrm>
          <a:prstGeom prst="rect">
            <a:avLst/>
          </a:prstGeom>
        </p:spPr>
        <p:txBody>
          <a:bodyPr wrap="square">
            <a:spAutoFit/>
          </a:bodyPr>
          <a:lstStyle/>
          <a:p>
            <a:r>
              <a:rPr lang="en-US" sz="1400" dirty="0" smtClean="0">
                <a:hlinkClick r:id="rId4"/>
              </a:rPr>
              <a:t>http://</a:t>
            </a:r>
            <a:r>
              <a:rPr lang="en-US" sz="1400" b="1" dirty="0" smtClean="0">
                <a:hlinkClick r:id="rId4"/>
              </a:rPr>
              <a:t>libguides.usu.edu/c.php?g=52841&amp;p=339445</a:t>
            </a:r>
            <a:r>
              <a:rPr lang="en-US" sz="1400" b="1" dirty="0" smtClean="0"/>
              <a:t> </a:t>
            </a:r>
            <a:endParaRPr lang="en-US" sz="1400" b="1" dirty="0"/>
          </a:p>
        </p:txBody>
      </p:sp>
      <p:sp>
        <p:nvSpPr>
          <p:cNvPr id="5" name="Rectangle 2"/>
          <p:cNvSpPr txBox="1">
            <a:spLocks noChangeArrowheads="1"/>
          </p:cNvSpPr>
          <p:nvPr/>
        </p:nvSpPr>
        <p:spPr>
          <a:xfrm>
            <a:off x="0" y="152400"/>
            <a:ext cx="91440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0" cap="none" spc="0" normalizeH="0" baseline="0" noProof="0" dirty="0" smtClean="0">
                <a:ln>
                  <a:noFill/>
                </a:ln>
                <a:solidFill>
                  <a:schemeClr val="accent2"/>
                </a:solidFill>
                <a:effectLst/>
                <a:uLnTx/>
                <a:uFillTx/>
                <a:latin typeface="+mj-lt"/>
                <a:ea typeface="+mj-ea"/>
                <a:cs typeface="+mj-cs"/>
              </a:rPr>
              <a:t>Managing </a:t>
            </a:r>
            <a:r>
              <a:rPr lang="en-US" sz="2400" b="1" u="sng" kern="0" dirty="0" smtClean="0">
                <a:solidFill>
                  <a:schemeClr val="accent2"/>
                </a:solidFill>
                <a:latin typeface="+mj-lt"/>
                <a:ea typeface="+mj-ea"/>
                <a:cs typeface="+mj-cs"/>
              </a:rPr>
              <a:t>Your Citations within Your </a:t>
            </a:r>
            <a:r>
              <a:rPr kumimoji="0" lang="en-US" sz="2400" b="1" i="1" u="sng" strike="noStrike" kern="0" cap="none" spc="0" normalizeH="0" noProof="0" dirty="0" err="1" smtClean="0">
                <a:ln>
                  <a:noFill/>
                </a:ln>
                <a:solidFill>
                  <a:schemeClr val="accent2"/>
                </a:solidFill>
                <a:effectLst/>
                <a:uLnTx/>
                <a:uFillTx/>
                <a:latin typeface="+mj-lt"/>
                <a:ea typeface="+mj-ea"/>
                <a:cs typeface="+mj-cs"/>
              </a:rPr>
              <a:t>EndNote</a:t>
            </a:r>
            <a:r>
              <a:rPr kumimoji="0" lang="en-US" sz="2400" b="1" i="1" u="sng" strike="noStrike" kern="0" cap="none" spc="0" normalizeH="0" noProof="0" dirty="0" smtClean="0">
                <a:ln>
                  <a:noFill/>
                </a:ln>
                <a:solidFill>
                  <a:schemeClr val="accent2"/>
                </a:solidFill>
                <a:effectLst/>
                <a:uLnTx/>
                <a:uFillTx/>
                <a:latin typeface="+mj-lt"/>
                <a:ea typeface="+mj-ea"/>
                <a:cs typeface="+mj-cs"/>
              </a:rPr>
              <a:t> Basic </a:t>
            </a:r>
            <a:r>
              <a:rPr kumimoji="0" lang="en-US" sz="2400" b="1" i="0" u="sng" strike="noStrike" kern="0" cap="none" spc="0" normalizeH="0" noProof="0" dirty="0" smtClean="0">
                <a:ln>
                  <a:noFill/>
                </a:ln>
                <a:solidFill>
                  <a:schemeClr val="accent2"/>
                </a:solidFill>
                <a:effectLst/>
                <a:uLnTx/>
                <a:uFillTx/>
                <a:latin typeface="+mj-lt"/>
                <a:ea typeface="+mj-ea"/>
                <a:cs typeface="+mj-cs"/>
              </a:rPr>
              <a:t>Library</a:t>
            </a:r>
            <a:endParaRPr kumimoji="0" lang="en-US" sz="24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10242" name="Picture 2"/>
          <p:cNvPicPr>
            <a:picLocks noChangeAspect="1" noChangeArrowheads="1"/>
          </p:cNvPicPr>
          <p:nvPr/>
        </p:nvPicPr>
        <p:blipFill>
          <a:blip r:embed="rId5" cstate="print"/>
          <a:srcRect b="53392"/>
          <a:stretch>
            <a:fillRect/>
          </a:stretch>
        </p:blipFill>
        <p:spPr bwMode="auto">
          <a:xfrm>
            <a:off x="3505200" y="2209800"/>
            <a:ext cx="5486400" cy="1447800"/>
          </a:xfrm>
          <a:prstGeom prst="rect">
            <a:avLst/>
          </a:prstGeom>
          <a:noFill/>
          <a:ln w="9525">
            <a:noFill/>
            <a:miter lim="800000"/>
            <a:headEnd/>
            <a:tailEnd/>
          </a:ln>
        </p:spPr>
      </p:pic>
      <p:sp>
        <p:nvSpPr>
          <p:cNvPr id="10" name="Rectangle 9"/>
          <p:cNvSpPr/>
          <p:nvPr/>
        </p:nvSpPr>
        <p:spPr>
          <a:xfrm>
            <a:off x="228600" y="914400"/>
            <a:ext cx="2971800" cy="2400657"/>
          </a:xfrm>
          <a:prstGeom prst="rect">
            <a:avLst/>
          </a:prstGeom>
        </p:spPr>
        <p:txBody>
          <a:bodyPr wrap="square">
            <a:spAutoFit/>
          </a:bodyPr>
          <a:lstStyle/>
          <a:p>
            <a:r>
              <a:rPr lang="en-US" b="1" dirty="0" smtClean="0">
                <a:solidFill>
                  <a:srgbClr val="FF33CC"/>
                </a:solidFill>
              </a:rPr>
              <a:t>(6)  The downloaded references are now available in the </a:t>
            </a:r>
            <a:r>
              <a:rPr lang="en-US" b="1" i="1" dirty="0" err="1" smtClean="0">
                <a:solidFill>
                  <a:srgbClr val="FF33CC"/>
                </a:solidFill>
              </a:rPr>
              <a:t>EndNote</a:t>
            </a:r>
            <a:r>
              <a:rPr lang="en-US" b="1" i="1" dirty="0" smtClean="0">
                <a:solidFill>
                  <a:srgbClr val="FF33CC"/>
                </a:solidFill>
              </a:rPr>
              <a:t> Basic </a:t>
            </a:r>
            <a:r>
              <a:rPr lang="en-US" b="1" dirty="0" smtClean="0">
                <a:solidFill>
                  <a:srgbClr val="FF33CC"/>
                </a:solidFill>
              </a:rPr>
              <a:t>library:</a:t>
            </a:r>
          </a:p>
          <a:p>
            <a:pPr>
              <a:buFont typeface="Arial" pitchFamily="34" charset="0"/>
              <a:buChar char="•"/>
            </a:pPr>
            <a:r>
              <a:rPr lang="en-US" sz="1200" b="1" dirty="0" smtClean="0"/>
              <a:t>  Detailed instructions for organizing and managing your references are shown at right</a:t>
            </a:r>
          </a:p>
          <a:p>
            <a:pPr>
              <a:buFont typeface="Arial" pitchFamily="34" charset="0"/>
              <a:buChar char="•"/>
            </a:pPr>
            <a:r>
              <a:rPr lang="en-US" sz="1200" b="1" dirty="0" smtClean="0"/>
              <a:t>  The </a:t>
            </a:r>
            <a:r>
              <a:rPr lang="en-US" sz="1200" b="1" i="1" dirty="0" err="1" smtClean="0"/>
              <a:t>EndNote</a:t>
            </a:r>
            <a:r>
              <a:rPr lang="en-US" sz="1200" b="1" i="1" dirty="0" smtClean="0"/>
              <a:t> Basic </a:t>
            </a:r>
            <a:r>
              <a:rPr lang="en-US" sz="1200" b="1" dirty="0" smtClean="0"/>
              <a:t>Organize tab is shown below.</a:t>
            </a:r>
          </a:p>
          <a:p>
            <a:endParaRPr lang="en-US" b="1" dirty="0" smtClean="0">
              <a:solidFill>
                <a:srgbClr val="FF33CC"/>
              </a:solidFill>
            </a:endParaRPr>
          </a:p>
        </p:txBody>
      </p:sp>
      <p:pic>
        <p:nvPicPr>
          <p:cNvPr id="10243" name="Picture 3"/>
          <p:cNvPicPr>
            <a:picLocks noChangeAspect="1" noChangeArrowheads="1"/>
          </p:cNvPicPr>
          <p:nvPr/>
        </p:nvPicPr>
        <p:blipFill>
          <a:blip r:embed="rId6" cstate="print"/>
          <a:srcRect/>
          <a:stretch>
            <a:fillRect/>
          </a:stretch>
        </p:blipFill>
        <p:spPr bwMode="auto">
          <a:xfrm>
            <a:off x="304800" y="3657600"/>
            <a:ext cx="4114800" cy="2389846"/>
          </a:xfrm>
          <a:prstGeom prst="rect">
            <a:avLst/>
          </a:prstGeom>
          <a:noFill/>
          <a:ln w="9525">
            <a:noFill/>
            <a:miter lim="800000"/>
            <a:headEnd/>
            <a:tailEnd/>
          </a:ln>
        </p:spPr>
      </p:pic>
      <p:sp>
        <p:nvSpPr>
          <p:cNvPr id="8" name="Oval 7"/>
          <p:cNvSpPr/>
          <p:nvPr/>
        </p:nvSpPr>
        <p:spPr bwMode="auto">
          <a:xfrm>
            <a:off x="1600200" y="4038600"/>
            <a:ext cx="7620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9" name="Oval 8"/>
          <p:cNvSpPr/>
          <p:nvPr/>
        </p:nvSpPr>
        <p:spPr bwMode="auto">
          <a:xfrm>
            <a:off x="4267200" y="1905000"/>
            <a:ext cx="12954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a:xfrm>
            <a:off x="351307" y="5943600"/>
            <a:ext cx="4068293" cy="307777"/>
          </a:xfrm>
          <a:prstGeom prst="rect">
            <a:avLst/>
          </a:prstGeom>
        </p:spPr>
        <p:txBody>
          <a:bodyPr wrap="none">
            <a:spAutoFit/>
          </a:bodyPr>
          <a:lstStyle/>
          <a:p>
            <a:r>
              <a:rPr lang="en-US" sz="1400" b="1" dirty="0" smtClean="0">
                <a:solidFill>
                  <a:srgbClr val="FF33CC"/>
                </a:solidFill>
                <a:hlinkClick r:id="rId7"/>
              </a:rPr>
              <a:t>https://</a:t>
            </a:r>
            <a:r>
              <a:rPr lang="en-US" sz="1200" b="1" dirty="0" smtClean="0">
                <a:solidFill>
                  <a:srgbClr val="FF33CC"/>
                </a:solidFill>
                <a:hlinkClick r:id="rId7"/>
              </a:rPr>
              <a:t>www.myendnoteweb.com/EndNoteWeb.html</a:t>
            </a:r>
            <a:r>
              <a:rPr lang="en-US" sz="1200" b="1" dirty="0" smtClean="0">
                <a:solidFill>
                  <a:srgbClr val="FF33CC"/>
                </a:solidFill>
              </a:rPr>
              <a:t> </a:t>
            </a:r>
            <a:endParaRPr lang="en-US" sz="1400" b="1" dirty="0" smtClean="0">
              <a:solidFill>
                <a:srgbClr val="FF33CC"/>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srcRect b="74324"/>
          <a:stretch>
            <a:fillRect/>
          </a:stretch>
        </p:blipFill>
        <p:spPr bwMode="auto">
          <a:xfrm>
            <a:off x="381000" y="3810000"/>
            <a:ext cx="4876800" cy="1073273"/>
          </a:xfrm>
          <a:prstGeom prst="rect">
            <a:avLst/>
          </a:prstGeom>
          <a:noFill/>
          <a:ln w="9525">
            <a:noFill/>
            <a:miter lim="800000"/>
            <a:headEnd/>
            <a:tailEnd/>
          </a:ln>
        </p:spPr>
      </p:pic>
      <p:sp>
        <p:nvSpPr>
          <p:cNvPr id="3" name="Title 1"/>
          <p:cNvSpPr txBox="1">
            <a:spLocks/>
          </p:cNvSpPr>
          <p:nvPr/>
        </p:nvSpPr>
        <p:spPr>
          <a:xfrm>
            <a:off x="0" y="152400"/>
            <a:ext cx="61722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Setting Up Cite </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While You </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Write </a:t>
            </a:r>
            <a:endParaRPr kumimoji="0" lang="en-US" sz="2800" b="1" i="0" u="sng" strike="noStrike" kern="0" cap="none" spc="0" normalizeH="0" baseline="0" noProof="0" dirty="0">
              <a:ln>
                <a:noFill/>
              </a:ln>
              <a:solidFill>
                <a:schemeClr val="accent2"/>
              </a:solidFill>
              <a:effectLst/>
              <a:uLnTx/>
              <a:uFillTx/>
              <a:latin typeface="+mj-lt"/>
              <a:ea typeface="+mj-ea"/>
              <a:cs typeface="+mj-cs"/>
            </a:endParaRPr>
          </a:p>
        </p:txBody>
      </p:sp>
      <p:pic>
        <p:nvPicPr>
          <p:cNvPr id="1026" name="Picture 2"/>
          <p:cNvPicPr>
            <a:picLocks noChangeAspect="1" noChangeArrowheads="1"/>
          </p:cNvPicPr>
          <p:nvPr/>
        </p:nvPicPr>
        <p:blipFill>
          <a:blip r:embed="rId4" cstate="print"/>
          <a:srcRect/>
          <a:stretch>
            <a:fillRect/>
          </a:stretch>
        </p:blipFill>
        <p:spPr bwMode="auto">
          <a:xfrm>
            <a:off x="3063748" y="762000"/>
            <a:ext cx="6080252" cy="2819400"/>
          </a:xfrm>
          <a:prstGeom prst="rect">
            <a:avLst/>
          </a:prstGeom>
          <a:noFill/>
          <a:ln w="9525">
            <a:noFill/>
            <a:miter lim="800000"/>
            <a:headEnd/>
            <a:tailEnd/>
          </a:ln>
        </p:spPr>
      </p:pic>
      <p:sp>
        <p:nvSpPr>
          <p:cNvPr id="7" name="Rectangle 6"/>
          <p:cNvSpPr/>
          <p:nvPr/>
        </p:nvSpPr>
        <p:spPr>
          <a:xfrm>
            <a:off x="228600" y="685800"/>
            <a:ext cx="2819400" cy="3577903"/>
          </a:xfrm>
          <a:prstGeom prst="rect">
            <a:avLst/>
          </a:prstGeom>
        </p:spPr>
        <p:txBody>
          <a:bodyPr wrap="square">
            <a:spAutoFit/>
          </a:bodyPr>
          <a:lstStyle/>
          <a:p>
            <a:r>
              <a:rPr lang="en-US" b="1" dirty="0" smtClean="0">
                <a:solidFill>
                  <a:srgbClr val="FF33CC"/>
                </a:solidFill>
              </a:rPr>
              <a:t>(8)  </a:t>
            </a:r>
            <a:r>
              <a:rPr lang="en-US" b="1" dirty="0" smtClean="0">
                <a:solidFill>
                  <a:srgbClr val="FF33CC"/>
                </a:solidFill>
              </a:rPr>
              <a:t>To </a:t>
            </a:r>
            <a:r>
              <a:rPr lang="en-US" b="1" dirty="0" smtClean="0">
                <a:solidFill>
                  <a:srgbClr val="FF33CC"/>
                </a:solidFill>
              </a:rPr>
              <a:t>use </a:t>
            </a:r>
            <a:r>
              <a:rPr lang="en-US" b="1" i="1" dirty="0" err="1" smtClean="0">
                <a:solidFill>
                  <a:srgbClr val="FF33CC"/>
                </a:solidFill>
              </a:rPr>
              <a:t>EndNote</a:t>
            </a:r>
            <a:r>
              <a:rPr lang="en-US" b="1" i="1" dirty="0" smtClean="0">
                <a:solidFill>
                  <a:srgbClr val="FF33CC"/>
                </a:solidFill>
              </a:rPr>
              <a:t> </a:t>
            </a:r>
            <a:r>
              <a:rPr lang="en-US" b="1" i="1" dirty="0" smtClean="0">
                <a:solidFill>
                  <a:srgbClr val="FF33CC"/>
                </a:solidFill>
              </a:rPr>
              <a:t> Basic </a:t>
            </a:r>
            <a:r>
              <a:rPr lang="en-US" b="1" dirty="0" smtClean="0">
                <a:solidFill>
                  <a:srgbClr val="FF33CC"/>
                </a:solidFill>
              </a:rPr>
              <a:t>in </a:t>
            </a:r>
            <a:r>
              <a:rPr lang="en-US" b="1" i="1" dirty="0" smtClean="0">
                <a:solidFill>
                  <a:srgbClr val="FF33CC"/>
                </a:solidFill>
              </a:rPr>
              <a:t>Word</a:t>
            </a:r>
            <a:r>
              <a:rPr lang="en-US" b="1" dirty="0" smtClean="0">
                <a:solidFill>
                  <a:srgbClr val="FF33CC"/>
                </a:solidFill>
              </a:rPr>
              <a:t>:</a:t>
            </a:r>
          </a:p>
          <a:p>
            <a:pPr>
              <a:buFont typeface="Arial" pitchFamily="34" charset="0"/>
              <a:buChar char="•"/>
            </a:pPr>
            <a:r>
              <a:rPr lang="en-US" sz="1200" b="1" dirty="0" smtClean="0"/>
              <a:t>  Select your </a:t>
            </a:r>
            <a:r>
              <a:rPr lang="en-US" sz="1200" b="1" dirty="0" smtClean="0"/>
              <a:t>choices on the </a:t>
            </a:r>
            <a:r>
              <a:rPr lang="en-US" sz="1200" b="1" i="1" dirty="0" err="1" smtClean="0"/>
              <a:t>EndNote</a:t>
            </a:r>
            <a:r>
              <a:rPr lang="en-US" sz="1200" b="1" i="1" dirty="0" smtClean="0"/>
              <a:t> Basic </a:t>
            </a:r>
            <a:r>
              <a:rPr lang="en-US" sz="1200" b="1" dirty="0" smtClean="0"/>
              <a:t>web </a:t>
            </a:r>
            <a:r>
              <a:rPr lang="en-US" sz="1200" b="1" dirty="0" smtClean="0"/>
              <a:t>site for    </a:t>
            </a:r>
            <a:r>
              <a:rPr lang="en-US" sz="1200" b="1" i="1" dirty="0" smtClean="0"/>
              <a:t>Bibliographic Styles</a:t>
            </a:r>
          </a:p>
          <a:p>
            <a:pPr marL="119063" lvl="1" indent="169863">
              <a:buFont typeface="Courier New" pitchFamily="49" charset="0"/>
              <a:buChar char="o"/>
            </a:pPr>
            <a:r>
              <a:rPr lang="en-US" sz="1000" b="1" i="1" dirty="0" smtClean="0"/>
              <a:t> </a:t>
            </a:r>
            <a:r>
              <a:rPr lang="en-US" sz="1000" b="1" dirty="0" smtClean="0"/>
              <a:t>Click on </a:t>
            </a:r>
            <a:r>
              <a:rPr lang="en-US" sz="1000" b="1" i="1" dirty="0" smtClean="0"/>
              <a:t>“Select Favorites” </a:t>
            </a:r>
            <a:r>
              <a:rPr lang="en-US" sz="1000" b="1" dirty="0" smtClean="0"/>
              <a:t>next to </a:t>
            </a:r>
            <a:r>
              <a:rPr lang="en-US" sz="1000" b="1" i="1" dirty="0" smtClean="0"/>
              <a:t>Bibliographic Styles</a:t>
            </a:r>
            <a:endParaRPr lang="en-US" sz="1000" b="1" dirty="0" smtClean="0"/>
          </a:p>
          <a:p>
            <a:pPr marL="119063" lvl="1" indent="169863">
              <a:buFont typeface="Courier New" pitchFamily="49" charset="0"/>
              <a:buChar char="o"/>
            </a:pPr>
            <a:r>
              <a:rPr lang="en-US" sz="1000" b="1" i="1" dirty="0" smtClean="0"/>
              <a:t> </a:t>
            </a:r>
            <a:r>
              <a:rPr lang="en-US" sz="1000" b="1" dirty="0" smtClean="0"/>
              <a:t>Highlight your choices and click </a:t>
            </a:r>
            <a:r>
              <a:rPr lang="en-US" sz="1000" b="1" i="1" dirty="0" smtClean="0"/>
              <a:t>Copy to Favorites</a:t>
            </a:r>
          </a:p>
          <a:p>
            <a:pPr marL="119063" lvl="1" indent="169863">
              <a:buFont typeface="Courier New" pitchFamily="49" charset="0"/>
              <a:buChar char="o"/>
            </a:pPr>
            <a:r>
              <a:rPr lang="en-US" sz="1000" b="1" i="1" dirty="0" smtClean="0"/>
              <a:t> </a:t>
            </a:r>
            <a:r>
              <a:rPr lang="en-US" sz="1000" b="1" dirty="0" smtClean="0"/>
              <a:t>These choices will show up in </a:t>
            </a:r>
            <a:r>
              <a:rPr lang="en-US" sz="1000" b="1" i="1" dirty="0" smtClean="0"/>
              <a:t>Word </a:t>
            </a:r>
            <a:r>
              <a:rPr lang="en-US" sz="1000" b="1" dirty="0" smtClean="0"/>
              <a:t>in the </a:t>
            </a:r>
            <a:r>
              <a:rPr lang="en-US" sz="1000" b="1" i="1" dirty="0" smtClean="0"/>
              <a:t>Style </a:t>
            </a:r>
            <a:r>
              <a:rPr lang="en-US" sz="1000" b="1" dirty="0" err="1" smtClean="0"/>
              <a:t>pulldown</a:t>
            </a:r>
            <a:r>
              <a:rPr lang="en-US" sz="1000" b="1" dirty="0" smtClean="0"/>
              <a:t> list in the </a:t>
            </a:r>
            <a:r>
              <a:rPr lang="en-US" sz="1000" b="1" i="1" dirty="0" err="1" smtClean="0"/>
              <a:t>EndNote</a:t>
            </a:r>
            <a:r>
              <a:rPr lang="en-US" sz="1000" b="1" i="1" dirty="0" smtClean="0"/>
              <a:t> </a:t>
            </a:r>
            <a:r>
              <a:rPr lang="en-US" sz="1000" b="1" dirty="0" smtClean="0"/>
              <a:t>tab.</a:t>
            </a:r>
          </a:p>
          <a:p>
            <a:pPr marL="119063" lvl="1" indent="169863">
              <a:buFont typeface="Courier New" pitchFamily="49" charset="0"/>
              <a:buChar char="o"/>
            </a:pPr>
            <a:r>
              <a:rPr lang="en-US" sz="1000" b="1" dirty="0" smtClean="0"/>
              <a:t> </a:t>
            </a:r>
            <a:r>
              <a:rPr lang="en-US" sz="1000" b="1" dirty="0" smtClean="0"/>
              <a:t>When you first open the </a:t>
            </a:r>
            <a:r>
              <a:rPr lang="en-US" sz="1000" b="1" i="1" dirty="0" err="1" smtClean="0"/>
              <a:t>EndNote</a:t>
            </a:r>
            <a:r>
              <a:rPr lang="en-US" sz="1000" b="1" dirty="0" smtClean="0"/>
              <a:t> tab in </a:t>
            </a:r>
            <a:r>
              <a:rPr lang="en-US" sz="1000" b="1" i="1" dirty="0" smtClean="0"/>
              <a:t>Word</a:t>
            </a:r>
            <a:r>
              <a:rPr lang="en-US" sz="1000" b="1" dirty="0" smtClean="0"/>
              <a:t> you will be prompted to enter the email address and password you associated with </a:t>
            </a:r>
            <a:r>
              <a:rPr lang="en-US" sz="1000" b="1" i="1" dirty="0" err="1" smtClean="0"/>
              <a:t>EndNote</a:t>
            </a:r>
            <a:r>
              <a:rPr lang="en-US" sz="1000" b="1" dirty="0" smtClean="0"/>
              <a:t>.  You can save this in </a:t>
            </a:r>
            <a:r>
              <a:rPr lang="en-US" sz="1000" b="1" i="1" dirty="0" smtClean="0"/>
              <a:t>Word</a:t>
            </a:r>
            <a:r>
              <a:rPr lang="en-US" sz="1000" b="1" dirty="0" smtClean="0"/>
              <a:t> using the </a:t>
            </a:r>
            <a:r>
              <a:rPr lang="en-US" sz="1000" b="1" i="1" dirty="0" smtClean="0"/>
              <a:t>Preferences</a:t>
            </a:r>
            <a:r>
              <a:rPr lang="en-US" sz="1000" b="1" dirty="0" smtClean="0"/>
              <a:t> selection</a:t>
            </a:r>
            <a:endParaRPr lang="en-US" sz="1000" b="1" dirty="0" smtClean="0"/>
          </a:p>
          <a:p>
            <a:endParaRPr lang="en-US" b="1" dirty="0" smtClean="0">
              <a:solidFill>
                <a:srgbClr val="FF33CC"/>
              </a:solidFill>
            </a:endParaRPr>
          </a:p>
        </p:txBody>
      </p:sp>
      <p:sp>
        <p:nvSpPr>
          <p:cNvPr id="8" name="Oval 7"/>
          <p:cNvSpPr/>
          <p:nvPr/>
        </p:nvSpPr>
        <p:spPr bwMode="auto">
          <a:xfrm>
            <a:off x="4800600" y="1295400"/>
            <a:ext cx="9144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9" name="Straight Arrow Connector 8"/>
          <p:cNvCxnSpPr>
            <a:stCxn id="14" idx="2"/>
          </p:cNvCxnSpPr>
          <p:nvPr/>
        </p:nvCxnSpPr>
        <p:spPr bwMode="auto">
          <a:xfrm flipH="1">
            <a:off x="2667000" y="3276600"/>
            <a:ext cx="3174992" cy="914400"/>
          </a:xfrm>
          <a:prstGeom prst="straightConnector1">
            <a:avLst/>
          </a:prstGeom>
          <a:solidFill>
            <a:schemeClr val="accent1"/>
          </a:solidFill>
          <a:ln w="12700" cap="flat" cmpd="sng" algn="ctr">
            <a:solidFill>
              <a:srgbClr val="FF33CC"/>
            </a:solidFill>
            <a:prstDash val="solid"/>
            <a:round/>
            <a:headEnd type="none" w="med" len="med"/>
            <a:tailEnd type="triangle" w="med" len="med"/>
          </a:ln>
          <a:effectLst/>
        </p:spPr>
      </p:cxnSp>
      <p:sp>
        <p:nvSpPr>
          <p:cNvPr id="10" name="Oval 9"/>
          <p:cNvSpPr/>
          <p:nvPr/>
        </p:nvSpPr>
        <p:spPr bwMode="auto">
          <a:xfrm>
            <a:off x="7315200" y="1981200"/>
            <a:ext cx="1371600" cy="990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11" name="Straight Arrow Connector 10"/>
          <p:cNvCxnSpPr/>
          <p:nvPr/>
        </p:nvCxnSpPr>
        <p:spPr bwMode="auto">
          <a:xfrm flipV="1">
            <a:off x="5105400" y="2133600"/>
            <a:ext cx="1143000" cy="126999"/>
          </a:xfrm>
          <a:prstGeom prst="straightConnector1">
            <a:avLst/>
          </a:prstGeom>
          <a:solidFill>
            <a:schemeClr val="accent1"/>
          </a:solidFill>
          <a:ln w="12700" cap="flat" cmpd="sng" algn="ctr">
            <a:solidFill>
              <a:srgbClr val="FF33CC"/>
            </a:solidFill>
            <a:prstDash val="solid"/>
            <a:round/>
            <a:headEnd type="none" w="med" len="med"/>
            <a:tailEnd type="triangle" w="med" len="med"/>
          </a:ln>
          <a:effectLst/>
        </p:spPr>
      </p:cxnSp>
      <p:sp>
        <p:nvSpPr>
          <p:cNvPr id="14" name="Oval 13"/>
          <p:cNvSpPr/>
          <p:nvPr/>
        </p:nvSpPr>
        <p:spPr bwMode="auto">
          <a:xfrm>
            <a:off x="5841992" y="2971800"/>
            <a:ext cx="3073407" cy="609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18" name="Picture 2"/>
          <p:cNvPicPr>
            <a:picLocks noChangeAspect="1" noChangeArrowheads="1"/>
          </p:cNvPicPr>
          <p:nvPr/>
        </p:nvPicPr>
        <p:blipFill>
          <a:blip r:embed="rId5" cstate="print"/>
          <a:srcRect l="30280" t="54086" r="20061" b="842"/>
          <a:stretch>
            <a:fillRect/>
          </a:stretch>
        </p:blipFill>
        <p:spPr bwMode="auto">
          <a:xfrm>
            <a:off x="3200400" y="5029200"/>
            <a:ext cx="3124200" cy="1143000"/>
          </a:xfrm>
          <a:prstGeom prst="rect">
            <a:avLst/>
          </a:prstGeom>
          <a:noFill/>
          <a:ln w="9525">
            <a:noFill/>
            <a:miter lim="800000"/>
            <a:headEnd/>
            <a:tailEnd/>
          </a:ln>
        </p:spPr>
      </p:pic>
      <p:cxnSp>
        <p:nvCxnSpPr>
          <p:cNvPr id="20" name="Straight Arrow Connector 19"/>
          <p:cNvCxnSpPr>
            <a:stCxn id="33" idx="4"/>
          </p:cNvCxnSpPr>
          <p:nvPr/>
        </p:nvCxnSpPr>
        <p:spPr bwMode="auto">
          <a:xfrm>
            <a:off x="3695700" y="4191000"/>
            <a:ext cx="38100" cy="990600"/>
          </a:xfrm>
          <a:prstGeom prst="straightConnector1">
            <a:avLst/>
          </a:prstGeom>
          <a:solidFill>
            <a:schemeClr val="accent1"/>
          </a:solidFill>
          <a:ln w="12700" cap="flat" cmpd="sng" algn="ctr">
            <a:solidFill>
              <a:srgbClr val="FF33CC"/>
            </a:solidFill>
            <a:prstDash val="solid"/>
            <a:round/>
            <a:headEnd type="none" w="med" len="med"/>
            <a:tailEnd type="triangle" w="med" len="med"/>
          </a:ln>
          <a:effectLst/>
        </p:spPr>
      </p:cxnSp>
      <p:pic>
        <p:nvPicPr>
          <p:cNvPr id="1027" name="Picture 3"/>
          <p:cNvPicPr>
            <a:picLocks noChangeAspect="1" noChangeArrowheads="1"/>
          </p:cNvPicPr>
          <p:nvPr/>
        </p:nvPicPr>
        <p:blipFill>
          <a:blip r:embed="rId6" cstate="print"/>
          <a:srcRect/>
          <a:stretch>
            <a:fillRect/>
          </a:stretch>
        </p:blipFill>
        <p:spPr bwMode="auto">
          <a:xfrm>
            <a:off x="6629400" y="3886200"/>
            <a:ext cx="2326977" cy="2281238"/>
          </a:xfrm>
          <a:prstGeom prst="rect">
            <a:avLst/>
          </a:prstGeom>
          <a:noFill/>
          <a:ln w="9525">
            <a:noFill/>
            <a:miter lim="800000"/>
            <a:headEnd/>
            <a:tailEnd/>
          </a:ln>
        </p:spPr>
      </p:pic>
      <p:sp>
        <p:nvSpPr>
          <p:cNvPr id="25" name="Oval 24"/>
          <p:cNvSpPr/>
          <p:nvPr/>
        </p:nvSpPr>
        <p:spPr bwMode="auto">
          <a:xfrm>
            <a:off x="2667000" y="4267200"/>
            <a:ext cx="9144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26" name="Straight Arrow Connector 25"/>
          <p:cNvCxnSpPr>
            <a:stCxn id="25" idx="6"/>
          </p:cNvCxnSpPr>
          <p:nvPr/>
        </p:nvCxnSpPr>
        <p:spPr bwMode="auto">
          <a:xfrm flipV="1">
            <a:off x="3581400" y="3962400"/>
            <a:ext cx="3048000" cy="419100"/>
          </a:xfrm>
          <a:prstGeom prst="straightConnector1">
            <a:avLst/>
          </a:prstGeom>
          <a:solidFill>
            <a:schemeClr val="accent1"/>
          </a:solidFill>
          <a:ln w="12700" cap="flat" cmpd="sng" algn="ctr">
            <a:solidFill>
              <a:srgbClr val="FF33CC"/>
            </a:solidFill>
            <a:prstDash val="solid"/>
            <a:round/>
            <a:headEnd type="none" w="med" len="med"/>
            <a:tailEnd type="triangle" w="med" len="med"/>
          </a:ln>
          <a:effectLst/>
        </p:spPr>
      </p:cxnSp>
      <p:sp>
        <p:nvSpPr>
          <p:cNvPr id="29" name="Rectangle 28"/>
          <p:cNvSpPr/>
          <p:nvPr/>
        </p:nvSpPr>
        <p:spPr>
          <a:xfrm>
            <a:off x="7086601" y="152400"/>
            <a:ext cx="2057399" cy="1261884"/>
          </a:xfrm>
          <a:prstGeom prst="rect">
            <a:avLst/>
          </a:prstGeom>
          <a:solidFill>
            <a:schemeClr val="accent3">
              <a:lumMod val="75000"/>
            </a:schemeClr>
          </a:solidFill>
          <a:ln>
            <a:solidFill>
              <a:srgbClr val="FF33CC"/>
            </a:solidFill>
          </a:ln>
        </p:spPr>
        <p:txBody>
          <a:bodyPr wrap="square">
            <a:spAutoFit/>
          </a:bodyPr>
          <a:lstStyle/>
          <a:p>
            <a:r>
              <a:rPr lang="en-US" sz="1000" b="1" dirty="0" smtClean="0">
                <a:solidFill>
                  <a:srgbClr val="002060"/>
                </a:solidFill>
              </a:rPr>
              <a:t>Aside:  The bibliographic styles selected here include:</a:t>
            </a:r>
          </a:p>
          <a:p>
            <a:r>
              <a:rPr lang="en-US" sz="800" b="1" dirty="0" smtClean="0"/>
              <a:t>American Chemical Society</a:t>
            </a:r>
          </a:p>
          <a:p>
            <a:r>
              <a:rPr lang="en-US" sz="800" b="1" dirty="0" smtClean="0"/>
              <a:t>American Institute of Physics (APS)</a:t>
            </a:r>
          </a:p>
          <a:p>
            <a:r>
              <a:rPr lang="en-US" sz="800" b="1" dirty="0" smtClean="0"/>
              <a:t>American Journal of Physics</a:t>
            </a:r>
          </a:p>
          <a:p>
            <a:r>
              <a:rPr lang="en-US" sz="800" b="1" dirty="0" smtClean="0"/>
              <a:t>IEEE Transactions on Plasma Science</a:t>
            </a:r>
          </a:p>
          <a:p>
            <a:r>
              <a:rPr lang="en-US" sz="800" b="1" dirty="0" smtClean="0"/>
              <a:t>Journal of Geophysical Research</a:t>
            </a:r>
          </a:p>
          <a:p>
            <a:r>
              <a:rPr lang="en-US" sz="800" b="1" dirty="0" smtClean="0"/>
              <a:t>Physical Review</a:t>
            </a:r>
          </a:p>
          <a:p>
            <a:r>
              <a:rPr lang="en-US" sz="800" b="1" dirty="0" smtClean="0"/>
              <a:t>Physics Teacher </a:t>
            </a:r>
            <a:endParaRPr lang="en-US" sz="1050" dirty="0"/>
          </a:p>
        </p:txBody>
      </p:sp>
      <p:cxnSp>
        <p:nvCxnSpPr>
          <p:cNvPr id="30" name="Straight Arrow Connector 29"/>
          <p:cNvCxnSpPr>
            <a:endCxn id="10" idx="0"/>
          </p:cNvCxnSpPr>
          <p:nvPr/>
        </p:nvCxnSpPr>
        <p:spPr bwMode="auto">
          <a:xfrm>
            <a:off x="8001000" y="1447800"/>
            <a:ext cx="0" cy="533400"/>
          </a:xfrm>
          <a:prstGeom prst="straightConnector1">
            <a:avLst/>
          </a:prstGeom>
          <a:solidFill>
            <a:schemeClr val="accent1"/>
          </a:solidFill>
          <a:ln w="12700" cap="flat" cmpd="sng" algn="ctr">
            <a:solidFill>
              <a:srgbClr val="FF33CC"/>
            </a:solidFill>
            <a:prstDash val="solid"/>
            <a:round/>
            <a:headEnd type="none" w="med" len="med"/>
            <a:tailEnd type="triangle" w="med" len="med"/>
          </a:ln>
          <a:effectLst/>
        </p:spPr>
      </p:cxnSp>
      <p:sp>
        <p:nvSpPr>
          <p:cNvPr id="33" name="Oval 32"/>
          <p:cNvSpPr/>
          <p:nvPr/>
        </p:nvSpPr>
        <p:spPr bwMode="auto">
          <a:xfrm>
            <a:off x="3429000" y="3962400"/>
            <a:ext cx="5334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962400" y="685800"/>
            <a:ext cx="4591050" cy="3543300"/>
          </a:xfrm>
          <a:prstGeom prst="rect">
            <a:avLst/>
          </a:prstGeom>
          <a:noFill/>
          <a:ln w="9525">
            <a:noFill/>
            <a:miter lim="800000"/>
            <a:headEnd/>
            <a:tailEnd/>
          </a:ln>
        </p:spPr>
      </p:pic>
      <p:sp>
        <p:nvSpPr>
          <p:cNvPr id="3" name="Title 1"/>
          <p:cNvSpPr txBox="1">
            <a:spLocks/>
          </p:cNvSpPr>
          <p:nvPr/>
        </p:nvSpPr>
        <p:spPr>
          <a:xfrm>
            <a:off x="457200" y="152400"/>
            <a:ext cx="8229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Cite While You Write Plug In for </a:t>
            </a:r>
            <a:r>
              <a:rPr kumimoji="0" lang="en-US" sz="2800" b="1" i="1" u="sng" strike="noStrike" kern="0" cap="none" spc="0" normalizeH="0" baseline="0" noProof="0" dirty="0" smtClean="0">
                <a:ln>
                  <a:noFill/>
                </a:ln>
                <a:solidFill>
                  <a:schemeClr val="accent2"/>
                </a:solidFill>
                <a:effectLst/>
                <a:uLnTx/>
                <a:uFillTx/>
                <a:latin typeface="+mj-lt"/>
                <a:ea typeface="+mj-ea"/>
                <a:cs typeface="+mj-cs"/>
              </a:rPr>
              <a:t>Word</a:t>
            </a:r>
            <a:endParaRPr kumimoji="0" lang="en-US" sz="2800" b="1" i="1" u="sng" strike="noStrike" kern="0" cap="none" spc="0" normalizeH="0" baseline="0" noProof="0" dirty="0">
              <a:ln>
                <a:noFill/>
              </a:ln>
              <a:solidFill>
                <a:schemeClr val="accent2"/>
              </a:solidFill>
              <a:effectLst/>
              <a:uLnTx/>
              <a:uFillTx/>
              <a:latin typeface="+mj-lt"/>
              <a:ea typeface="+mj-ea"/>
              <a:cs typeface="+mj-cs"/>
            </a:endParaRPr>
          </a:p>
        </p:txBody>
      </p:sp>
      <p:sp>
        <p:nvSpPr>
          <p:cNvPr id="6" name="Rectangle 5"/>
          <p:cNvSpPr/>
          <p:nvPr/>
        </p:nvSpPr>
        <p:spPr>
          <a:xfrm>
            <a:off x="381000" y="4114800"/>
            <a:ext cx="2590800" cy="461665"/>
          </a:xfrm>
          <a:prstGeom prst="rect">
            <a:avLst/>
          </a:prstGeom>
        </p:spPr>
        <p:txBody>
          <a:bodyPr wrap="square">
            <a:spAutoFit/>
          </a:bodyPr>
          <a:lstStyle/>
          <a:p>
            <a:r>
              <a:rPr lang="en-US" sz="1200" b="1" dirty="0" smtClean="0">
                <a:hlinkClick r:id="rId4"/>
              </a:rPr>
              <a:t>http://libguides.usu.edu/c.php?g=52841&amp;p=339445</a:t>
            </a:r>
            <a:r>
              <a:rPr lang="en-US" sz="1200" b="1" dirty="0" smtClean="0"/>
              <a:t> </a:t>
            </a:r>
            <a:endParaRPr lang="en-US" sz="1200" b="1" dirty="0"/>
          </a:p>
        </p:txBody>
      </p:sp>
      <p:sp>
        <p:nvSpPr>
          <p:cNvPr id="5" name="Rectangle 4"/>
          <p:cNvSpPr/>
          <p:nvPr/>
        </p:nvSpPr>
        <p:spPr>
          <a:xfrm>
            <a:off x="4038600" y="2743200"/>
            <a:ext cx="4495800" cy="507831"/>
          </a:xfrm>
          <a:prstGeom prst="rect">
            <a:avLst/>
          </a:prstGeom>
          <a:solidFill>
            <a:schemeClr val="bg1"/>
          </a:solidFill>
        </p:spPr>
        <p:txBody>
          <a:bodyPr wrap="square">
            <a:spAutoFit/>
          </a:bodyPr>
          <a:lstStyle/>
          <a:p>
            <a:r>
              <a:rPr lang="en-US" sz="900" dirty="0" smtClean="0"/>
              <a:t>Use the </a:t>
            </a:r>
            <a:r>
              <a:rPr lang="en-US" sz="900" dirty="0" err="1" smtClean="0"/>
              <a:t>EndNote</a:t>
            </a:r>
            <a:r>
              <a:rPr lang="en-US" sz="900" dirty="0" smtClean="0"/>
              <a:t> plug-in to insert references, and format citations and bibliographies automatically while you write your papers in Word. This plug-in also allows you to save online references to your library in Internet Explorer for Windows.</a:t>
            </a:r>
            <a:endParaRPr lang="en-US" sz="900" dirty="0"/>
          </a:p>
        </p:txBody>
      </p:sp>
      <p:pic>
        <p:nvPicPr>
          <p:cNvPr id="7171" name="Picture 3"/>
          <p:cNvPicPr>
            <a:picLocks noChangeAspect="1" noChangeArrowheads="1"/>
          </p:cNvPicPr>
          <p:nvPr/>
        </p:nvPicPr>
        <p:blipFill>
          <a:blip r:embed="rId5" cstate="print"/>
          <a:srcRect/>
          <a:stretch>
            <a:fillRect/>
          </a:stretch>
        </p:blipFill>
        <p:spPr bwMode="auto">
          <a:xfrm>
            <a:off x="457200" y="4648200"/>
            <a:ext cx="8154909" cy="1480046"/>
          </a:xfrm>
          <a:prstGeom prst="rect">
            <a:avLst/>
          </a:prstGeom>
          <a:noFill/>
          <a:ln w="9525">
            <a:solidFill>
              <a:srgbClr val="FF33CC"/>
            </a:solidFill>
            <a:miter lim="800000"/>
            <a:headEnd/>
            <a:tailEnd/>
          </a:ln>
        </p:spPr>
      </p:pic>
      <p:sp>
        <p:nvSpPr>
          <p:cNvPr id="8" name="Rectangle 7"/>
          <p:cNvSpPr/>
          <p:nvPr/>
        </p:nvSpPr>
        <p:spPr>
          <a:xfrm>
            <a:off x="228600" y="914400"/>
            <a:ext cx="2971800" cy="2031325"/>
          </a:xfrm>
          <a:prstGeom prst="rect">
            <a:avLst/>
          </a:prstGeom>
        </p:spPr>
        <p:txBody>
          <a:bodyPr wrap="square">
            <a:spAutoFit/>
          </a:bodyPr>
          <a:lstStyle/>
          <a:p>
            <a:r>
              <a:rPr lang="en-US" b="1" dirty="0" smtClean="0">
                <a:solidFill>
                  <a:srgbClr val="FF33CC"/>
                </a:solidFill>
              </a:rPr>
              <a:t>(7)  To use </a:t>
            </a:r>
            <a:r>
              <a:rPr lang="en-US" b="1" i="1" dirty="0" err="1" smtClean="0">
                <a:solidFill>
                  <a:srgbClr val="FF33CC"/>
                </a:solidFill>
              </a:rPr>
              <a:t>EndNote</a:t>
            </a:r>
            <a:r>
              <a:rPr lang="en-US" b="1" i="1" dirty="0" smtClean="0">
                <a:solidFill>
                  <a:srgbClr val="FF33CC"/>
                </a:solidFill>
              </a:rPr>
              <a:t> Basic </a:t>
            </a:r>
            <a:r>
              <a:rPr lang="en-US" b="1" dirty="0" smtClean="0">
                <a:solidFill>
                  <a:srgbClr val="FF33CC"/>
                </a:solidFill>
              </a:rPr>
              <a:t>in Word:</a:t>
            </a:r>
          </a:p>
          <a:p>
            <a:pPr>
              <a:buFont typeface="Arial" pitchFamily="34" charset="0"/>
              <a:buChar char="•"/>
            </a:pPr>
            <a:r>
              <a:rPr lang="en-US" sz="1200" b="1" dirty="0" smtClean="0"/>
              <a:t>  Download the appropriate plug in using the links in the </a:t>
            </a:r>
            <a:r>
              <a:rPr lang="en-US" sz="1200" b="1" i="1" dirty="0" smtClean="0"/>
              <a:t>Format</a:t>
            </a:r>
            <a:r>
              <a:rPr lang="en-US" sz="1200" b="1" dirty="0" smtClean="0"/>
              <a:t> tab</a:t>
            </a:r>
          </a:p>
          <a:p>
            <a:pPr>
              <a:buFont typeface="Arial" pitchFamily="34" charset="0"/>
              <a:buChar char="•"/>
            </a:pPr>
            <a:r>
              <a:rPr lang="en-US" sz="1200" b="1" dirty="0" smtClean="0"/>
              <a:t>  See the </a:t>
            </a:r>
            <a:r>
              <a:rPr lang="en-US" sz="1200" b="1" i="1" dirty="0" smtClean="0"/>
              <a:t>Installation Instructions </a:t>
            </a:r>
            <a:r>
              <a:rPr lang="en-US" sz="1200" b="1" dirty="0" smtClean="0"/>
              <a:t>for different operating systems </a:t>
            </a:r>
            <a:r>
              <a:rPr lang="en-US" sz="1200" b="1" dirty="0" smtClean="0"/>
              <a:t>below</a:t>
            </a:r>
          </a:p>
          <a:p>
            <a:pPr>
              <a:buFont typeface="Arial" pitchFamily="34" charset="0"/>
              <a:buChar char="•"/>
            </a:pPr>
            <a:r>
              <a:rPr lang="en-US" sz="1200" b="1" dirty="0" smtClean="0"/>
              <a:t> </a:t>
            </a:r>
            <a:r>
              <a:rPr lang="en-US" sz="1200" b="1" dirty="0" smtClean="0"/>
              <a:t> Select your choices for </a:t>
            </a:r>
            <a:r>
              <a:rPr lang="en-US" sz="1200" b="1" i="1" dirty="0" smtClean="0"/>
              <a:t>Bibliographic Styles </a:t>
            </a:r>
            <a:r>
              <a:rPr lang="en-US" sz="1200" b="1" dirty="0" smtClean="0"/>
              <a:t>(see next slide)</a:t>
            </a:r>
            <a:endParaRPr lang="en-US" sz="1200" b="1" dirty="0" smtClean="0"/>
          </a:p>
          <a:p>
            <a:endParaRPr lang="en-US" b="1" dirty="0" smtClean="0">
              <a:solidFill>
                <a:srgbClr val="FF33CC"/>
              </a:solidFill>
            </a:endParaRPr>
          </a:p>
        </p:txBody>
      </p:sp>
      <p:sp>
        <p:nvSpPr>
          <p:cNvPr id="9" name="Oval 8"/>
          <p:cNvSpPr/>
          <p:nvPr/>
        </p:nvSpPr>
        <p:spPr bwMode="auto">
          <a:xfrm>
            <a:off x="7086600" y="1676400"/>
            <a:ext cx="12192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cxnSp>
        <p:nvCxnSpPr>
          <p:cNvPr id="10" name="Straight Arrow Connector 9"/>
          <p:cNvCxnSpPr>
            <a:stCxn id="12" idx="2"/>
          </p:cNvCxnSpPr>
          <p:nvPr/>
        </p:nvCxnSpPr>
        <p:spPr bwMode="auto">
          <a:xfrm flipH="1">
            <a:off x="1828800" y="3657600"/>
            <a:ext cx="3200400" cy="990600"/>
          </a:xfrm>
          <a:prstGeom prst="straightConnector1">
            <a:avLst/>
          </a:prstGeom>
          <a:solidFill>
            <a:schemeClr val="accent1"/>
          </a:solidFill>
          <a:ln w="12700" cap="flat" cmpd="sng" algn="ctr">
            <a:solidFill>
              <a:srgbClr val="FF33CC"/>
            </a:solidFill>
            <a:prstDash val="solid"/>
            <a:round/>
            <a:headEnd type="none" w="med" len="med"/>
            <a:tailEnd type="triangle" w="med" len="med"/>
          </a:ln>
          <a:effectLst/>
        </p:spPr>
      </p:cxnSp>
      <p:sp>
        <p:nvSpPr>
          <p:cNvPr id="11" name="Rectangle 10"/>
          <p:cNvSpPr/>
          <p:nvPr/>
        </p:nvSpPr>
        <p:spPr>
          <a:xfrm>
            <a:off x="4851057" y="4191000"/>
            <a:ext cx="3988143" cy="276999"/>
          </a:xfrm>
          <a:prstGeom prst="rect">
            <a:avLst/>
          </a:prstGeom>
        </p:spPr>
        <p:txBody>
          <a:bodyPr wrap="none">
            <a:spAutoFit/>
          </a:bodyPr>
          <a:lstStyle/>
          <a:p>
            <a:r>
              <a:rPr lang="en-US" sz="1200" b="1" dirty="0" smtClean="0">
                <a:solidFill>
                  <a:srgbClr val="FF33CC"/>
                </a:solidFill>
                <a:hlinkClick r:id="rId6"/>
              </a:rPr>
              <a:t>https://www.myendnoteweb.com/EndNoteWeb.html</a:t>
            </a:r>
            <a:r>
              <a:rPr lang="en-US" sz="1200" b="1" dirty="0" smtClean="0">
                <a:solidFill>
                  <a:srgbClr val="FF33CC"/>
                </a:solidFill>
              </a:rPr>
              <a:t> </a:t>
            </a:r>
          </a:p>
        </p:txBody>
      </p:sp>
      <p:sp>
        <p:nvSpPr>
          <p:cNvPr id="12" name="Oval 11"/>
          <p:cNvSpPr/>
          <p:nvPr/>
        </p:nvSpPr>
        <p:spPr bwMode="auto">
          <a:xfrm>
            <a:off x="5029200" y="3505200"/>
            <a:ext cx="16764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3" name="Oval 12"/>
          <p:cNvSpPr/>
          <p:nvPr/>
        </p:nvSpPr>
        <p:spPr bwMode="auto">
          <a:xfrm>
            <a:off x="499529" y="5418664"/>
            <a:ext cx="3810000" cy="5334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srcRect/>
          <a:stretch>
            <a:fillRect/>
          </a:stretch>
        </p:blipFill>
        <p:spPr bwMode="auto">
          <a:xfrm>
            <a:off x="3213100" y="914400"/>
            <a:ext cx="5778500" cy="4953000"/>
          </a:xfrm>
          <a:prstGeom prst="rect">
            <a:avLst/>
          </a:prstGeom>
          <a:noFill/>
          <a:ln w="9525">
            <a:noFill/>
            <a:miter lim="800000"/>
            <a:headEnd/>
            <a:tailEnd/>
          </a:ln>
        </p:spPr>
      </p:pic>
      <p:sp>
        <p:nvSpPr>
          <p:cNvPr id="3" name="Title 1"/>
          <p:cNvSpPr txBox="1">
            <a:spLocks/>
          </p:cNvSpPr>
          <p:nvPr/>
        </p:nvSpPr>
        <p:spPr>
          <a:xfrm>
            <a:off x="0" y="152400"/>
            <a:ext cx="7848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Cite </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While You </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Write in </a:t>
            </a:r>
            <a:r>
              <a:rPr kumimoji="0" lang="en-US" sz="2800" b="1" i="1" u="sng" strike="noStrike" kern="0" cap="none" spc="0" normalizeH="0" baseline="0" noProof="0" dirty="0" smtClean="0">
                <a:ln>
                  <a:noFill/>
                </a:ln>
                <a:solidFill>
                  <a:schemeClr val="accent2"/>
                </a:solidFill>
                <a:effectLst/>
                <a:uLnTx/>
                <a:uFillTx/>
                <a:latin typeface="+mj-lt"/>
                <a:ea typeface="+mj-ea"/>
                <a:cs typeface="+mj-cs"/>
              </a:rPr>
              <a:t>Word </a:t>
            </a:r>
            <a:endParaRPr kumimoji="0" lang="en-US" sz="2800" b="1" i="1" u="sng" strike="noStrike" kern="0" cap="none" spc="0" normalizeH="0" baseline="0" noProof="0" dirty="0">
              <a:ln>
                <a:noFill/>
              </a:ln>
              <a:solidFill>
                <a:schemeClr val="accent2"/>
              </a:solidFill>
              <a:effectLst/>
              <a:uLnTx/>
              <a:uFillTx/>
              <a:latin typeface="+mj-lt"/>
              <a:ea typeface="+mj-ea"/>
              <a:cs typeface="+mj-cs"/>
            </a:endParaRPr>
          </a:p>
        </p:txBody>
      </p:sp>
      <p:sp>
        <p:nvSpPr>
          <p:cNvPr id="6" name="Oval 5"/>
          <p:cNvSpPr/>
          <p:nvPr/>
        </p:nvSpPr>
        <p:spPr bwMode="auto">
          <a:xfrm>
            <a:off x="4660900" y="1295400"/>
            <a:ext cx="16764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7" name="Oval 6"/>
          <p:cNvSpPr/>
          <p:nvPr/>
        </p:nvSpPr>
        <p:spPr bwMode="auto">
          <a:xfrm>
            <a:off x="3136900" y="1295400"/>
            <a:ext cx="533400" cy="685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8" name="Oval 7"/>
          <p:cNvSpPr/>
          <p:nvPr/>
        </p:nvSpPr>
        <p:spPr bwMode="auto">
          <a:xfrm>
            <a:off x="6794500" y="1066800"/>
            <a:ext cx="6858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9" name="Oval 8"/>
          <p:cNvSpPr/>
          <p:nvPr/>
        </p:nvSpPr>
        <p:spPr bwMode="auto">
          <a:xfrm>
            <a:off x="4737100" y="2489199"/>
            <a:ext cx="23622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Oval 9"/>
          <p:cNvSpPr/>
          <p:nvPr/>
        </p:nvSpPr>
        <p:spPr bwMode="auto">
          <a:xfrm>
            <a:off x="4813300" y="3098799"/>
            <a:ext cx="3276600" cy="228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a:xfrm>
            <a:off x="304800" y="762000"/>
            <a:ext cx="2590800" cy="5193729"/>
          </a:xfrm>
          <a:prstGeom prst="rect">
            <a:avLst/>
          </a:prstGeom>
        </p:spPr>
        <p:txBody>
          <a:bodyPr wrap="square">
            <a:spAutoFit/>
          </a:bodyPr>
          <a:lstStyle/>
          <a:p>
            <a:r>
              <a:rPr lang="en-US" sz="1200" b="1" dirty="0" smtClean="0">
                <a:solidFill>
                  <a:srgbClr val="FF33CC"/>
                </a:solidFill>
              </a:rPr>
              <a:t>(8) Use </a:t>
            </a:r>
            <a:r>
              <a:rPr lang="en-US" sz="1200" b="1" dirty="0" smtClean="0">
                <a:solidFill>
                  <a:srgbClr val="FF33CC"/>
                </a:solidFill>
              </a:rPr>
              <a:t>the </a:t>
            </a:r>
            <a:r>
              <a:rPr lang="en-US" sz="1200" b="1" i="1" dirty="0" err="1" smtClean="0">
                <a:solidFill>
                  <a:srgbClr val="FF33CC"/>
                </a:solidFill>
              </a:rPr>
              <a:t>EndNote</a:t>
            </a:r>
            <a:r>
              <a:rPr lang="en-US" sz="1200" b="1" i="1" dirty="0" smtClean="0">
                <a:solidFill>
                  <a:srgbClr val="FF33CC"/>
                </a:solidFill>
              </a:rPr>
              <a:t> Basic </a:t>
            </a:r>
            <a:r>
              <a:rPr lang="en-US" sz="1200" b="1" dirty="0" smtClean="0">
                <a:solidFill>
                  <a:srgbClr val="FF33CC"/>
                </a:solidFill>
              </a:rPr>
              <a:t>Cite While You Write plug-in to insert references, and format citations and bibliographies automatically while you write papers in </a:t>
            </a:r>
            <a:r>
              <a:rPr lang="en-US" sz="1200" b="1" i="1" dirty="0" smtClean="0">
                <a:solidFill>
                  <a:srgbClr val="FF33CC"/>
                </a:solidFill>
              </a:rPr>
              <a:t>Word</a:t>
            </a:r>
            <a:r>
              <a:rPr lang="en-US" sz="1200" b="1" dirty="0" smtClean="0">
                <a:solidFill>
                  <a:srgbClr val="FF33CC"/>
                </a:solidFill>
              </a:rPr>
              <a:t>. </a:t>
            </a:r>
            <a:r>
              <a:rPr lang="en-US" sz="1200" dirty="0" smtClean="0">
                <a:solidFill>
                  <a:srgbClr val="FF33CC"/>
                </a:solidFill>
              </a:rPr>
              <a:t> </a:t>
            </a:r>
            <a:endParaRPr lang="en-US" sz="1200" dirty="0" smtClean="0">
              <a:solidFill>
                <a:srgbClr val="FF33CC"/>
              </a:solidFill>
            </a:endParaRPr>
          </a:p>
          <a:p>
            <a:endParaRPr lang="en-US" sz="1050" dirty="0" smtClean="0"/>
          </a:p>
          <a:p>
            <a:r>
              <a:rPr lang="en-US" sz="1050" b="1" dirty="0" smtClean="0"/>
              <a:t>Inserting cited references in your Word document </a:t>
            </a:r>
            <a:endParaRPr lang="en-US" sz="1050" dirty="0" smtClean="0"/>
          </a:p>
          <a:p>
            <a:pPr marL="228600" indent="-228600">
              <a:buAutoNum type="arabicPeriod"/>
            </a:pPr>
            <a:r>
              <a:rPr lang="en-US" sz="1000" dirty="0" smtClean="0"/>
              <a:t>With </a:t>
            </a:r>
            <a:r>
              <a:rPr lang="en-US" sz="1000" dirty="0" smtClean="0"/>
              <a:t>your </a:t>
            </a:r>
            <a:r>
              <a:rPr lang="en-US" sz="1000" i="1" dirty="0" smtClean="0"/>
              <a:t>Word</a:t>
            </a:r>
            <a:r>
              <a:rPr lang="en-US" sz="1000" dirty="0" smtClean="0"/>
              <a:t> document open, place the cursor in the location where you would like the citation to appear </a:t>
            </a:r>
            <a:endParaRPr lang="en-US" sz="1000" dirty="0" smtClean="0"/>
          </a:p>
          <a:p>
            <a:pPr marL="228600" indent="-228600"/>
            <a:endParaRPr lang="en-US" sz="1000" dirty="0" smtClean="0"/>
          </a:p>
          <a:p>
            <a:pPr marL="228600" indent="-228600">
              <a:buFont typeface="+mj-lt"/>
              <a:buAutoNum type="arabicPeriod" startAt="2"/>
            </a:pPr>
            <a:r>
              <a:rPr lang="en-US" sz="1000" dirty="0" smtClean="0"/>
              <a:t>Select</a:t>
            </a:r>
            <a:r>
              <a:rPr lang="en-US" sz="1000" b="1" dirty="0" smtClean="0"/>
              <a:t> </a:t>
            </a:r>
            <a:r>
              <a:rPr lang="en-US" sz="1000" b="1" dirty="0" err="1" smtClean="0"/>
              <a:t>EndNote</a:t>
            </a:r>
            <a:r>
              <a:rPr lang="en-US" sz="1000" b="1" dirty="0" smtClean="0"/>
              <a:t> Web</a:t>
            </a:r>
            <a:r>
              <a:rPr lang="en-US" sz="1000" dirty="0" smtClean="0"/>
              <a:t> at the top of the screen (some </a:t>
            </a:r>
            <a:r>
              <a:rPr lang="en-US" sz="1000" i="1" dirty="0" smtClean="0"/>
              <a:t>Word</a:t>
            </a:r>
            <a:r>
              <a:rPr lang="en-US" sz="1000" dirty="0" smtClean="0"/>
              <a:t> processors will place it under the </a:t>
            </a:r>
            <a:r>
              <a:rPr lang="en-US" sz="1000" b="1" dirty="0" smtClean="0"/>
              <a:t>Tools</a:t>
            </a:r>
            <a:r>
              <a:rPr lang="en-US" sz="1000" dirty="0" smtClean="0"/>
              <a:t> menu)</a:t>
            </a:r>
          </a:p>
          <a:p>
            <a:pPr marL="228600" indent="-228600">
              <a:buAutoNum type="arabicPeriod" startAt="2"/>
            </a:pPr>
            <a:endParaRPr lang="en-US" sz="1000" dirty="0" smtClean="0"/>
          </a:p>
          <a:p>
            <a:pPr marL="228600" indent="-228600">
              <a:buAutoNum type="arabicPeriod" startAt="2"/>
            </a:pPr>
            <a:r>
              <a:rPr lang="en-US" sz="1000" dirty="0" smtClean="0"/>
              <a:t>Click</a:t>
            </a:r>
            <a:r>
              <a:rPr lang="en-US" sz="1000" b="1" dirty="0" smtClean="0"/>
              <a:t> Find Citations</a:t>
            </a:r>
            <a:r>
              <a:rPr lang="en-US" sz="1000" dirty="0" smtClean="0"/>
              <a:t> (this tool searches your entire </a:t>
            </a:r>
            <a:r>
              <a:rPr lang="en-US" sz="1000" i="1" dirty="0" err="1" smtClean="0"/>
              <a:t>EndNote</a:t>
            </a:r>
            <a:r>
              <a:rPr lang="en-US" sz="1000" i="1" dirty="0" smtClean="0"/>
              <a:t> Basic </a:t>
            </a:r>
            <a:r>
              <a:rPr lang="en-US" sz="1000" dirty="0" smtClean="0"/>
              <a:t>library)</a:t>
            </a:r>
          </a:p>
          <a:p>
            <a:pPr marL="228600" indent="-228600">
              <a:buAutoNum type="arabicPeriod" startAt="2"/>
            </a:pPr>
            <a:endParaRPr lang="en-US" sz="1000" dirty="0" smtClean="0"/>
          </a:p>
          <a:p>
            <a:pPr marL="228600" indent="-228600">
              <a:buAutoNum type="arabicPeriod" startAt="2"/>
            </a:pPr>
            <a:r>
              <a:rPr lang="en-US" sz="1000" dirty="0" smtClean="0"/>
              <a:t>Enter </a:t>
            </a:r>
            <a:r>
              <a:rPr lang="en-US" sz="1000" dirty="0" smtClean="0"/>
              <a:t>a search term in the </a:t>
            </a:r>
            <a:r>
              <a:rPr lang="en-US" sz="1000" b="1" dirty="0" smtClean="0"/>
              <a:t>Find Citations</a:t>
            </a:r>
            <a:r>
              <a:rPr lang="en-US" sz="1000" dirty="0" smtClean="0"/>
              <a:t> box to find the citation record to insert. </a:t>
            </a:r>
            <a:endParaRPr lang="en-US" sz="1000" dirty="0" smtClean="0"/>
          </a:p>
          <a:p>
            <a:pPr marL="228600" indent="-228600">
              <a:buAutoNum type="arabicPeriod" startAt="2"/>
            </a:pPr>
            <a:endParaRPr lang="en-US" sz="1000" dirty="0" smtClean="0"/>
          </a:p>
          <a:p>
            <a:pPr marL="228600" indent="-228600">
              <a:buAutoNum type="arabicPeriod" startAt="2"/>
            </a:pPr>
            <a:r>
              <a:rPr lang="en-US" sz="1000" dirty="0" smtClean="0"/>
              <a:t>Click</a:t>
            </a:r>
            <a:r>
              <a:rPr lang="en-US" sz="1000" dirty="0" smtClean="0"/>
              <a:t> </a:t>
            </a:r>
            <a:r>
              <a:rPr lang="en-US" sz="1000" i="1" dirty="0" smtClean="0"/>
              <a:t>Search </a:t>
            </a:r>
            <a:r>
              <a:rPr lang="en-US" sz="1000" dirty="0" smtClean="0"/>
              <a:t>or</a:t>
            </a:r>
            <a:r>
              <a:rPr lang="en-US" sz="1000" i="1" dirty="0" smtClean="0"/>
              <a:t> Find</a:t>
            </a:r>
            <a:endParaRPr lang="en-US" sz="1000" i="1" dirty="0" smtClean="0"/>
          </a:p>
          <a:p>
            <a:pPr marL="228600" indent="-228600">
              <a:buAutoNum type="arabicPeriod" startAt="2"/>
            </a:pPr>
            <a:endParaRPr lang="en-US" sz="1000" dirty="0" smtClean="0"/>
          </a:p>
          <a:p>
            <a:pPr marL="228600" indent="-228600">
              <a:buAutoNum type="arabicPeriod" startAt="2"/>
            </a:pPr>
            <a:r>
              <a:rPr lang="en-US" sz="1000" dirty="0" smtClean="0"/>
              <a:t>Select </a:t>
            </a:r>
            <a:r>
              <a:rPr lang="en-US" sz="1000" dirty="0" smtClean="0"/>
              <a:t>the desired reference. </a:t>
            </a:r>
            <a:r>
              <a:rPr lang="en-US" sz="1000" dirty="0" smtClean="0"/>
              <a:t>More than one record can be selected at any given time - simply hold the Ctrl key while clicking each reference. </a:t>
            </a:r>
          </a:p>
          <a:p>
            <a:pPr marL="228600" indent="-228600">
              <a:buAutoNum type="arabicPeriod" startAt="2"/>
            </a:pPr>
            <a:endParaRPr lang="en-US" sz="1000" dirty="0" smtClean="0"/>
          </a:p>
          <a:p>
            <a:pPr marL="228600" indent="-228600">
              <a:buAutoNum type="arabicPeriod" startAt="2"/>
            </a:pPr>
            <a:r>
              <a:rPr lang="en-US" sz="1000" dirty="0" smtClean="0"/>
              <a:t>Click</a:t>
            </a:r>
            <a:r>
              <a:rPr lang="en-US" sz="1000" dirty="0" smtClean="0"/>
              <a:t> </a:t>
            </a:r>
            <a:r>
              <a:rPr lang="en-US" sz="1000" i="1" dirty="0" smtClean="0"/>
              <a:t>Insert</a:t>
            </a:r>
            <a:r>
              <a:rPr lang="en-US" sz="1000" dirty="0" smtClean="0"/>
              <a:t> </a:t>
            </a:r>
          </a:p>
        </p:txBody>
      </p:sp>
      <p:sp>
        <p:nvSpPr>
          <p:cNvPr id="12" name="Oval 11"/>
          <p:cNvSpPr/>
          <p:nvPr/>
        </p:nvSpPr>
        <p:spPr bwMode="auto">
          <a:xfrm>
            <a:off x="7315200" y="5486400"/>
            <a:ext cx="6858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p:cNvPicPr>
            <a:picLocks noChangeAspect="1" noChangeArrowheads="1"/>
          </p:cNvPicPr>
          <p:nvPr/>
        </p:nvPicPr>
        <p:blipFill>
          <a:blip r:embed="rId3" cstate="screen"/>
          <a:srcRect/>
          <a:stretch>
            <a:fillRect/>
          </a:stretch>
        </p:blipFill>
        <p:spPr bwMode="auto">
          <a:xfrm>
            <a:off x="0" y="381000"/>
            <a:ext cx="8763000" cy="4208884"/>
          </a:xfrm>
          <a:prstGeom prst="rect">
            <a:avLst/>
          </a:prstGeom>
          <a:noFill/>
          <a:ln w="9525">
            <a:noFill/>
            <a:miter lim="800000"/>
            <a:headEnd/>
            <a:tailEnd/>
          </a:ln>
        </p:spPr>
      </p:pic>
      <p:pic>
        <p:nvPicPr>
          <p:cNvPr id="8194" name="Picture 2"/>
          <p:cNvPicPr>
            <a:picLocks noChangeAspect="1" noChangeArrowheads="1"/>
          </p:cNvPicPr>
          <p:nvPr/>
        </p:nvPicPr>
        <p:blipFill>
          <a:blip r:embed="rId4" cstate="screen"/>
          <a:srcRect/>
          <a:stretch>
            <a:fillRect/>
          </a:stretch>
        </p:blipFill>
        <p:spPr bwMode="auto">
          <a:xfrm>
            <a:off x="6477000" y="2846832"/>
            <a:ext cx="2133600" cy="725424"/>
          </a:xfrm>
          <a:prstGeom prst="rect">
            <a:avLst/>
          </a:prstGeom>
          <a:noFill/>
          <a:ln w="9525">
            <a:noFill/>
            <a:miter lim="800000"/>
            <a:headEnd/>
            <a:tailEnd/>
          </a:ln>
        </p:spPr>
      </p:pic>
      <p:sp>
        <p:nvSpPr>
          <p:cNvPr id="3" name="Title 1"/>
          <p:cNvSpPr txBox="1">
            <a:spLocks/>
          </p:cNvSpPr>
          <p:nvPr/>
        </p:nvSpPr>
        <p:spPr>
          <a:xfrm>
            <a:off x="4800600" y="152400"/>
            <a:ext cx="43434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Cite While You Write</a:t>
            </a:r>
            <a:endParaRPr kumimoji="0" lang="en-US" sz="2800" b="1" i="0" u="sng" strike="noStrike" kern="0" cap="none" spc="0" normalizeH="0" baseline="0" noProof="0" dirty="0">
              <a:ln>
                <a:noFill/>
              </a:ln>
              <a:solidFill>
                <a:schemeClr val="accent2"/>
              </a:solidFill>
              <a:effectLst/>
              <a:uLnTx/>
              <a:uFillTx/>
              <a:latin typeface="+mj-lt"/>
              <a:ea typeface="+mj-ea"/>
              <a:cs typeface="+mj-cs"/>
            </a:endParaRPr>
          </a:p>
        </p:txBody>
      </p:sp>
      <p:sp>
        <p:nvSpPr>
          <p:cNvPr id="4" name="Rectangle 3"/>
          <p:cNvSpPr/>
          <p:nvPr/>
        </p:nvSpPr>
        <p:spPr>
          <a:xfrm>
            <a:off x="4495800" y="762000"/>
            <a:ext cx="4495800" cy="307777"/>
          </a:xfrm>
          <a:prstGeom prst="rect">
            <a:avLst/>
          </a:prstGeom>
        </p:spPr>
        <p:txBody>
          <a:bodyPr wrap="square">
            <a:spAutoFit/>
          </a:bodyPr>
          <a:lstStyle/>
          <a:p>
            <a:r>
              <a:rPr lang="en-US" sz="1400" b="1" dirty="0" smtClean="0">
                <a:hlinkClick r:id="rId5"/>
              </a:rPr>
              <a:t>http://libguides.usu.edu/c.php?g=52841&amp;p=339449</a:t>
            </a:r>
            <a:r>
              <a:rPr lang="en-US" sz="1400" b="1" dirty="0" smtClean="0"/>
              <a:t> </a:t>
            </a:r>
            <a:endParaRPr lang="en-US" sz="1400" b="1" dirty="0"/>
          </a:p>
        </p:txBody>
      </p:sp>
      <p:pic>
        <p:nvPicPr>
          <p:cNvPr id="6" name="Picture 2"/>
          <p:cNvPicPr>
            <a:picLocks noChangeAspect="1" noChangeArrowheads="1"/>
          </p:cNvPicPr>
          <p:nvPr/>
        </p:nvPicPr>
        <p:blipFill>
          <a:blip r:embed="rId6" cstate="screen"/>
          <a:srcRect/>
          <a:stretch>
            <a:fillRect/>
          </a:stretch>
        </p:blipFill>
        <p:spPr bwMode="auto">
          <a:xfrm>
            <a:off x="5181600" y="2133600"/>
            <a:ext cx="3581400" cy="381000"/>
          </a:xfrm>
          <a:prstGeom prst="rect">
            <a:avLst/>
          </a:prstGeom>
          <a:noFill/>
          <a:ln w="9525">
            <a:noFill/>
            <a:miter lim="800000"/>
            <a:headEnd/>
            <a:tailEnd/>
          </a:ln>
        </p:spPr>
      </p:pic>
      <p:pic>
        <p:nvPicPr>
          <p:cNvPr id="7" name="Picture 2"/>
          <p:cNvPicPr>
            <a:picLocks noChangeAspect="1" noChangeArrowheads="1"/>
          </p:cNvPicPr>
          <p:nvPr/>
        </p:nvPicPr>
        <p:blipFill>
          <a:blip r:embed="rId7" cstate="screen"/>
          <a:srcRect/>
          <a:stretch>
            <a:fillRect/>
          </a:stretch>
        </p:blipFill>
        <p:spPr bwMode="auto">
          <a:xfrm>
            <a:off x="5147732" y="2438400"/>
            <a:ext cx="2133600" cy="457200"/>
          </a:xfrm>
          <a:prstGeom prst="rect">
            <a:avLst/>
          </a:prstGeom>
          <a:noFill/>
          <a:ln w="9525">
            <a:noFill/>
            <a:miter lim="800000"/>
            <a:headEnd/>
            <a:tailEnd/>
          </a:ln>
        </p:spPr>
      </p:pic>
      <p:pic>
        <p:nvPicPr>
          <p:cNvPr id="8" name="Picture 2"/>
          <p:cNvPicPr>
            <a:picLocks noChangeAspect="1" noChangeArrowheads="1"/>
          </p:cNvPicPr>
          <p:nvPr/>
        </p:nvPicPr>
        <p:blipFill>
          <a:blip r:embed="rId8" cstate="screen"/>
          <a:srcRect/>
          <a:stretch>
            <a:fillRect/>
          </a:stretch>
        </p:blipFill>
        <p:spPr bwMode="auto">
          <a:xfrm>
            <a:off x="4267200" y="4343400"/>
            <a:ext cx="3733800" cy="914400"/>
          </a:xfrm>
          <a:prstGeom prst="rect">
            <a:avLst/>
          </a:prstGeom>
          <a:noFill/>
          <a:ln w="9525">
            <a:noFill/>
            <a:miter lim="800000"/>
            <a:headEnd/>
            <a:tailEnd/>
          </a:ln>
        </p:spPr>
      </p:pic>
      <p:pic>
        <p:nvPicPr>
          <p:cNvPr id="9" name="Picture 2"/>
          <p:cNvPicPr>
            <a:picLocks noChangeAspect="1" noChangeArrowheads="1"/>
          </p:cNvPicPr>
          <p:nvPr/>
        </p:nvPicPr>
        <p:blipFill>
          <a:blip r:embed="rId9" cstate="screen"/>
          <a:srcRect/>
          <a:stretch>
            <a:fillRect/>
          </a:stretch>
        </p:blipFill>
        <p:spPr bwMode="auto">
          <a:xfrm>
            <a:off x="4846320" y="5638800"/>
            <a:ext cx="3840480" cy="548640"/>
          </a:xfrm>
          <a:prstGeom prst="rect">
            <a:avLst/>
          </a:prstGeom>
          <a:noFill/>
          <a:ln w="9525">
            <a:noFill/>
            <a:miter lim="800000"/>
            <a:headEnd/>
            <a:tailEnd/>
          </a:ln>
        </p:spPr>
      </p:pic>
      <p:pic>
        <p:nvPicPr>
          <p:cNvPr id="10" name="Picture 2"/>
          <p:cNvPicPr>
            <a:picLocks noChangeAspect="1" noChangeArrowheads="1"/>
          </p:cNvPicPr>
          <p:nvPr/>
        </p:nvPicPr>
        <p:blipFill>
          <a:blip r:embed="rId10" cstate="screen"/>
          <a:srcRect/>
          <a:stretch>
            <a:fillRect/>
          </a:stretch>
        </p:blipFill>
        <p:spPr bwMode="auto">
          <a:xfrm>
            <a:off x="457200" y="5410200"/>
            <a:ext cx="2133600" cy="487680"/>
          </a:xfrm>
          <a:prstGeom prst="rect">
            <a:avLst/>
          </a:prstGeom>
          <a:noFill/>
          <a:ln w="9525">
            <a:noFill/>
            <a:miter lim="800000"/>
            <a:headEnd/>
            <a:tailEnd/>
          </a:ln>
        </p:spPr>
      </p:pic>
      <p:cxnSp>
        <p:nvCxnSpPr>
          <p:cNvPr id="11" name="Straight Arrow Connector 10"/>
          <p:cNvCxnSpPr>
            <a:endCxn id="6" idx="1"/>
          </p:cNvCxnSpPr>
          <p:nvPr/>
        </p:nvCxnSpPr>
        <p:spPr bwMode="auto">
          <a:xfrm flipV="1">
            <a:off x="4572000" y="2324100"/>
            <a:ext cx="609600" cy="190500"/>
          </a:xfrm>
          <a:prstGeom prst="straightConnector1">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13" name="Straight Arrow Connector 12"/>
          <p:cNvCxnSpPr>
            <a:endCxn id="7" idx="1"/>
          </p:cNvCxnSpPr>
          <p:nvPr/>
        </p:nvCxnSpPr>
        <p:spPr bwMode="auto">
          <a:xfrm>
            <a:off x="4495800" y="2667000"/>
            <a:ext cx="651932" cy="0"/>
          </a:xfrm>
          <a:prstGeom prst="straightConnector1">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15" name="Straight Arrow Connector 14"/>
          <p:cNvCxnSpPr/>
          <p:nvPr/>
        </p:nvCxnSpPr>
        <p:spPr bwMode="auto">
          <a:xfrm>
            <a:off x="3276600" y="2819400"/>
            <a:ext cx="3276600" cy="304800"/>
          </a:xfrm>
          <a:prstGeom prst="straightConnector1">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19" name="Straight Arrow Connector 18"/>
          <p:cNvCxnSpPr/>
          <p:nvPr/>
        </p:nvCxnSpPr>
        <p:spPr bwMode="auto">
          <a:xfrm>
            <a:off x="3352800" y="3048000"/>
            <a:ext cx="1550496" cy="1295400"/>
          </a:xfrm>
          <a:prstGeom prst="straightConnector1">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21" name="Straight Arrow Connector 20"/>
          <p:cNvCxnSpPr/>
          <p:nvPr/>
        </p:nvCxnSpPr>
        <p:spPr bwMode="auto">
          <a:xfrm>
            <a:off x="838200" y="3429000"/>
            <a:ext cx="76200" cy="1981200"/>
          </a:xfrm>
          <a:prstGeom prst="straightConnector1">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23" name="Straight Arrow Connector 22"/>
          <p:cNvCxnSpPr/>
          <p:nvPr/>
        </p:nvCxnSpPr>
        <p:spPr bwMode="auto">
          <a:xfrm flipH="1">
            <a:off x="8305800" y="3657600"/>
            <a:ext cx="152400" cy="2057400"/>
          </a:xfrm>
          <a:prstGeom prst="straightConnector1">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28" name="Straight Arrow Connector 27"/>
          <p:cNvCxnSpPr/>
          <p:nvPr/>
        </p:nvCxnSpPr>
        <p:spPr bwMode="auto">
          <a:xfrm>
            <a:off x="2743200" y="3352800"/>
            <a:ext cx="1600200" cy="1828800"/>
          </a:xfrm>
          <a:prstGeom prst="straightConnector1">
            <a:avLst/>
          </a:prstGeom>
          <a:solidFill>
            <a:schemeClr val="accent1"/>
          </a:solidFill>
          <a:ln w="19050" cap="flat" cmpd="sng" algn="ctr">
            <a:solidFill>
              <a:srgbClr val="FF33CC"/>
            </a:solidFill>
            <a:prstDash val="solid"/>
            <a:round/>
            <a:headEnd type="none" w="med" len="med"/>
            <a:tailEnd type="triangle" w="med" len="med"/>
          </a:ln>
          <a:effectLst/>
        </p:spPr>
      </p:cxnSp>
      <p:sp>
        <p:nvSpPr>
          <p:cNvPr id="31" name="Oval 30"/>
          <p:cNvSpPr/>
          <p:nvPr/>
        </p:nvSpPr>
        <p:spPr bwMode="auto">
          <a:xfrm>
            <a:off x="4267200" y="1295400"/>
            <a:ext cx="1676400" cy="3048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457200"/>
          </a:xfrm>
        </p:spPr>
        <p:txBody>
          <a:bodyPr/>
          <a:lstStyle/>
          <a:p>
            <a:r>
              <a:rPr lang="en-US" u="sng" dirty="0" err="1" smtClean="0"/>
              <a:t>Formating</a:t>
            </a:r>
            <a:r>
              <a:rPr lang="en-US" u="sng" dirty="0" smtClean="0"/>
              <a:t> the  Bibliography with </a:t>
            </a:r>
            <a:r>
              <a:rPr lang="en-US" i="1" u="sng" dirty="0" err="1" smtClean="0"/>
              <a:t>EndNote</a:t>
            </a:r>
            <a:r>
              <a:rPr lang="en-US" i="1" u="sng" dirty="0" smtClean="0"/>
              <a:t> Basic</a:t>
            </a:r>
            <a:endParaRPr lang="en-US" i="1" u="sng" dirty="0"/>
          </a:p>
        </p:txBody>
      </p:sp>
      <p:sp>
        <p:nvSpPr>
          <p:cNvPr id="4" name="Rectangle 3"/>
          <p:cNvSpPr/>
          <p:nvPr/>
        </p:nvSpPr>
        <p:spPr>
          <a:xfrm>
            <a:off x="381000" y="5257800"/>
            <a:ext cx="2209800" cy="830997"/>
          </a:xfrm>
          <a:prstGeom prst="rect">
            <a:avLst/>
          </a:prstGeom>
        </p:spPr>
        <p:txBody>
          <a:bodyPr wrap="square">
            <a:spAutoFit/>
          </a:bodyPr>
          <a:lstStyle/>
          <a:p>
            <a:r>
              <a:rPr lang="en-US" sz="1200" b="1" dirty="0" smtClean="0">
                <a:hlinkClick r:id="rId3"/>
              </a:rPr>
              <a:t>http</a:t>
            </a:r>
            <a:r>
              <a:rPr lang="en-US" sz="1200" b="1" dirty="0" smtClean="0">
                <a:hlinkClick r:id="rId3"/>
              </a:rPr>
              <a:t>://www.endnote.com/training/tutorials/enweb2/English/EndNote_Web-English/EndNote_Web.asp</a:t>
            </a:r>
            <a:endParaRPr lang="en-US" sz="1200" b="1" dirty="0"/>
          </a:p>
        </p:txBody>
      </p:sp>
      <p:pic>
        <p:nvPicPr>
          <p:cNvPr id="5" name="Picture 2"/>
          <p:cNvPicPr>
            <a:picLocks noChangeAspect="1" noChangeArrowheads="1"/>
          </p:cNvPicPr>
          <p:nvPr/>
        </p:nvPicPr>
        <p:blipFill>
          <a:blip r:embed="rId4" cstate="screen"/>
          <a:srcRect/>
          <a:stretch>
            <a:fillRect/>
          </a:stretch>
        </p:blipFill>
        <p:spPr bwMode="auto">
          <a:xfrm>
            <a:off x="2819400" y="638695"/>
            <a:ext cx="6324600" cy="5519651"/>
          </a:xfrm>
          <a:prstGeom prst="rect">
            <a:avLst/>
          </a:prstGeom>
          <a:noFill/>
          <a:ln w="9525">
            <a:noFill/>
            <a:miter lim="800000"/>
            <a:headEnd/>
            <a:tailEnd/>
          </a:ln>
        </p:spPr>
      </p:pic>
      <p:sp>
        <p:nvSpPr>
          <p:cNvPr id="6" name="Rectangle 5"/>
          <p:cNvSpPr/>
          <p:nvPr/>
        </p:nvSpPr>
        <p:spPr>
          <a:xfrm>
            <a:off x="228600" y="990600"/>
            <a:ext cx="2590800" cy="3008516"/>
          </a:xfrm>
          <a:prstGeom prst="rect">
            <a:avLst/>
          </a:prstGeom>
        </p:spPr>
        <p:txBody>
          <a:bodyPr wrap="square">
            <a:spAutoFit/>
          </a:bodyPr>
          <a:lstStyle/>
          <a:p>
            <a:r>
              <a:rPr lang="en-US" sz="1200" b="1" dirty="0" smtClean="0">
                <a:solidFill>
                  <a:srgbClr val="FF33CC"/>
                </a:solidFill>
              </a:rPr>
              <a:t>(9) Use </a:t>
            </a:r>
            <a:r>
              <a:rPr lang="en-US" sz="1200" b="1" dirty="0" smtClean="0">
                <a:solidFill>
                  <a:srgbClr val="FF33CC"/>
                </a:solidFill>
              </a:rPr>
              <a:t>the </a:t>
            </a:r>
            <a:r>
              <a:rPr lang="en-US" sz="1200" b="1" i="1" dirty="0" err="1" smtClean="0">
                <a:solidFill>
                  <a:srgbClr val="FF33CC"/>
                </a:solidFill>
              </a:rPr>
              <a:t>EndNote</a:t>
            </a:r>
            <a:r>
              <a:rPr lang="en-US" sz="1200" b="1" i="1" dirty="0" smtClean="0">
                <a:solidFill>
                  <a:srgbClr val="FF33CC"/>
                </a:solidFill>
              </a:rPr>
              <a:t> Basic </a:t>
            </a:r>
            <a:r>
              <a:rPr lang="en-US" sz="1200" b="1" dirty="0" smtClean="0">
                <a:solidFill>
                  <a:srgbClr val="FF33CC"/>
                </a:solidFill>
              </a:rPr>
              <a:t>Cite While You Write plug-in to </a:t>
            </a:r>
            <a:r>
              <a:rPr lang="en-US" sz="1200" b="1" dirty="0" smtClean="0">
                <a:solidFill>
                  <a:srgbClr val="FF33CC"/>
                </a:solidFill>
              </a:rPr>
              <a:t>format </a:t>
            </a:r>
            <a:r>
              <a:rPr lang="en-US" sz="1200" b="1" dirty="0" smtClean="0">
                <a:solidFill>
                  <a:srgbClr val="FF33CC"/>
                </a:solidFill>
              </a:rPr>
              <a:t>citations and bibliographies </a:t>
            </a:r>
            <a:r>
              <a:rPr lang="en-US" sz="1200" b="1" dirty="0" smtClean="0">
                <a:solidFill>
                  <a:srgbClr val="FF33CC"/>
                </a:solidFill>
              </a:rPr>
              <a:t>in </a:t>
            </a:r>
            <a:r>
              <a:rPr lang="en-US" sz="1200" b="1" i="1" dirty="0" smtClean="0">
                <a:solidFill>
                  <a:srgbClr val="FF33CC"/>
                </a:solidFill>
              </a:rPr>
              <a:t>Word</a:t>
            </a:r>
            <a:r>
              <a:rPr lang="en-US" sz="1200" b="1" dirty="0" smtClean="0">
                <a:solidFill>
                  <a:srgbClr val="FF33CC"/>
                </a:solidFill>
              </a:rPr>
              <a:t>. </a:t>
            </a:r>
            <a:r>
              <a:rPr lang="en-US" sz="1200" dirty="0" smtClean="0">
                <a:solidFill>
                  <a:srgbClr val="FF33CC"/>
                </a:solidFill>
              </a:rPr>
              <a:t> </a:t>
            </a:r>
            <a:endParaRPr lang="en-US" sz="1200" dirty="0" smtClean="0">
              <a:solidFill>
                <a:srgbClr val="FF33CC"/>
              </a:solidFill>
            </a:endParaRPr>
          </a:p>
          <a:p>
            <a:endParaRPr lang="en-US" sz="1050" dirty="0" smtClean="0"/>
          </a:p>
          <a:p>
            <a:r>
              <a:rPr lang="en-US" sz="1050" b="1" dirty="0" smtClean="0"/>
              <a:t>Inserting cited references in your Word document </a:t>
            </a:r>
            <a:endParaRPr lang="en-US" sz="1050" dirty="0" smtClean="0"/>
          </a:p>
          <a:p>
            <a:pPr marL="228600" indent="-228600"/>
            <a:endParaRPr lang="en-US" sz="1000" dirty="0" smtClean="0"/>
          </a:p>
          <a:p>
            <a:pPr marL="228600" indent="-228600">
              <a:buFont typeface="+mj-lt"/>
              <a:buAutoNum type="arabicPeriod"/>
            </a:pPr>
            <a:r>
              <a:rPr lang="en-US" sz="1000" dirty="0" smtClean="0"/>
              <a:t>Select</a:t>
            </a:r>
            <a:r>
              <a:rPr lang="en-US" sz="1000" b="1" dirty="0" smtClean="0"/>
              <a:t> </a:t>
            </a:r>
            <a:r>
              <a:rPr lang="en-US" sz="1000" b="1" dirty="0" err="1" smtClean="0"/>
              <a:t>EndNote</a:t>
            </a:r>
            <a:r>
              <a:rPr lang="en-US" sz="1000" b="1" dirty="0" smtClean="0"/>
              <a:t> </a:t>
            </a:r>
            <a:r>
              <a:rPr lang="en-US" sz="1000" dirty="0" smtClean="0"/>
              <a:t>at </a:t>
            </a:r>
            <a:r>
              <a:rPr lang="en-US" sz="1000" dirty="0" smtClean="0"/>
              <a:t>the top of the screen (some </a:t>
            </a:r>
            <a:r>
              <a:rPr lang="en-US" sz="1000" i="1" dirty="0" smtClean="0"/>
              <a:t>Word</a:t>
            </a:r>
            <a:r>
              <a:rPr lang="en-US" sz="1000" dirty="0" smtClean="0"/>
              <a:t> processors will place it under the </a:t>
            </a:r>
            <a:r>
              <a:rPr lang="en-US" sz="1000" b="1" dirty="0" smtClean="0"/>
              <a:t>Tools</a:t>
            </a:r>
            <a:r>
              <a:rPr lang="en-US" sz="1000" dirty="0" smtClean="0"/>
              <a:t> menu)</a:t>
            </a:r>
          </a:p>
          <a:p>
            <a:pPr marL="228600" indent="-228600">
              <a:buAutoNum type="arabicPeriod"/>
            </a:pPr>
            <a:endParaRPr lang="en-US" sz="1000" dirty="0" smtClean="0"/>
          </a:p>
          <a:p>
            <a:pPr marL="228600" indent="-228600">
              <a:buAutoNum type="arabicPeriod"/>
            </a:pPr>
            <a:r>
              <a:rPr lang="en-US" sz="1000" dirty="0" smtClean="0"/>
              <a:t>Select the style for citations and the bibliography from the pull down menu.</a:t>
            </a:r>
            <a:endParaRPr lang="en-US" sz="1000" dirty="0" smtClean="0"/>
          </a:p>
          <a:p>
            <a:pPr marL="228600" indent="-228600">
              <a:buAutoNum type="arabicPeriod"/>
            </a:pPr>
            <a:endParaRPr lang="en-US" sz="1000" dirty="0" smtClean="0"/>
          </a:p>
          <a:p>
            <a:pPr marL="228600" indent="-228600">
              <a:buAutoNum type="arabicPeriod"/>
            </a:pPr>
            <a:r>
              <a:rPr lang="en-US" sz="1000" dirty="0" smtClean="0"/>
              <a:t>Click on </a:t>
            </a:r>
            <a:r>
              <a:rPr lang="en-US" sz="1000" i="1" dirty="0" smtClean="0"/>
              <a:t>Update Citations and Bibliography.</a:t>
            </a:r>
            <a:r>
              <a:rPr lang="en-US" sz="1000" dirty="0" smtClean="0"/>
              <a:t> </a:t>
            </a:r>
            <a:endParaRPr lang="en-US" sz="1000" dirty="0" smtClean="0"/>
          </a:p>
          <a:p>
            <a:pPr marL="228600" indent="-228600"/>
            <a:endParaRPr lang="en-US" sz="1000" dirty="0" smtClean="0"/>
          </a:p>
        </p:txBody>
      </p:sp>
      <p:sp>
        <p:nvSpPr>
          <p:cNvPr id="7" name="Oval 6"/>
          <p:cNvSpPr/>
          <p:nvPr/>
        </p:nvSpPr>
        <p:spPr bwMode="auto">
          <a:xfrm>
            <a:off x="4190997" y="1092201"/>
            <a:ext cx="1219203" cy="203199"/>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8" name="Oval 7"/>
          <p:cNvSpPr/>
          <p:nvPr/>
        </p:nvSpPr>
        <p:spPr bwMode="auto">
          <a:xfrm>
            <a:off x="2971800" y="3505200"/>
            <a:ext cx="5486400" cy="9906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9" name="Oval 8"/>
          <p:cNvSpPr/>
          <p:nvPr/>
        </p:nvSpPr>
        <p:spPr bwMode="auto">
          <a:xfrm>
            <a:off x="3962400" y="3352800"/>
            <a:ext cx="139700" cy="152400"/>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0" name="Oval 9"/>
          <p:cNvSpPr/>
          <p:nvPr/>
        </p:nvSpPr>
        <p:spPr bwMode="auto">
          <a:xfrm>
            <a:off x="4343397" y="1295400"/>
            <a:ext cx="1676403" cy="228599"/>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Oval 10"/>
          <p:cNvSpPr/>
          <p:nvPr/>
        </p:nvSpPr>
        <p:spPr bwMode="auto">
          <a:xfrm>
            <a:off x="6781797" y="880532"/>
            <a:ext cx="838203" cy="245534"/>
          </a:xfrm>
          <a:prstGeom prst="ellipse">
            <a:avLst/>
          </a:prstGeom>
          <a:noFill/>
          <a:ln w="28575"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2209800"/>
            <a:ext cx="8305800" cy="1752600"/>
          </a:xfrm>
        </p:spPr>
        <p:txBody>
          <a:bodyPr/>
          <a:lstStyle/>
          <a:p>
            <a:pPr eaLnBrk="1" hangingPunct="1"/>
            <a:r>
              <a:rPr lang="en-US" b="1" dirty="0" smtClean="0">
                <a:solidFill>
                  <a:schemeClr val="accent2"/>
                </a:solidFill>
              </a:rPr>
              <a:t>CONVEYIMG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chemeClr val="accent2"/>
                </a:solidFill>
              </a:rPr>
              <a:t>Writing Styles</a:t>
            </a:r>
          </a:p>
          <a:p>
            <a:pPr eaLnBrk="1" hangingPunct="1"/>
            <a:endParaRPr lang="en-US" b="1" dirty="0" smtClean="0"/>
          </a:p>
          <a:p>
            <a:pPr algn="l" eaLnBrk="1" hangingPunct="1"/>
            <a:r>
              <a:rPr lang="en-US" sz="2000" dirty="0" smtClean="0">
                <a:solidFill>
                  <a:srgbClr val="FF00FF"/>
                </a:solidFill>
                <a:latin typeface="Times New Roman" pitchFamily="18" charset="0"/>
              </a:rPr>
              <a:t>References:  </a:t>
            </a:r>
          </a:p>
          <a:p>
            <a:pPr algn="l" eaLnBrk="1" hangingPunct="1"/>
            <a:r>
              <a:rPr lang="en-US" sz="2000" dirty="0" smtClean="0">
                <a:solidFill>
                  <a:srgbClr val="FF00FF"/>
                </a:solidFill>
                <a:latin typeface="Times New Roman" pitchFamily="18" charset="0"/>
              </a:rPr>
              <a:t>PHYS 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Arial" pitchFamily="34" charset="0"/>
                <a:cs typeface="Arial" pitchFamily="34" charset="0"/>
              </a:rPr>
              <a:t>	</a:t>
            </a:r>
            <a:endParaRPr lang="en-US" sz="2000" dirty="0" smtClean="0">
              <a:solidFill>
                <a:srgbClr val="FF00FF"/>
              </a:solidFill>
              <a:latin typeface="Times New Roman" pitchFamily="18" charset="0"/>
            </a:endParaRPr>
          </a:p>
          <a:p>
            <a:pPr eaLnBrk="1" hangingPunct="1"/>
            <a:endParaRPr lang="en-US" b="1"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1447800"/>
            <a:ext cx="8305800" cy="1752600"/>
          </a:xfrm>
        </p:spPr>
        <p:txBody>
          <a:bodyPr/>
          <a:lstStyle/>
          <a:p>
            <a:pPr eaLnBrk="1" hangingPunct="1"/>
            <a:r>
              <a:rPr lang="en-US" sz="2800" b="1" dirty="0" smtClean="0">
                <a:solidFill>
                  <a:srgbClr val="C00000"/>
                </a:solidFill>
              </a:rPr>
              <a:t>An Exercise in Reference Management and Use</a:t>
            </a:r>
          </a:p>
          <a:p>
            <a:pPr eaLnBrk="1" hangingPunct="1"/>
            <a:endParaRPr lang="en-US" b="1" dirty="0" smtClean="0"/>
          </a:p>
          <a:p>
            <a:pPr algn="l" eaLnBrk="1" hangingPunct="1"/>
            <a:r>
              <a:rPr lang="en-US" sz="1800" u="sng" dirty="0" smtClean="0">
                <a:solidFill>
                  <a:srgbClr val="FF00FF"/>
                </a:solidFill>
                <a:latin typeface="Arial" pitchFamily="34" charset="0"/>
                <a:cs typeface="Arial" pitchFamily="34" charset="0"/>
              </a:rPr>
              <a:t>Use Google Scholar to find:</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A physics related article by an author with your last name</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An article in American Journal of Physics related to this topic</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An article from within the last 2 years related to this topic</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An article from before you were born related to this topic</a:t>
            </a:r>
          </a:p>
          <a:p>
            <a:pPr algn="l" eaLnBrk="1" hangingPunct="1"/>
            <a:endParaRPr lang="en-US" sz="1600" dirty="0" smtClean="0">
              <a:solidFill>
                <a:srgbClr val="FF00FF"/>
              </a:solidFill>
              <a:latin typeface="Arial" pitchFamily="34" charset="0"/>
              <a:cs typeface="Arial" pitchFamily="34" charset="0"/>
            </a:endParaRPr>
          </a:p>
          <a:p>
            <a:pPr algn="l" eaLnBrk="1" hangingPunct="1"/>
            <a:r>
              <a:rPr lang="en-US" sz="1800" u="sng" dirty="0" smtClean="0">
                <a:solidFill>
                  <a:srgbClr val="FF00FF"/>
                </a:solidFill>
                <a:latin typeface="Arial" pitchFamily="34" charset="0"/>
                <a:cs typeface="Arial" pitchFamily="34" charset="0"/>
              </a:rPr>
              <a:t>Use Google Scholar and </a:t>
            </a:r>
            <a:r>
              <a:rPr lang="en-US" sz="1800" u="sng" dirty="0" err="1" smtClean="0">
                <a:solidFill>
                  <a:srgbClr val="FF00FF"/>
                </a:solidFill>
                <a:latin typeface="Arial" pitchFamily="34" charset="0"/>
                <a:cs typeface="Arial" pitchFamily="34" charset="0"/>
              </a:rPr>
              <a:t>EndNote</a:t>
            </a:r>
            <a:r>
              <a:rPr lang="en-US" sz="1800" u="sng" dirty="0" smtClean="0">
                <a:solidFill>
                  <a:srgbClr val="FF00FF"/>
                </a:solidFill>
                <a:latin typeface="Arial" pitchFamily="34" charset="0"/>
                <a:cs typeface="Arial" pitchFamily="34" charset="0"/>
              </a:rPr>
              <a:t> to: </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Use </a:t>
            </a:r>
            <a:r>
              <a:rPr lang="en-US" sz="1400" i="1" dirty="0" smtClean="0">
                <a:solidFill>
                  <a:schemeClr val="tx1"/>
                </a:solidFill>
                <a:latin typeface="Arial" pitchFamily="34" charset="0"/>
                <a:cs typeface="Arial" pitchFamily="34" charset="0"/>
              </a:rPr>
              <a:t>Google Scholar </a:t>
            </a:r>
            <a:r>
              <a:rPr lang="en-US" sz="1400" dirty="0" smtClean="0">
                <a:solidFill>
                  <a:schemeClr val="tx1"/>
                </a:solidFill>
                <a:latin typeface="Arial" pitchFamily="34" charset="0"/>
                <a:cs typeface="Arial" pitchFamily="34" charset="0"/>
              </a:rPr>
              <a:t>to save citations to these 4 articles in </a:t>
            </a:r>
            <a:r>
              <a:rPr lang="en-US" sz="1400" i="1" dirty="0" err="1" smtClean="0">
                <a:solidFill>
                  <a:schemeClr val="tx1"/>
                </a:solidFill>
                <a:latin typeface="Arial" pitchFamily="34" charset="0"/>
                <a:cs typeface="Arial" pitchFamily="34" charset="0"/>
              </a:rPr>
              <a:t>EndNote</a:t>
            </a:r>
            <a:r>
              <a:rPr lang="en-US" sz="1400" i="1" dirty="0" smtClean="0">
                <a:solidFill>
                  <a:schemeClr val="tx1"/>
                </a:solidFill>
                <a:latin typeface="Arial" pitchFamily="34" charset="0"/>
                <a:cs typeface="Arial" pitchFamily="34" charset="0"/>
              </a:rPr>
              <a:t> Basic</a:t>
            </a:r>
            <a:r>
              <a:rPr lang="en-US" sz="1400" dirty="0" smtClean="0">
                <a:solidFill>
                  <a:schemeClr val="tx1"/>
                </a:solidFill>
                <a:latin typeface="Arial" pitchFamily="34" charset="0"/>
                <a:cs typeface="Arial" pitchFamily="34" charset="0"/>
              </a:rPr>
              <a:t> </a:t>
            </a:r>
            <a:r>
              <a:rPr lang="en-US" sz="1400" dirty="0" smtClean="0">
                <a:solidFill>
                  <a:schemeClr val="tx1"/>
                </a:solidFill>
                <a:latin typeface="Arial" pitchFamily="34" charset="0"/>
                <a:cs typeface="Arial" pitchFamily="34" charset="0"/>
              </a:rPr>
              <a:t>format</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Write </a:t>
            </a:r>
            <a:r>
              <a:rPr lang="en-US" sz="1400" dirty="0" smtClean="0">
                <a:solidFill>
                  <a:schemeClr val="tx1"/>
                </a:solidFill>
                <a:latin typeface="Arial" pitchFamily="34" charset="0"/>
                <a:cs typeface="Arial" pitchFamily="34" charset="0"/>
              </a:rPr>
              <a:t>a sort paragraph about the physics </a:t>
            </a:r>
            <a:r>
              <a:rPr lang="en-US" sz="1400" dirty="0" smtClean="0">
                <a:solidFill>
                  <a:schemeClr val="tx1"/>
                </a:solidFill>
                <a:latin typeface="Arial" pitchFamily="34" charset="0"/>
                <a:cs typeface="Arial" pitchFamily="34" charset="0"/>
              </a:rPr>
              <a:t>topic in </a:t>
            </a:r>
            <a:r>
              <a:rPr lang="en-US" sz="1400" i="1" dirty="0" smtClean="0">
                <a:solidFill>
                  <a:schemeClr val="tx1"/>
                </a:solidFill>
                <a:latin typeface="Arial" pitchFamily="34" charset="0"/>
                <a:cs typeface="Arial" pitchFamily="34" charset="0"/>
              </a:rPr>
              <a:t>Word</a:t>
            </a:r>
            <a:r>
              <a:rPr lang="en-US" sz="1400" dirty="0" smtClean="0">
                <a:solidFill>
                  <a:schemeClr val="tx1"/>
                </a:solidFill>
                <a:latin typeface="Arial" pitchFamily="34" charset="0"/>
                <a:cs typeface="Arial" pitchFamily="34" charset="0"/>
              </a:rPr>
              <a:t>.  </a:t>
            </a:r>
            <a:endParaRPr lang="en-US" sz="1400" dirty="0" smtClean="0">
              <a:solidFill>
                <a:schemeClr val="tx1"/>
              </a:solidFill>
              <a:latin typeface="Arial" pitchFamily="34" charset="0"/>
              <a:cs typeface="Arial" pitchFamily="34" charset="0"/>
            </a:endParaRPr>
          </a:p>
          <a:p>
            <a:pPr algn="l" eaLnBrk="1" hangingPunct="1">
              <a:buFont typeface="Arial" pitchFamily="34" charset="0"/>
              <a:buChar char="•"/>
            </a:pPr>
            <a:r>
              <a:rPr lang="en-US" sz="1400" dirty="0" smtClean="0">
                <a:solidFill>
                  <a:schemeClr val="tx1"/>
                </a:solidFill>
                <a:latin typeface="Arial" pitchFamily="34" charset="0"/>
                <a:cs typeface="Arial" pitchFamily="34" charset="0"/>
              </a:rPr>
              <a:t>  Use </a:t>
            </a:r>
            <a:r>
              <a:rPr lang="en-US" sz="1400" i="1" dirty="0" err="1" smtClean="0">
                <a:solidFill>
                  <a:schemeClr val="tx1"/>
                </a:solidFill>
                <a:latin typeface="Arial" pitchFamily="34" charset="0"/>
                <a:cs typeface="Arial" pitchFamily="34" charset="0"/>
              </a:rPr>
              <a:t>EndNote</a:t>
            </a:r>
            <a:r>
              <a:rPr lang="en-US" sz="1400" i="1" dirty="0" smtClean="0">
                <a:solidFill>
                  <a:schemeClr val="tx1"/>
                </a:solidFill>
                <a:latin typeface="Arial" pitchFamily="34" charset="0"/>
                <a:cs typeface="Arial" pitchFamily="34" charset="0"/>
              </a:rPr>
              <a:t> </a:t>
            </a:r>
            <a:r>
              <a:rPr lang="en-US" sz="1400" i="1" dirty="0" smtClean="0">
                <a:solidFill>
                  <a:schemeClr val="tx1"/>
                </a:solidFill>
                <a:latin typeface="Arial" pitchFamily="34" charset="0"/>
                <a:cs typeface="Arial" pitchFamily="34" charset="0"/>
              </a:rPr>
              <a:t>Basic </a:t>
            </a:r>
            <a:r>
              <a:rPr lang="en-US" sz="1400" dirty="0" smtClean="0">
                <a:solidFill>
                  <a:schemeClr val="tx1"/>
                </a:solidFill>
                <a:latin typeface="Arial" pitchFamily="34" charset="0"/>
                <a:cs typeface="Arial" pitchFamily="34" charset="0"/>
              </a:rPr>
              <a:t>Cite-While-You-Write </a:t>
            </a:r>
            <a:r>
              <a:rPr lang="en-US" sz="1400" dirty="0" smtClean="0">
                <a:solidFill>
                  <a:schemeClr val="tx1"/>
                </a:solidFill>
                <a:latin typeface="Arial" pitchFamily="34" charset="0"/>
                <a:cs typeface="Arial" pitchFamily="34" charset="0"/>
              </a:rPr>
              <a:t>to provide citations for your paragraph.</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Use </a:t>
            </a:r>
            <a:r>
              <a:rPr lang="en-US" sz="1400" i="1" dirty="0" err="1" smtClean="0">
                <a:solidFill>
                  <a:schemeClr val="tx1"/>
                </a:solidFill>
                <a:latin typeface="Arial" pitchFamily="34" charset="0"/>
                <a:cs typeface="Arial" pitchFamily="34" charset="0"/>
              </a:rPr>
              <a:t>EndNote</a:t>
            </a:r>
            <a:r>
              <a:rPr lang="en-US" sz="1400" i="1" dirty="0" smtClean="0">
                <a:solidFill>
                  <a:schemeClr val="tx1"/>
                </a:solidFill>
                <a:latin typeface="Arial" pitchFamily="34" charset="0"/>
                <a:cs typeface="Arial" pitchFamily="34" charset="0"/>
              </a:rPr>
              <a:t> </a:t>
            </a:r>
            <a:r>
              <a:rPr lang="en-US" sz="1400" i="1" dirty="0" smtClean="0">
                <a:solidFill>
                  <a:schemeClr val="tx1"/>
                </a:solidFill>
                <a:latin typeface="Arial" pitchFamily="34" charset="0"/>
                <a:cs typeface="Arial" pitchFamily="34" charset="0"/>
              </a:rPr>
              <a:t>Basic </a:t>
            </a:r>
            <a:r>
              <a:rPr lang="en-US" sz="1400" dirty="0" smtClean="0">
                <a:solidFill>
                  <a:schemeClr val="tx1"/>
                </a:solidFill>
                <a:latin typeface="Arial" pitchFamily="34" charset="0"/>
                <a:cs typeface="Arial" pitchFamily="34" charset="0"/>
              </a:rPr>
              <a:t>to </a:t>
            </a:r>
            <a:r>
              <a:rPr lang="en-US" sz="1400" dirty="0" smtClean="0">
                <a:solidFill>
                  <a:schemeClr val="tx1"/>
                </a:solidFill>
                <a:latin typeface="Arial" pitchFamily="34" charset="0"/>
                <a:cs typeface="Arial" pitchFamily="34" charset="0"/>
              </a:rPr>
              <a:t>create a bibliography for your paragraph using the AIP </a:t>
            </a:r>
            <a:r>
              <a:rPr lang="en-US" sz="1400" dirty="0" smtClean="0">
                <a:solidFill>
                  <a:schemeClr val="tx1"/>
                </a:solidFill>
                <a:latin typeface="Arial" pitchFamily="34" charset="0"/>
                <a:cs typeface="Arial" pitchFamily="34" charset="0"/>
              </a:rPr>
              <a:t>Style.</a:t>
            </a:r>
          </a:p>
          <a:p>
            <a:pPr algn="l" eaLnBrk="1" hangingPunct="1">
              <a:buFont typeface="Arial" pitchFamily="34" charset="0"/>
              <a:buChar char="•"/>
            </a:pPr>
            <a:r>
              <a:rPr lang="en-US" sz="1400" dirty="0" smtClean="0">
                <a:solidFill>
                  <a:schemeClr val="tx1"/>
                </a:solidFill>
                <a:latin typeface="Arial" pitchFamily="34" charset="0"/>
                <a:cs typeface="Arial" pitchFamily="34" charset="0"/>
              </a:rPr>
              <a:t>  Save your Word file as a PDF file, with a filename LastnameFirstInitial_Endnote.pdf (</a:t>
            </a:r>
            <a:r>
              <a:rPr lang="en-US" sz="1400" i="1" dirty="0" smtClean="0">
                <a:solidFill>
                  <a:schemeClr val="tx1"/>
                </a:solidFill>
                <a:latin typeface="Arial" pitchFamily="34" charset="0"/>
                <a:cs typeface="Arial" pitchFamily="34" charset="0"/>
              </a:rPr>
              <a:t>e.g.</a:t>
            </a:r>
            <a:r>
              <a:rPr lang="en-US" sz="1400" dirty="0" smtClean="0">
                <a:solidFill>
                  <a:schemeClr val="tx1"/>
                </a:solidFill>
                <a:latin typeface="Arial" pitchFamily="34" charset="0"/>
                <a:cs typeface="Arial" pitchFamily="34" charset="0"/>
              </a:rPr>
              <a:t>, DennisonJ_EndNote.pdf).</a:t>
            </a:r>
            <a:endParaRPr lang="en-US" sz="1400" dirty="0" smtClean="0">
              <a:solidFill>
                <a:schemeClr val="tx1"/>
              </a:solidFill>
              <a:latin typeface="Arial" pitchFamily="34" charset="0"/>
              <a:cs typeface="Arial" pitchFamily="34" charset="0"/>
            </a:endParaRPr>
          </a:p>
          <a:p>
            <a:pPr algn="l" eaLnBrk="1" hangingPunct="1"/>
            <a:endParaRPr lang="en-US" sz="1600" dirty="0" smtClean="0">
              <a:solidFill>
                <a:srgbClr val="FF00FF"/>
              </a:solidFill>
              <a:latin typeface="Times New Roman" pitchFamily="18" charset="0"/>
            </a:endParaRPr>
          </a:p>
          <a:p>
            <a:pPr eaLnBrk="1" hangingPunct="1"/>
            <a:endParaRPr lang="en-US" b="1"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600200" y="2057400"/>
            <a:ext cx="6048375" cy="4048125"/>
          </a:xfrm>
          <a:prstGeom prst="rect">
            <a:avLst/>
          </a:prstGeom>
          <a:noFill/>
          <a:ln w="9525">
            <a:solidFill>
              <a:srgbClr val="FF33CC"/>
            </a:solidFill>
            <a:miter lim="800000"/>
            <a:headEnd/>
            <a:tailEnd/>
          </a:ln>
        </p:spPr>
      </p:pic>
      <p:sp>
        <p:nvSpPr>
          <p:cNvPr id="5" name="Rectangle 2"/>
          <p:cNvSpPr txBox="1">
            <a:spLocks noChangeArrowheads="1"/>
          </p:cNvSpPr>
          <p:nvPr/>
        </p:nvSpPr>
        <p:spPr bwMode="auto">
          <a:xfrm>
            <a:off x="304800" y="228601"/>
            <a:ext cx="8610600" cy="9905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smtClean="0">
                <a:ln>
                  <a:noFill/>
                </a:ln>
                <a:solidFill>
                  <a:schemeClr val="accent2"/>
                </a:solidFill>
                <a:effectLst/>
                <a:uLnTx/>
                <a:uFillTx/>
                <a:latin typeface="+mj-lt"/>
                <a:ea typeface="+mj-ea"/>
                <a:cs typeface="+mj-cs"/>
              </a:rPr>
              <a:t>Intermediate Lab </a:t>
            </a:r>
            <a:r>
              <a:rPr kumimoji="0" lang="en-US" sz="2400" b="1" i="0" u="none" strike="noStrike" kern="0" cap="none" spc="0" normalizeH="0" baseline="0" noProof="0" dirty="0" smtClean="0">
                <a:ln>
                  <a:noFill/>
                </a:ln>
                <a:solidFill>
                  <a:schemeClr val="accent2"/>
                </a:solidFill>
                <a:effectLst/>
                <a:uLnTx/>
                <a:uFillTx/>
                <a:latin typeface="+mj-lt"/>
                <a:ea typeface="+mj-ea"/>
                <a:cs typeface="+mj-cs"/>
              </a:rPr>
              <a:t/>
            </a:r>
            <a:br>
              <a:rPr kumimoji="0" lang="en-US" sz="2400" b="1" i="0" u="none" strike="noStrike" kern="0" cap="none" spc="0" normalizeH="0" baseline="0" noProof="0" dirty="0" smtClean="0">
                <a:ln>
                  <a:noFill/>
                </a:ln>
                <a:solidFill>
                  <a:schemeClr val="accent2"/>
                </a:solidFill>
                <a:effectLst/>
                <a:uLnTx/>
                <a:uFillTx/>
                <a:latin typeface="+mj-lt"/>
                <a:ea typeface="+mj-ea"/>
                <a:cs typeface="+mj-cs"/>
              </a:rPr>
            </a:br>
            <a:r>
              <a:rPr kumimoji="0" lang="en-US" sz="2400" b="1" i="0" u="none" strike="noStrike" kern="0" cap="none" spc="0" normalizeH="0" baseline="0" noProof="0" dirty="0" smtClean="0">
                <a:ln>
                  <a:noFill/>
                </a:ln>
                <a:solidFill>
                  <a:schemeClr val="hlink"/>
                </a:solidFill>
                <a:effectLst/>
                <a:uLnTx/>
                <a:uFillTx/>
                <a:latin typeface="+mj-lt"/>
                <a:ea typeface="+mj-ea"/>
                <a:cs typeface="+mj-cs"/>
              </a:rPr>
              <a:t>PHYS 3870</a:t>
            </a:r>
          </a:p>
        </p:txBody>
      </p:sp>
      <p:sp>
        <p:nvSpPr>
          <p:cNvPr id="6" name="Rectangle 5"/>
          <p:cNvSpPr/>
          <p:nvPr/>
        </p:nvSpPr>
        <p:spPr>
          <a:xfrm>
            <a:off x="914400" y="1295400"/>
            <a:ext cx="7315200" cy="369332"/>
          </a:xfrm>
          <a:prstGeom prst="rect">
            <a:avLst/>
          </a:prstGeom>
        </p:spPr>
        <p:txBody>
          <a:bodyPr wrap="square">
            <a:spAutoFit/>
          </a:bodyPr>
          <a:lstStyle/>
          <a:p>
            <a:pPr eaLnBrk="1" hangingPunct="1"/>
            <a:r>
              <a:rPr lang="en-US" b="1" dirty="0" smtClean="0">
                <a:solidFill>
                  <a:srgbClr val="C00000"/>
                </a:solidFill>
              </a:rPr>
              <a:t>An </a:t>
            </a:r>
            <a:r>
              <a:rPr lang="en-US" b="1" dirty="0" smtClean="0">
                <a:solidFill>
                  <a:srgbClr val="C00000"/>
                </a:solidFill>
              </a:rPr>
              <a:t>Example of an Exercise </a:t>
            </a:r>
            <a:r>
              <a:rPr lang="en-US" b="1" dirty="0" smtClean="0">
                <a:solidFill>
                  <a:srgbClr val="C00000"/>
                </a:solidFill>
              </a:rPr>
              <a:t>in Reference Management and Use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1752600"/>
            <a:ext cx="8305800" cy="1752600"/>
          </a:xfrm>
        </p:spPr>
        <p:txBody>
          <a:bodyPr/>
          <a:lstStyle/>
          <a:p>
            <a:pPr eaLnBrk="1" hangingPunct="1"/>
            <a:r>
              <a:rPr lang="en-US" b="1" dirty="0" smtClean="0">
                <a:solidFill>
                  <a:schemeClr val="accent2"/>
                </a:solidFill>
              </a:rPr>
              <a:t>CONVEYIMG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chemeClr val="accent2"/>
                </a:solidFill>
              </a:rPr>
              <a:t>Gathering Information</a:t>
            </a:r>
          </a:p>
          <a:p>
            <a:pPr eaLnBrk="1" hangingPunct="1"/>
            <a:r>
              <a:rPr lang="en-US" sz="2400" b="1" dirty="0" smtClean="0">
                <a:solidFill>
                  <a:srgbClr val="C00000"/>
                </a:solidFill>
              </a:rPr>
              <a:t>Installing and Using </a:t>
            </a:r>
            <a:r>
              <a:rPr lang="en-US" sz="2400" b="1" dirty="0" err="1" smtClean="0">
                <a:solidFill>
                  <a:srgbClr val="C00000"/>
                </a:solidFill>
              </a:rPr>
              <a:t>DataThief</a:t>
            </a:r>
            <a:endParaRPr lang="en-US" sz="2400" b="1" dirty="0" smtClean="0">
              <a:solidFill>
                <a:srgbClr val="C00000"/>
              </a:solidFill>
            </a:endParaRPr>
          </a:p>
          <a:p>
            <a:pPr eaLnBrk="1" hangingPunct="1"/>
            <a:endParaRPr lang="en-US" b="1" dirty="0" smtClean="0"/>
          </a:p>
          <a:p>
            <a:pPr algn="l" eaLnBrk="1" hangingPunct="1"/>
            <a:r>
              <a:rPr lang="en-US" sz="2000" dirty="0" smtClean="0">
                <a:solidFill>
                  <a:srgbClr val="FF00FF"/>
                </a:solidFill>
                <a:latin typeface="Times New Roman" pitchFamily="18" charset="0"/>
              </a:rPr>
              <a:t>References</a:t>
            </a:r>
            <a:r>
              <a:rPr lang="en-US" sz="2000" dirty="0" smtClean="0">
                <a:solidFill>
                  <a:srgbClr val="FF00FF"/>
                </a:solidFill>
                <a:latin typeface="Times New Roman" pitchFamily="18" charset="0"/>
              </a:rPr>
              <a:t>: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PHYS </a:t>
            </a:r>
            <a:r>
              <a:rPr lang="en-US" sz="2000" dirty="0" smtClean="0">
                <a:solidFill>
                  <a:srgbClr val="FF00FF"/>
                </a:solidFill>
                <a:latin typeface="Times New Roman" pitchFamily="18" charset="0"/>
              </a:rPr>
              <a:t>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b="1" dirty="0" smtClean="0">
              <a:solidFill>
                <a:srgbClr val="C00000"/>
              </a:solidFill>
            </a:endParaRPr>
          </a:p>
          <a:p>
            <a:pPr eaLnBrk="1" hangingPunct="1"/>
            <a:endParaRPr lang="en-US" b="1" dirty="0" smtClean="0"/>
          </a:p>
        </p:txBody>
      </p:sp>
      <p:pic>
        <p:nvPicPr>
          <p:cNvPr id="257026" name="Picture 2" descr="http://www.physics.usu.edu/dennison/3870-3880/IntermediateLab_files/image008.jpg"/>
          <p:cNvPicPr>
            <a:picLocks noChangeAspect="1" noChangeArrowheads="1"/>
          </p:cNvPicPr>
          <p:nvPr/>
        </p:nvPicPr>
        <p:blipFill>
          <a:blip r:embed="rId5" cstate="screen"/>
          <a:srcRect/>
          <a:stretch>
            <a:fillRect/>
          </a:stretch>
        </p:blipFill>
        <p:spPr bwMode="auto">
          <a:xfrm>
            <a:off x="5867400" y="4267200"/>
            <a:ext cx="2623446" cy="812574"/>
          </a:xfrm>
          <a:prstGeom prst="rect">
            <a:avLst/>
          </a:prstGeom>
          <a:noFill/>
        </p:spPr>
      </p:pic>
      <p:sp>
        <p:nvSpPr>
          <p:cNvPr id="5" name="Rectangle 4"/>
          <p:cNvSpPr/>
          <p:nvPr/>
        </p:nvSpPr>
        <p:spPr>
          <a:xfrm>
            <a:off x="457200" y="5410200"/>
            <a:ext cx="2286000" cy="646331"/>
          </a:xfrm>
          <a:prstGeom prst="rect">
            <a:avLst/>
          </a:prstGeom>
        </p:spPr>
        <p:txBody>
          <a:bodyPr wrap="square">
            <a:spAutoFit/>
          </a:bodyPr>
          <a:lstStyle/>
          <a:p>
            <a:pPr eaLnBrk="1" hangingPunct="1"/>
            <a:r>
              <a:rPr lang="en-US" dirty="0" err="1" smtClean="0">
                <a:solidFill>
                  <a:srgbClr val="FF00FF"/>
                </a:solidFill>
                <a:latin typeface="Times New Roman" pitchFamily="18" charset="0"/>
                <a:hlinkClick r:id="rId6" action="ppaction://hlinkfile"/>
              </a:rPr>
              <a:t>DataThief</a:t>
            </a:r>
            <a:r>
              <a:rPr lang="en-US" dirty="0" smtClean="0">
                <a:solidFill>
                  <a:srgbClr val="FF00FF"/>
                </a:solidFill>
                <a:latin typeface="Times New Roman" pitchFamily="18" charset="0"/>
                <a:hlinkClick r:id="rId6" action="ppaction://hlinkfile"/>
              </a:rPr>
              <a:t> Manual</a:t>
            </a:r>
            <a:endParaRPr lang="en-US" dirty="0" smtClean="0">
              <a:solidFill>
                <a:srgbClr val="FF00FF"/>
              </a:solidFill>
              <a:latin typeface="Times New Roman" pitchFamily="18" charset="0"/>
            </a:endParaRPr>
          </a:p>
          <a:p>
            <a:pPr eaLnBrk="1" hangingPunct="1"/>
            <a:r>
              <a:rPr lang="en-US" dirty="0" err="1" smtClean="0">
                <a:solidFill>
                  <a:srgbClr val="FF00FF"/>
                </a:solidFill>
                <a:latin typeface="Times New Roman" pitchFamily="18" charset="0"/>
                <a:hlinkClick r:id="rId7"/>
              </a:rPr>
              <a:t>DataThief</a:t>
            </a:r>
            <a:r>
              <a:rPr lang="en-US" dirty="0" smtClean="0">
                <a:solidFill>
                  <a:srgbClr val="FF00FF"/>
                </a:solidFill>
                <a:latin typeface="Times New Roman" pitchFamily="18" charset="0"/>
                <a:hlinkClick r:id="rId7"/>
              </a:rPr>
              <a:t> Web Site</a:t>
            </a:r>
            <a:endParaRPr lang="en-US" dirty="0" smtClean="0">
              <a:solidFill>
                <a:srgbClr val="FF00FF"/>
              </a:solidFill>
              <a:latin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152400"/>
            <a:ext cx="77724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DataThief</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233475" name="Picture 3"/>
          <p:cNvPicPr>
            <a:picLocks noChangeAspect="1" noChangeArrowheads="1"/>
          </p:cNvPicPr>
          <p:nvPr/>
        </p:nvPicPr>
        <p:blipFill>
          <a:blip r:embed="rId3" cstate="screen"/>
          <a:srcRect/>
          <a:stretch>
            <a:fillRect/>
          </a:stretch>
        </p:blipFill>
        <p:spPr bwMode="auto">
          <a:xfrm>
            <a:off x="685800" y="3276600"/>
            <a:ext cx="3068171" cy="2819400"/>
          </a:xfrm>
          <a:prstGeom prst="rect">
            <a:avLst/>
          </a:prstGeom>
          <a:noFill/>
          <a:ln w="9525">
            <a:noFill/>
            <a:miter lim="800000"/>
            <a:headEnd/>
            <a:tailEnd/>
          </a:ln>
        </p:spPr>
      </p:pic>
      <p:sp>
        <p:nvSpPr>
          <p:cNvPr id="14" name="Rectangle 13"/>
          <p:cNvSpPr/>
          <p:nvPr/>
        </p:nvSpPr>
        <p:spPr>
          <a:xfrm>
            <a:off x="152400" y="685800"/>
            <a:ext cx="8991600" cy="2277547"/>
          </a:xfrm>
          <a:prstGeom prst="rect">
            <a:avLst/>
          </a:prstGeom>
        </p:spPr>
        <p:txBody>
          <a:bodyPr wrap="square">
            <a:spAutoFit/>
          </a:bodyPr>
          <a:lstStyle/>
          <a:p>
            <a:r>
              <a:rPr lang="en-US" sz="1400" b="1" dirty="0" err="1" smtClean="0">
                <a:solidFill>
                  <a:srgbClr val="C00000"/>
                </a:solidFill>
              </a:rPr>
              <a:t>DataThief</a:t>
            </a:r>
            <a:r>
              <a:rPr lang="en-US" sz="1400" b="1" dirty="0" smtClean="0">
                <a:solidFill>
                  <a:srgbClr val="C00000"/>
                </a:solidFill>
              </a:rPr>
              <a:t> III is program to digitize data in various forms for subsequent plotting and analysis.  It is often used to “borrow” data from scanned graphs in articles.  </a:t>
            </a:r>
            <a:r>
              <a:rPr lang="en-US" sz="1400" b="1" dirty="0" err="1" smtClean="0">
                <a:solidFill>
                  <a:srgbClr val="C00000"/>
                </a:solidFill>
              </a:rPr>
              <a:t>DataThief</a:t>
            </a:r>
            <a:r>
              <a:rPr lang="en-US" sz="1400" b="1" dirty="0" smtClean="0">
                <a:solidFill>
                  <a:srgbClr val="C00000"/>
                </a:solidFill>
              </a:rPr>
              <a:t> is a “free” shareware program and is very easy to use.</a:t>
            </a:r>
          </a:p>
          <a:p>
            <a:endParaRPr lang="en-US" sz="800" b="1" dirty="0" smtClean="0">
              <a:solidFill>
                <a:srgbClr val="C00000"/>
              </a:solidFill>
            </a:endParaRPr>
          </a:p>
          <a:p>
            <a:r>
              <a:rPr lang="en-US" sz="1400" b="1" i="1" dirty="0" smtClean="0">
                <a:solidFill>
                  <a:srgbClr val="C00000"/>
                </a:solidFill>
              </a:rPr>
              <a:t>The presentation includes:</a:t>
            </a:r>
          </a:p>
          <a:p>
            <a:pPr>
              <a:buFont typeface="Arial" pitchFamily="34" charset="0"/>
              <a:buChar char="•"/>
            </a:pPr>
            <a:r>
              <a:rPr lang="en-US" sz="1400" b="1" i="1" dirty="0" smtClean="0">
                <a:solidFill>
                  <a:srgbClr val="C00000"/>
                </a:solidFill>
              </a:rPr>
              <a:t>  Instructions on how to download and install the program and where to get supporting documentation.</a:t>
            </a:r>
          </a:p>
          <a:p>
            <a:pPr>
              <a:buFont typeface="Arial" pitchFamily="34" charset="0"/>
              <a:buChar char="•"/>
            </a:pPr>
            <a:r>
              <a:rPr lang="en-US" sz="1400" b="1" i="1" dirty="0" smtClean="0">
                <a:solidFill>
                  <a:srgbClr val="C00000"/>
                </a:solidFill>
              </a:rPr>
              <a:t>  A detailed set of instruction on how to use the program to digitize data from a picture of a graph.</a:t>
            </a:r>
          </a:p>
          <a:p>
            <a:pPr>
              <a:buFont typeface="Arial" pitchFamily="34" charset="0"/>
              <a:buChar char="•"/>
            </a:pPr>
            <a:r>
              <a:rPr lang="en-US" sz="1400" b="1" i="1" dirty="0" smtClean="0">
                <a:solidFill>
                  <a:srgbClr val="C00000"/>
                </a:solidFill>
              </a:rPr>
              <a:t>  A simple example of acquiring digitized data from a photograph .</a:t>
            </a:r>
          </a:p>
          <a:p>
            <a:endParaRPr lang="en-US" sz="800" b="1" dirty="0" smtClean="0">
              <a:solidFill>
                <a:srgbClr val="C00000"/>
              </a:solidFill>
            </a:endParaRPr>
          </a:p>
          <a:p>
            <a:r>
              <a:rPr lang="en-US" sz="1400" b="1" dirty="0" smtClean="0">
                <a:solidFill>
                  <a:srgbClr val="C00000"/>
                </a:solidFill>
              </a:rPr>
              <a:t>A simple exercise in use of </a:t>
            </a:r>
            <a:r>
              <a:rPr lang="en-US" sz="1400" b="1" dirty="0" err="1" smtClean="0">
                <a:solidFill>
                  <a:srgbClr val="C00000"/>
                </a:solidFill>
              </a:rPr>
              <a:t>DataThief</a:t>
            </a:r>
            <a:r>
              <a:rPr lang="en-US" sz="1400" b="1" dirty="0" smtClean="0">
                <a:solidFill>
                  <a:srgbClr val="C00000"/>
                </a:solidFill>
              </a:rPr>
              <a:t> is described in the </a:t>
            </a:r>
            <a:r>
              <a:rPr lang="en-US" sz="1400" b="1" i="1" dirty="0" smtClean="0">
                <a:solidFill>
                  <a:srgbClr val="C00000"/>
                </a:solidFill>
              </a:rPr>
              <a:t>file</a:t>
            </a:r>
            <a:r>
              <a:rPr lang="en-US" sz="1400" b="1" i="1" dirty="0" smtClean="0"/>
              <a:t> </a:t>
            </a:r>
          </a:p>
          <a:p>
            <a:r>
              <a:rPr lang="en-US" sz="1400" b="1" i="1" dirty="0" smtClean="0"/>
              <a:t>                     PHYS 2500 Sec5-Graphing </a:t>
            </a:r>
            <a:r>
              <a:rPr lang="en-US" sz="1400" b="1" i="1" dirty="0" err="1" smtClean="0"/>
              <a:t>DataThief</a:t>
            </a:r>
            <a:r>
              <a:rPr lang="en-US" sz="1400" b="1" i="1" dirty="0" smtClean="0"/>
              <a:t> Exercise.ppt.</a:t>
            </a:r>
            <a:endParaRPr lang="en-US" sz="800" b="1" i="1" dirty="0" smtClean="0">
              <a:solidFill>
                <a:srgbClr val="C00000"/>
              </a:solidFill>
            </a:endParaRPr>
          </a:p>
        </p:txBody>
      </p:sp>
      <p:pic>
        <p:nvPicPr>
          <p:cNvPr id="16" name="Picture 2"/>
          <p:cNvPicPr>
            <a:picLocks noChangeAspect="1" noChangeArrowheads="1"/>
          </p:cNvPicPr>
          <p:nvPr/>
        </p:nvPicPr>
        <p:blipFill>
          <a:blip r:embed="rId4" cstate="screen"/>
          <a:srcRect/>
          <a:stretch>
            <a:fillRect/>
          </a:stretch>
        </p:blipFill>
        <p:spPr bwMode="auto">
          <a:xfrm>
            <a:off x="5638800" y="3276600"/>
            <a:ext cx="2971800" cy="2823210"/>
          </a:xfrm>
          <a:prstGeom prst="rect">
            <a:avLst/>
          </a:prstGeom>
          <a:noFill/>
          <a:ln w="9525">
            <a:noFill/>
            <a:miter lim="800000"/>
            <a:headEnd/>
            <a:tailEnd/>
          </a:ln>
        </p:spPr>
      </p:pic>
      <p:cxnSp>
        <p:nvCxnSpPr>
          <p:cNvPr id="22" name="Curved Connector 21"/>
          <p:cNvCxnSpPr/>
          <p:nvPr/>
        </p:nvCxnSpPr>
        <p:spPr bwMode="auto">
          <a:xfrm flipV="1">
            <a:off x="2590800" y="4343400"/>
            <a:ext cx="3124200" cy="718456"/>
          </a:xfrm>
          <a:prstGeom prst="curvedConnector3">
            <a:avLst>
              <a:gd name="adj1" fmla="val 50000"/>
            </a:avLst>
          </a:prstGeom>
          <a:solidFill>
            <a:schemeClr val="accent1"/>
          </a:solidFill>
          <a:ln w="38100" cap="flat" cmpd="sng" algn="ctr">
            <a:solidFill>
              <a:srgbClr val="FF33CC"/>
            </a:solidFill>
            <a:prstDash val="solid"/>
            <a:round/>
            <a:headEnd type="none" w="med" len="med"/>
            <a:tailEnd type="triangle" w="med" len="med"/>
          </a:ln>
          <a:effectLst/>
        </p:spPr>
      </p:cxnSp>
      <p:pic>
        <p:nvPicPr>
          <p:cNvPr id="15" name="Picture 2" descr="I:\PHYS 2500 Upgrade 2015 v4-0\PHYS 2500 v4-1 Working\DatatheifIII\DataThief.png"/>
          <p:cNvPicPr>
            <a:picLocks noChangeAspect="1" noChangeArrowheads="1"/>
          </p:cNvPicPr>
          <p:nvPr/>
        </p:nvPicPr>
        <p:blipFill>
          <a:blip r:embed="rId5" cstate="screen"/>
          <a:srcRect/>
          <a:stretch>
            <a:fillRect/>
          </a:stretch>
        </p:blipFill>
        <p:spPr bwMode="auto">
          <a:xfrm>
            <a:off x="3810000" y="4267200"/>
            <a:ext cx="1066800" cy="1066800"/>
          </a:xfrm>
          <a:prstGeom prst="rect">
            <a:avLst/>
          </a:prstGeom>
          <a:noFill/>
          <a:ln>
            <a:solidFill>
              <a:srgbClr val="FF33CC"/>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35052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u="sng" kern="0" dirty="0" smtClean="0">
                <a:solidFill>
                  <a:schemeClr val="accent2"/>
                </a:solidFill>
                <a:latin typeface="+mj-lt"/>
                <a:ea typeface="+mj-ea"/>
                <a:cs typeface="+mj-cs"/>
              </a:rPr>
              <a:t>Acquiring </a:t>
            </a:r>
            <a:r>
              <a:rPr lang="en-US" sz="2400" b="1" u="sng" kern="0" dirty="0" err="1" smtClean="0">
                <a:solidFill>
                  <a:schemeClr val="accent2"/>
                </a:solidFill>
                <a:latin typeface="+mj-lt"/>
                <a:ea typeface="+mj-ea"/>
                <a:cs typeface="+mj-cs"/>
              </a:rPr>
              <a:t>DataThief</a:t>
            </a:r>
            <a:r>
              <a:rPr lang="en-US" sz="2400" b="1" u="sng" kern="0" dirty="0" smtClean="0">
                <a:solidFill>
                  <a:schemeClr val="accent2"/>
                </a:solidFill>
                <a:latin typeface="+mj-lt"/>
                <a:ea typeface="+mj-ea"/>
                <a:cs typeface="+mj-cs"/>
              </a:rPr>
              <a:t> III</a:t>
            </a:r>
            <a:endParaRPr kumimoji="0" lang="en-US" sz="24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232450" name="Picture 2"/>
          <p:cNvPicPr>
            <a:picLocks noChangeAspect="1" noChangeArrowheads="1"/>
          </p:cNvPicPr>
          <p:nvPr/>
        </p:nvPicPr>
        <p:blipFill>
          <a:blip r:embed="rId3" cstate="screen"/>
          <a:srcRect/>
          <a:stretch>
            <a:fillRect/>
          </a:stretch>
        </p:blipFill>
        <p:spPr bwMode="auto">
          <a:xfrm>
            <a:off x="3429000" y="228600"/>
            <a:ext cx="5638800" cy="2667000"/>
          </a:xfrm>
          <a:prstGeom prst="rect">
            <a:avLst/>
          </a:prstGeom>
          <a:noFill/>
          <a:ln w="9525">
            <a:noFill/>
            <a:miter lim="800000"/>
            <a:headEnd/>
            <a:tailEnd/>
          </a:ln>
        </p:spPr>
      </p:pic>
      <p:pic>
        <p:nvPicPr>
          <p:cNvPr id="232451" name="Picture 3"/>
          <p:cNvPicPr>
            <a:picLocks noChangeAspect="1" noChangeArrowheads="1"/>
          </p:cNvPicPr>
          <p:nvPr/>
        </p:nvPicPr>
        <p:blipFill>
          <a:blip r:embed="rId4" cstate="screen"/>
          <a:srcRect/>
          <a:stretch>
            <a:fillRect/>
          </a:stretch>
        </p:blipFill>
        <p:spPr bwMode="auto">
          <a:xfrm>
            <a:off x="3352800" y="4648200"/>
            <a:ext cx="5486400" cy="1676400"/>
          </a:xfrm>
          <a:prstGeom prst="rect">
            <a:avLst/>
          </a:prstGeom>
          <a:noFill/>
          <a:ln w="9525">
            <a:noFill/>
            <a:miter lim="800000"/>
            <a:headEnd/>
            <a:tailEnd/>
          </a:ln>
        </p:spPr>
      </p:pic>
      <p:pic>
        <p:nvPicPr>
          <p:cNvPr id="232452" name="Picture 4"/>
          <p:cNvPicPr>
            <a:picLocks noChangeAspect="1" noChangeArrowheads="1"/>
          </p:cNvPicPr>
          <p:nvPr/>
        </p:nvPicPr>
        <p:blipFill>
          <a:blip r:embed="rId5" cstate="screen"/>
          <a:srcRect r="3896"/>
          <a:stretch>
            <a:fillRect/>
          </a:stretch>
        </p:blipFill>
        <p:spPr bwMode="auto">
          <a:xfrm>
            <a:off x="3352800" y="2895600"/>
            <a:ext cx="5638800" cy="609600"/>
          </a:xfrm>
          <a:prstGeom prst="rect">
            <a:avLst/>
          </a:prstGeom>
          <a:noFill/>
          <a:ln w="9525">
            <a:noFill/>
            <a:miter lim="800000"/>
            <a:headEnd/>
            <a:tailEnd/>
          </a:ln>
        </p:spPr>
      </p:pic>
      <p:pic>
        <p:nvPicPr>
          <p:cNvPr id="232453" name="Picture 5"/>
          <p:cNvPicPr>
            <a:picLocks noChangeAspect="1" noChangeArrowheads="1"/>
          </p:cNvPicPr>
          <p:nvPr/>
        </p:nvPicPr>
        <p:blipFill>
          <a:blip r:embed="rId6" cstate="screen"/>
          <a:srcRect r="1299"/>
          <a:stretch>
            <a:fillRect/>
          </a:stretch>
        </p:blipFill>
        <p:spPr bwMode="auto">
          <a:xfrm>
            <a:off x="3352800" y="3429000"/>
            <a:ext cx="5791200" cy="1219200"/>
          </a:xfrm>
          <a:prstGeom prst="rect">
            <a:avLst/>
          </a:prstGeom>
          <a:noFill/>
          <a:ln w="9525">
            <a:noFill/>
            <a:miter lim="800000"/>
            <a:headEnd/>
            <a:tailEnd/>
          </a:ln>
        </p:spPr>
      </p:pic>
      <p:sp>
        <p:nvSpPr>
          <p:cNvPr id="8" name="Left Arrow 7"/>
          <p:cNvSpPr/>
          <p:nvPr/>
        </p:nvSpPr>
        <p:spPr bwMode="auto">
          <a:xfrm rot="7290729">
            <a:off x="2716010" y="1965698"/>
            <a:ext cx="790764" cy="200190"/>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9" name="Rectangle 8"/>
          <p:cNvSpPr/>
          <p:nvPr/>
        </p:nvSpPr>
        <p:spPr>
          <a:xfrm>
            <a:off x="228600" y="2362200"/>
            <a:ext cx="2214068" cy="523220"/>
          </a:xfrm>
          <a:prstGeom prst="rect">
            <a:avLst/>
          </a:prstGeom>
        </p:spPr>
        <p:txBody>
          <a:bodyPr wrap="none">
            <a:spAutoFit/>
          </a:bodyPr>
          <a:lstStyle/>
          <a:p>
            <a:r>
              <a:rPr lang="en-US" sz="1400" b="1" dirty="0" smtClean="0">
                <a:solidFill>
                  <a:srgbClr val="7030A0"/>
                </a:solidFill>
              </a:rPr>
              <a:t>(2) </a:t>
            </a:r>
            <a:r>
              <a:rPr lang="en-US" sz="1400" b="1" dirty="0" smtClean="0">
                <a:solidFill>
                  <a:srgbClr val="FF33CC"/>
                </a:solidFill>
              </a:rPr>
              <a:t>Review the program </a:t>
            </a:r>
          </a:p>
          <a:p>
            <a:r>
              <a:rPr lang="en-US" sz="1400" b="1" dirty="0" smtClean="0">
                <a:solidFill>
                  <a:srgbClr val="FF33CC"/>
                </a:solidFill>
              </a:rPr>
              <a:t>Description</a:t>
            </a:r>
            <a:endParaRPr lang="en-US" sz="1400" b="1" dirty="0">
              <a:solidFill>
                <a:srgbClr val="FF33CC"/>
              </a:solidFill>
            </a:endParaRPr>
          </a:p>
        </p:txBody>
      </p:sp>
      <p:sp>
        <p:nvSpPr>
          <p:cNvPr id="10" name="Left Arrow 9"/>
          <p:cNvSpPr/>
          <p:nvPr/>
        </p:nvSpPr>
        <p:spPr bwMode="auto">
          <a:xfrm rot="10800000">
            <a:off x="2590800" y="2895600"/>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1" name="Rectangle 10"/>
          <p:cNvSpPr/>
          <p:nvPr/>
        </p:nvSpPr>
        <p:spPr>
          <a:xfrm>
            <a:off x="228600" y="3124200"/>
            <a:ext cx="2667000" cy="1384995"/>
          </a:xfrm>
          <a:prstGeom prst="rect">
            <a:avLst/>
          </a:prstGeom>
        </p:spPr>
        <p:txBody>
          <a:bodyPr wrap="square">
            <a:spAutoFit/>
          </a:bodyPr>
          <a:lstStyle/>
          <a:p>
            <a:r>
              <a:rPr lang="en-US" sz="1400" b="1" dirty="0" smtClean="0">
                <a:solidFill>
                  <a:srgbClr val="7030A0"/>
                </a:solidFill>
              </a:rPr>
              <a:t>(3) </a:t>
            </a:r>
            <a:r>
              <a:rPr lang="en-US" sz="1400" b="1" dirty="0" smtClean="0">
                <a:solidFill>
                  <a:srgbClr val="FF33CC"/>
                </a:solidFill>
              </a:rPr>
              <a:t>(Download Java as well,  if you need it.)</a:t>
            </a:r>
          </a:p>
          <a:p>
            <a:endParaRPr lang="en-US" sz="1400" b="1" dirty="0" smtClean="0">
              <a:solidFill>
                <a:srgbClr val="FF33CC"/>
              </a:solidFill>
            </a:endParaRPr>
          </a:p>
          <a:p>
            <a:r>
              <a:rPr lang="en-US" sz="1400" b="1" dirty="0" smtClean="0">
                <a:solidFill>
                  <a:srgbClr val="FF33CC"/>
                </a:solidFill>
              </a:rPr>
              <a:t>Download the executable program file Datathief.jar by</a:t>
            </a:r>
          </a:p>
          <a:p>
            <a:endParaRPr lang="en-US" sz="1400" b="1" dirty="0" smtClean="0">
              <a:solidFill>
                <a:srgbClr val="FF33CC"/>
              </a:solidFill>
            </a:endParaRPr>
          </a:p>
        </p:txBody>
      </p:sp>
      <p:sp>
        <p:nvSpPr>
          <p:cNvPr id="12" name="Left Arrow 11"/>
          <p:cNvSpPr/>
          <p:nvPr/>
        </p:nvSpPr>
        <p:spPr bwMode="auto">
          <a:xfrm rot="10800000">
            <a:off x="2590800" y="4267200"/>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3" name="Rectangle 12"/>
          <p:cNvSpPr/>
          <p:nvPr/>
        </p:nvSpPr>
        <p:spPr>
          <a:xfrm>
            <a:off x="1121228" y="4201884"/>
            <a:ext cx="1531188" cy="338554"/>
          </a:xfrm>
          <a:prstGeom prst="rect">
            <a:avLst/>
          </a:prstGeom>
        </p:spPr>
        <p:txBody>
          <a:bodyPr wrap="none">
            <a:spAutoFit/>
          </a:bodyPr>
          <a:lstStyle/>
          <a:p>
            <a:r>
              <a:rPr lang="en-US" sz="1600" b="1" dirty="0" smtClean="0">
                <a:solidFill>
                  <a:srgbClr val="C00000"/>
                </a:solidFill>
              </a:rPr>
              <a:t>Clicking  here</a:t>
            </a:r>
            <a:endParaRPr lang="en-US" sz="1600" b="1" dirty="0">
              <a:solidFill>
                <a:srgbClr val="C00000"/>
              </a:solidFill>
            </a:endParaRPr>
          </a:p>
        </p:txBody>
      </p:sp>
      <p:sp>
        <p:nvSpPr>
          <p:cNvPr id="14" name="Left Arrow 13"/>
          <p:cNvSpPr/>
          <p:nvPr/>
        </p:nvSpPr>
        <p:spPr bwMode="auto">
          <a:xfrm rot="10800000">
            <a:off x="2590800" y="4724400"/>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5" name="Rectangle 14"/>
          <p:cNvSpPr/>
          <p:nvPr/>
        </p:nvSpPr>
        <p:spPr>
          <a:xfrm>
            <a:off x="228600" y="4669972"/>
            <a:ext cx="2350323" cy="307777"/>
          </a:xfrm>
          <a:prstGeom prst="rect">
            <a:avLst/>
          </a:prstGeom>
        </p:spPr>
        <p:txBody>
          <a:bodyPr wrap="none">
            <a:spAutoFit/>
          </a:bodyPr>
          <a:lstStyle/>
          <a:p>
            <a:r>
              <a:rPr lang="en-US" sz="1400" b="1" dirty="0" smtClean="0">
                <a:solidFill>
                  <a:srgbClr val="7030A0"/>
                </a:solidFill>
              </a:rPr>
              <a:t>(4) </a:t>
            </a:r>
            <a:r>
              <a:rPr lang="en-US" sz="1400" b="1" dirty="0" smtClean="0">
                <a:solidFill>
                  <a:srgbClr val="FF33CC"/>
                </a:solidFill>
              </a:rPr>
              <a:t>Download the manual </a:t>
            </a:r>
            <a:endParaRPr lang="en-US" sz="1400" b="1" dirty="0">
              <a:solidFill>
                <a:srgbClr val="FF33CC"/>
              </a:solidFill>
            </a:endParaRPr>
          </a:p>
        </p:txBody>
      </p:sp>
      <p:sp>
        <p:nvSpPr>
          <p:cNvPr id="16" name="Left Arrow 15"/>
          <p:cNvSpPr/>
          <p:nvPr/>
        </p:nvSpPr>
        <p:spPr bwMode="auto">
          <a:xfrm rot="10800000">
            <a:off x="2527852" y="5410200"/>
            <a:ext cx="456744" cy="229508"/>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7" name="Rectangle 16"/>
          <p:cNvSpPr/>
          <p:nvPr/>
        </p:nvSpPr>
        <p:spPr>
          <a:xfrm>
            <a:off x="228600" y="5181600"/>
            <a:ext cx="2209800" cy="523220"/>
          </a:xfrm>
          <a:prstGeom prst="rect">
            <a:avLst/>
          </a:prstGeom>
        </p:spPr>
        <p:txBody>
          <a:bodyPr wrap="square">
            <a:spAutoFit/>
          </a:bodyPr>
          <a:lstStyle/>
          <a:p>
            <a:r>
              <a:rPr lang="en-US" sz="1400" b="1" dirty="0" smtClean="0">
                <a:solidFill>
                  <a:srgbClr val="7030A0"/>
                </a:solidFill>
              </a:rPr>
              <a:t>(5) </a:t>
            </a:r>
            <a:r>
              <a:rPr lang="en-US" sz="1400" b="1" dirty="0" smtClean="0">
                <a:solidFill>
                  <a:srgbClr val="FF33CC"/>
                </a:solidFill>
              </a:rPr>
              <a:t>Review some examples, if you like.</a:t>
            </a:r>
            <a:endParaRPr lang="en-US" sz="1400" b="1" dirty="0">
              <a:solidFill>
                <a:srgbClr val="FF33CC"/>
              </a:solidFill>
            </a:endParaRPr>
          </a:p>
        </p:txBody>
      </p:sp>
      <p:sp>
        <p:nvSpPr>
          <p:cNvPr id="18" name="Rectangle 17"/>
          <p:cNvSpPr/>
          <p:nvPr/>
        </p:nvSpPr>
        <p:spPr>
          <a:xfrm>
            <a:off x="3886200" y="1143000"/>
            <a:ext cx="2151551" cy="307777"/>
          </a:xfrm>
          <a:prstGeom prst="rect">
            <a:avLst/>
          </a:prstGeom>
        </p:spPr>
        <p:txBody>
          <a:bodyPr wrap="none">
            <a:spAutoFit/>
          </a:bodyPr>
          <a:lstStyle/>
          <a:p>
            <a:r>
              <a:rPr lang="en-US" sz="1400" b="1" dirty="0" smtClean="0">
                <a:solidFill>
                  <a:srgbClr val="7030A0"/>
                </a:solidFill>
              </a:rPr>
              <a:t>(1) </a:t>
            </a:r>
            <a:r>
              <a:rPr lang="en-US" sz="1400" b="1" dirty="0" smtClean="0">
                <a:solidFill>
                  <a:srgbClr val="FF33CC"/>
                </a:solidFill>
              </a:rPr>
              <a:t>Go to Datathief.com</a:t>
            </a:r>
            <a:endParaRPr lang="en-US" sz="1400" b="1" dirty="0">
              <a:solidFill>
                <a:srgbClr val="FF33CC"/>
              </a:solidFill>
            </a:endParaRPr>
          </a:p>
        </p:txBody>
      </p:sp>
      <p:sp>
        <p:nvSpPr>
          <p:cNvPr id="19" name="Left Arrow 18"/>
          <p:cNvSpPr/>
          <p:nvPr/>
        </p:nvSpPr>
        <p:spPr bwMode="auto">
          <a:xfrm rot="5599142">
            <a:off x="3829620" y="755508"/>
            <a:ext cx="749018" cy="169791"/>
          </a:xfrm>
          <a:prstGeom prst="leftArrow">
            <a:avLst/>
          </a:prstGeom>
          <a:solidFill>
            <a:srgbClr val="FF33CC"/>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20" name="Rectangle 19"/>
          <p:cNvSpPr/>
          <p:nvPr/>
        </p:nvSpPr>
        <p:spPr>
          <a:xfrm>
            <a:off x="152400" y="457200"/>
            <a:ext cx="2971800" cy="1754326"/>
          </a:xfrm>
          <a:prstGeom prst="rect">
            <a:avLst/>
          </a:prstGeom>
        </p:spPr>
        <p:txBody>
          <a:bodyPr wrap="square">
            <a:spAutoFit/>
          </a:bodyPr>
          <a:lstStyle/>
          <a:p>
            <a:pPr algn="just"/>
            <a:r>
              <a:rPr lang="en-US" sz="1200" b="1" dirty="0" err="1" smtClean="0">
                <a:solidFill>
                  <a:srgbClr val="C00000"/>
                </a:solidFill>
              </a:rPr>
              <a:t>DataThief</a:t>
            </a:r>
            <a:r>
              <a:rPr lang="en-US" sz="1200" b="1" dirty="0" smtClean="0">
                <a:solidFill>
                  <a:srgbClr val="C00000"/>
                </a:solidFill>
              </a:rPr>
              <a:t> III is already installed and running on the PHYS 2500 CITRIX page.</a:t>
            </a:r>
          </a:p>
          <a:p>
            <a:pPr algn="just"/>
            <a:endParaRPr lang="en-US" sz="1200" b="1" dirty="0" smtClean="0">
              <a:solidFill>
                <a:srgbClr val="C00000"/>
              </a:solidFill>
            </a:endParaRPr>
          </a:p>
          <a:p>
            <a:pPr algn="just"/>
            <a:r>
              <a:rPr lang="en-US" sz="1200" b="1" dirty="0" smtClean="0">
                <a:solidFill>
                  <a:srgbClr val="C00000"/>
                </a:solidFill>
              </a:rPr>
              <a:t>To acquire and install your own copy of the shareware program </a:t>
            </a:r>
            <a:r>
              <a:rPr lang="en-US" sz="1200" b="1" dirty="0" err="1" smtClean="0">
                <a:solidFill>
                  <a:srgbClr val="C00000"/>
                </a:solidFill>
              </a:rPr>
              <a:t>DataThief</a:t>
            </a:r>
            <a:r>
              <a:rPr lang="en-US" sz="1200" b="1" dirty="0" smtClean="0">
                <a:solidFill>
                  <a:srgbClr val="C00000"/>
                </a:solidFill>
              </a:rPr>
              <a:t> III  and its accompanying documentation, simply follow the numbered steps listed here. </a:t>
            </a:r>
            <a:endParaRPr lang="en-US" sz="1200" b="1" dirty="0">
              <a:solidFill>
                <a:srgbClr val="C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3" cstate="screen"/>
          <a:srcRect/>
          <a:stretch>
            <a:fillRect/>
          </a:stretch>
        </p:blipFill>
        <p:spPr bwMode="auto">
          <a:xfrm>
            <a:off x="3124200" y="3200400"/>
            <a:ext cx="3228881" cy="2743200"/>
          </a:xfrm>
          <a:prstGeom prst="rect">
            <a:avLst/>
          </a:prstGeom>
          <a:noFill/>
          <a:ln w="19050">
            <a:solidFill>
              <a:schemeClr val="tx1"/>
            </a:solidFill>
            <a:miter lim="800000"/>
            <a:headEnd/>
            <a:tailEnd/>
          </a:ln>
        </p:spPr>
      </p:pic>
      <p:sp>
        <p:nvSpPr>
          <p:cNvPr id="5" name="Rectangle 4"/>
          <p:cNvSpPr/>
          <p:nvPr/>
        </p:nvSpPr>
        <p:spPr>
          <a:xfrm>
            <a:off x="5066437" y="2819400"/>
            <a:ext cx="877163" cy="276999"/>
          </a:xfrm>
          <a:prstGeom prst="rect">
            <a:avLst/>
          </a:prstGeom>
        </p:spPr>
        <p:txBody>
          <a:bodyPr wrap="none">
            <a:spAutoFit/>
          </a:bodyPr>
          <a:lstStyle/>
          <a:p>
            <a:r>
              <a:rPr lang="en-US" sz="1200" b="1" dirty="0" smtClean="0">
                <a:solidFill>
                  <a:srgbClr val="C00000"/>
                </a:solidFill>
              </a:rPr>
              <a:t>menu bar</a:t>
            </a:r>
            <a:endParaRPr lang="en-US" sz="1200" b="1" dirty="0">
              <a:solidFill>
                <a:srgbClr val="C00000"/>
              </a:solidFill>
            </a:endParaRPr>
          </a:p>
        </p:txBody>
      </p:sp>
      <p:sp>
        <p:nvSpPr>
          <p:cNvPr id="6" name="Rectangle 5"/>
          <p:cNvSpPr/>
          <p:nvPr/>
        </p:nvSpPr>
        <p:spPr>
          <a:xfrm>
            <a:off x="2971800" y="2819400"/>
            <a:ext cx="750526" cy="276999"/>
          </a:xfrm>
          <a:prstGeom prst="rect">
            <a:avLst/>
          </a:prstGeom>
        </p:spPr>
        <p:txBody>
          <a:bodyPr wrap="none">
            <a:spAutoFit/>
          </a:bodyPr>
          <a:lstStyle/>
          <a:p>
            <a:r>
              <a:rPr lang="en-US" sz="1200" b="1" dirty="0" smtClean="0">
                <a:solidFill>
                  <a:srgbClr val="C00000"/>
                </a:solidFill>
              </a:rPr>
              <a:t>tool bar</a:t>
            </a:r>
            <a:endParaRPr lang="en-US" sz="1200" b="1" dirty="0">
              <a:solidFill>
                <a:srgbClr val="C00000"/>
              </a:solidFill>
            </a:endParaRPr>
          </a:p>
        </p:txBody>
      </p:sp>
      <p:sp>
        <p:nvSpPr>
          <p:cNvPr id="7" name="Rectangle 6"/>
          <p:cNvSpPr/>
          <p:nvPr/>
        </p:nvSpPr>
        <p:spPr>
          <a:xfrm>
            <a:off x="304800" y="5334000"/>
            <a:ext cx="1752600" cy="646331"/>
          </a:xfrm>
          <a:prstGeom prst="rect">
            <a:avLst/>
          </a:prstGeom>
        </p:spPr>
        <p:txBody>
          <a:bodyPr wrap="square">
            <a:spAutoFit/>
          </a:bodyPr>
          <a:lstStyle/>
          <a:p>
            <a:r>
              <a:rPr lang="en-US" sz="1200" b="1" dirty="0" smtClean="0">
                <a:solidFill>
                  <a:srgbClr val="C00000"/>
                </a:solidFill>
              </a:rPr>
              <a:t>White area with the image in it is the image area</a:t>
            </a:r>
            <a:endParaRPr lang="en-US" sz="1200" b="1" dirty="0">
              <a:solidFill>
                <a:srgbClr val="C00000"/>
              </a:solidFill>
            </a:endParaRPr>
          </a:p>
        </p:txBody>
      </p:sp>
      <p:sp>
        <p:nvSpPr>
          <p:cNvPr id="8" name="Rectangle 7"/>
          <p:cNvSpPr/>
          <p:nvPr/>
        </p:nvSpPr>
        <p:spPr>
          <a:xfrm>
            <a:off x="304800" y="3505200"/>
            <a:ext cx="1828800" cy="461665"/>
          </a:xfrm>
          <a:prstGeom prst="rect">
            <a:avLst/>
          </a:prstGeom>
        </p:spPr>
        <p:txBody>
          <a:bodyPr wrap="square">
            <a:spAutoFit/>
          </a:bodyPr>
          <a:lstStyle/>
          <a:p>
            <a:r>
              <a:rPr lang="en-US" sz="1200" b="1" dirty="0" smtClean="0">
                <a:solidFill>
                  <a:srgbClr val="C00000"/>
                </a:solidFill>
              </a:rPr>
              <a:t>"Dump", used to define data points</a:t>
            </a:r>
            <a:endParaRPr lang="en-US" sz="1200" b="1" dirty="0">
              <a:solidFill>
                <a:srgbClr val="C00000"/>
              </a:solidFill>
            </a:endParaRPr>
          </a:p>
        </p:txBody>
      </p:sp>
      <p:sp>
        <p:nvSpPr>
          <p:cNvPr id="9" name="Rectangle 8"/>
          <p:cNvSpPr/>
          <p:nvPr/>
        </p:nvSpPr>
        <p:spPr>
          <a:xfrm>
            <a:off x="381000" y="4191000"/>
            <a:ext cx="2133600" cy="646331"/>
          </a:xfrm>
          <a:prstGeom prst="rect">
            <a:avLst/>
          </a:prstGeom>
        </p:spPr>
        <p:txBody>
          <a:bodyPr wrap="square">
            <a:spAutoFit/>
          </a:bodyPr>
          <a:lstStyle/>
          <a:p>
            <a:r>
              <a:rPr lang="en-US" sz="1200" b="1" dirty="0" smtClean="0">
                <a:solidFill>
                  <a:srgbClr val="C00000"/>
                </a:solidFill>
              </a:rPr>
              <a:t>3 coordinate indicators have an X through there center</a:t>
            </a:r>
            <a:endParaRPr lang="en-US" sz="1200" b="1" dirty="0">
              <a:solidFill>
                <a:srgbClr val="C00000"/>
              </a:solidFill>
            </a:endParaRPr>
          </a:p>
        </p:txBody>
      </p:sp>
      <p:sp>
        <p:nvSpPr>
          <p:cNvPr id="10" name="Rectangle 9"/>
          <p:cNvSpPr/>
          <p:nvPr/>
        </p:nvSpPr>
        <p:spPr>
          <a:xfrm>
            <a:off x="6477000" y="3200400"/>
            <a:ext cx="2286000" cy="646331"/>
          </a:xfrm>
          <a:prstGeom prst="rect">
            <a:avLst/>
          </a:prstGeom>
        </p:spPr>
        <p:txBody>
          <a:bodyPr wrap="square">
            <a:spAutoFit/>
          </a:bodyPr>
          <a:lstStyle/>
          <a:p>
            <a:r>
              <a:rPr lang="en-US" sz="1200" b="1" dirty="0" smtClean="0">
                <a:solidFill>
                  <a:srgbClr val="C00000"/>
                </a:solidFill>
              </a:rPr>
              <a:t>Start location indicator (green with a + through its center)</a:t>
            </a:r>
            <a:endParaRPr lang="en-US" sz="1200" b="1" dirty="0">
              <a:solidFill>
                <a:srgbClr val="C00000"/>
              </a:solidFill>
            </a:endParaRPr>
          </a:p>
        </p:txBody>
      </p:sp>
      <p:sp>
        <p:nvSpPr>
          <p:cNvPr id="11" name="Rectangle 10"/>
          <p:cNvSpPr/>
          <p:nvPr/>
        </p:nvSpPr>
        <p:spPr>
          <a:xfrm>
            <a:off x="6553200" y="3886200"/>
            <a:ext cx="2057400" cy="646331"/>
          </a:xfrm>
          <a:prstGeom prst="rect">
            <a:avLst/>
          </a:prstGeom>
        </p:spPr>
        <p:txBody>
          <a:bodyPr wrap="square">
            <a:spAutoFit/>
          </a:bodyPr>
          <a:lstStyle/>
          <a:p>
            <a:r>
              <a:rPr lang="en-US" sz="1200" b="1" dirty="0" smtClean="0">
                <a:solidFill>
                  <a:srgbClr val="C00000"/>
                </a:solidFill>
              </a:rPr>
              <a:t>Color location indicator (blue with a + through its center)</a:t>
            </a:r>
            <a:endParaRPr lang="en-US" sz="1200" b="1" dirty="0">
              <a:solidFill>
                <a:srgbClr val="C00000"/>
              </a:solidFill>
            </a:endParaRPr>
          </a:p>
        </p:txBody>
      </p:sp>
      <p:sp>
        <p:nvSpPr>
          <p:cNvPr id="12" name="Rectangle 11"/>
          <p:cNvSpPr/>
          <p:nvPr/>
        </p:nvSpPr>
        <p:spPr>
          <a:xfrm>
            <a:off x="6553200" y="5257800"/>
            <a:ext cx="2362200" cy="461665"/>
          </a:xfrm>
          <a:prstGeom prst="rect">
            <a:avLst/>
          </a:prstGeom>
        </p:spPr>
        <p:txBody>
          <a:bodyPr wrap="square">
            <a:spAutoFit/>
          </a:bodyPr>
          <a:lstStyle/>
          <a:p>
            <a:r>
              <a:rPr lang="en-US" sz="1200" b="1" dirty="0" smtClean="0">
                <a:solidFill>
                  <a:srgbClr val="C00000"/>
                </a:solidFill>
              </a:rPr>
              <a:t>Stop location indicator (red with a + through its center) </a:t>
            </a:r>
            <a:endParaRPr lang="en-US" sz="1200" b="1" dirty="0">
              <a:solidFill>
                <a:srgbClr val="C00000"/>
              </a:solidFill>
            </a:endParaRPr>
          </a:p>
        </p:txBody>
      </p:sp>
      <p:sp>
        <p:nvSpPr>
          <p:cNvPr id="13" name="Rectangle 12"/>
          <p:cNvSpPr/>
          <p:nvPr/>
        </p:nvSpPr>
        <p:spPr>
          <a:xfrm>
            <a:off x="0" y="2743200"/>
            <a:ext cx="2438400" cy="646331"/>
          </a:xfrm>
          <a:prstGeom prst="rect">
            <a:avLst/>
          </a:prstGeom>
        </p:spPr>
        <p:txBody>
          <a:bodyPr wrap="square">
            <a:spAutoFit/>
          </a:bodyPr>
          <a:lstStyle/>
          <a:p>
            <a:r>
              <a:rPr lang="en-US" sz="1200" b="1" dirty="0" smtClean="0">
                <a:solidFill>
                  <a:srgbClr val="C00000"/>
                </a:solidFill>
              </a:rPr>
              <a:t>3 point indicators used to find the corresponding coordinate indicator</a:t>
            </a:r>
            <a:endParaRPr lang="en-US" sz="1200" b="1" dirty="0">
              <a:solidFill>
                <a:srgbClr val="C00000"/>
              </a:solidFill>
            </a:endParaRPr>
          </a:p>
        </p:txBody>
      </p:sp>
      <p:cxnSp>
        <p:nvCxnSpPr>
          <p:cNvPr id="15" name="Curved Connector 14"/>
          <p:cNvCxnSpPr/>
          <p:nvPr/>
        </p:nvCxnSpPr>
        <p:spPr bwMode="auto">
          <a:xfrm rot="10800000" flipV="1">
            <a:off x="4685437" y="2971800"/>
            <a:ext cx="457200" cy="381000"/>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16" name="Curved Connector 15"/>
          <p:cNvCxnSpPr/>
          <p:nvPr/>
        </p:nvCxnSpPr>
        <p:spPr bwMode="auto">
          <a:xfrm>
            <a:off x="1828800" y="5486400"/>
            <a:ext cx="1371600" cy="76200"/>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17" name="Curved Connector 16"/>
          <p:cNvCxnSpPr/>
          <p:nvPr/>
        </p:nvCxnSpPr>
        <p:spPr bwMode="auto">
          <a:xfrm>
            <a:off x="1752600" y="3657600"/>
            <a:ext cx="1981200" cy="381000"/>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18" name="Curved Connector 17"/>
          <p:cNvCxnSpPr/>
          <p:nvPr/>
        </p:nvCxnSpPr>
        <p:spPr bwMode="auto">
          <a:xfrm flipV="1">
            <a:off x="2362200" y="4114800"/>
            <a:ext cx="1066800" cy="304800"/>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19" name="Curved Connector 18"/>
          <p:cNvCxnSpPr/>
          <p:nvPr/>
        </p:nvCxnSpPr>
        <p:spPr bwMode="auto">
          <a:xfrm>
            <a:off x="2362200" y="2971800"/>
            <a:ext cx="762000" cy="609600"/>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21" name="Curved Connector 20"/>
          <p:cNvCxnSpPr/>
          <p:nvPr/>
        </p:nvCxnSpPr>
        <p:spPr bwMode="auto">
          <a:xfrm>
            <a:off x="3657600" y="2971800"/>
            <a:ext cx="609600" cy="533400"/>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27" name="Curved Connector 26"/>
          <p:cNvCxnSpPr/>
          <p:nvPr/>
        </p:nvCxnSpPr>
        <p:spPr bwMode="auto">
          <a:xfrm>
            <a:off x="2362200" y="4495800"/>
            <a:ext cx="1066800" cy="76200"/>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28" name="Curved Connector 27"/>
          <p:cNvCxnSpPr/>
          <p:nvPr/>
        </p:nvCxnSpPr>
        <p:spPr bwMode="auto">
          <a:xfrm>
            <a:off x="2362200" y="4603016"/>
            <a:ext cx="1524000" cy="45184"/>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29" name="Curved Connector 28"/>
          <p:cNvCxnSpPr/>
          <p:nvPr/>
        </p:nvCxnSpPr>
        <p:spPr bwMode="auto">
          <a:xfrm rot="10800000" flipV="1">
            <a:off x="3505200" y="3657600"/>
            <a:ext cx="2971800" cy="730984"/>
          </a:xfrm>
          <a:prstGeom prst="curvedConnector3">
            <a:avLst>
              <a:gd name="adj1" fmla="val 81239"/>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40" name="Curved Connector 39"/>
          <p:cNvCxnSpPr/>
          <p:nvPr/>
        </p:nvCxnSpPr>
        <p:spPr bwMode="auto">
          <a:xfrm rot="10800000" flipV="1">
            <a:off x="3733800" y="4038600"/>
            <a:ext cx="2819400" cy="381000"/>
          </a:xfrm>
          <a:prstGeom prst="curvedConnector3">
            <a:avLst>
              <a:gd name="adj1" fmla="val 85156"/>
            </a:avLst>
          </a:prstGeom>
          <a:solidFill>
            <a:schemeClr val="accent1"/>
          </a:solidFill>
          <a:ln w="19050" cap="flat" cmpd="sng" algn="ctr">
            <a:solidFill>
              <a:srgbClr val="C00000"/>
            </a:solidFill>
            <a:prstDash val="solid"/>
            <a:round/>
            <a:headEnd type="none" w="med" len="med"/>
            <a:tailEnd type="triangle" w="med" len="med"/>
          </a:ln>
          <a:effectLst/>
        </p:spPr>
      </p:cxnSp>
      <p:cxnSp>
        <p:nvCxnSpPr>
          <p:cNvPr id="42" name="Curved Connector 41"/>
          <p:cNvCxnSpPr>
            <a:stCxn id="12" idx="1"/>
          </p:cNvCxnSpPr>
          <p:nvPr/>
        </p:nvCxnSpPr>
        <p:spPr bwMode="auto">
          <a:xfrm rot="10800000">
            <a:off x="4267200" y="4419601"/>
            <a:ext cx="2286000" cy="1069033"/>
          </a:xfrm>
          <a:prstGeom prst="curvedConnector3">
            <a:avLst>
              <a:gd name="adj1" fmla="val 50000"/>
            </a:avLst>
          </a:prstGeom>
          <a:solidFill>
            <a:schemeClr val="accent1"/>
          </a:solidFill>
          <a:ln w="19050" cap="flat" cmpd="sng" algn="ctr">
            <a:solidFill>
              <a:srgbClr val="C00000"/>
            </a:solidFill>
            <a:prstDash val="solid"/>
            <a:round/>
            <a:headEnd type="none" w="med" len="med"/>
            <a:tailEnd type="triangle" w="med" len="med"/>
          </a:ln>
          <a:effectLst/>
        </p:spPr>
      </p:cxnSp>
      <p:sp>
        <p:nvSpPr>
          <p:cNvPr id="51" name="Rectangle 50"/>
          <p:cNvSpPr/>
          <p:nvPr/>
        </p:nvSpPr>
        <p:spPr>
          <a:xfrm>
            <a:off x="304800" y="2286000"/>
            <a:ext cx="8610600" cy="492443"/>
          </a:xfrm>
          <a:prstGeom prst="rect">
            <a:avLst/>
          </a:prstGeom>
        </p:spPr>
        <p:txBody>
          <a:bodyPr wrap="square">
            <a:spAutoFit/>
          </a:bodyPr>
          <a:lstStyle/>
          <a:p>
            <a:r>
              <a:rPr lang="en-US" sz="1300" b="1" dirty="0" smtClean="0">
                <a:solidFill>
                  <a:schemeClr val="accent2">
                    <a:lumMod val="50000"/>
                  </a:schemeClr>
                </a:solidFill>
              </a:rPr>
              <a:t>Once you have a running </a:t>
            </a:r>
            <a:r>
              <a:rPr lang="en-US" sz="1300" b="1" dirty="0" err="1" smtClean="0">
                <a:solidFill>
                  <a:schemeClr val="accent2">
                    <a:lumMod val="50000"/>
                  </a:schemeClr>
                </a:solidFill>
              </a:rPr>
              <a:t>DataThief</a:t>
            </a:r>
            <a:r>
              <a:rPr lang="en-US" sz="1300" b="1" dirty="0" smtClean="0">
                <a:solidFill>
                  <a:schemeClr val="accent2">
                    <a:lumMod val="50000"/>
                  </a:schemeClr>
                </a:solidFill>
              </a:rPr>
              <a:t>, select "Open..." from the File menu, and select the file you want to take data from. In this example, we used "example.png“.  Key features of </a:t>
            </a:r>
            <a:r>
              <a:rPr lang="en-US" sz="1300" b="1" dirty="0" err="1" smtClean="0">
                <a:solidFill>
                  <a:schemeClr val="accent2">
                    <a:lumMod val="50000"/>
                  </a:schemeClr>
                </a:solidFill>
              </a:rPr>
              <a:t>DataThief</a:t>
            </a:r>
            <a:r>
              <a:rPr lang="en-US" sz="1300" b="1" dirty="0" smtClean="0">
                <a:solidFill>
                  <a:schemeClr val="accent2">
                    <a:lumMod val="50000"/>
                  </a:schemeClr>
                </a:solidFill>
              </a:rPr>
              <a:t> are shown below.</a:t>
            </a:r>
            <a:endParaRPr lang="en-US" sz="1300" b="1" dirty="0">
              <a:solidFill>
                <a:schemeClr val="accent2">
                  <a:lumMod val="50000"/>
                </a:schemeClr>
              </a:solidFill>
            </a:endParaRPr>
          </a:p>
        </p:txBody>
      </p:sp>
      <p:sp>
        <p:nvSpPr>
          <p:cNvPr id="52" name="Rectangle 51"/>
          <p:cNvSpPr/>
          <p:nvPr/>
        </p:nvSpPr>
        <p:spPr>
          <a:xfrm>
            <a:off x="304800" y="609600"/>
            <a:ext cx="8382000" cy="692497"/>
          </a:xfrm>
          <a:prstGeom prst="rect">
            <a:avLst/>
          </a:prstGeom>
        </p:spPr>
        <p:txBody>
          <a:bodyPr wrap="square">
            <a:spAutoFit/>
          </a:bodyPr>
          <a:lstStyle/>
          <a:p>
            <a:r>
              <a:rPr lang="en-US" sz="1300" b="1" dirty="0" err="1" smtClean="0">
                <a:solidFill>
                  <a:schemeClr val="accent2">
                    <a:lumMod val="50000"/>
                  </a:schemeClr>
                </a:solidFill>
              </a:rPr>
              <a:t>DataThief</a:t>
            </a:r>
            <a:r>
              <a:rPr lang="en-US" sz="1300" b="1" dirty="0" smtClean="0">
                <a:solidFill>
                  <a:schemeClr val="accent2">
                    <a:lumMod val="50000"/>
                  </a:schemeClr>
                </a:solidFill>
              </a:rPr>
              <a:t> III is written in Java. This means, that apart from the "executable" called </a:t>
            </a:r>
            <a:r>
              <a:rPr lang="en-US" sz="1300" b="1" i="1" dirty="0" smtClean="0">
                <a:solidFill>
                  <a:schemeClr val="accent2">
                    <a:lumMod val="50000"/>
                  </a:schemeClr>
                </a:solidFill>
              </a:rPr>
              <a:t>Datathief.jar</a:t>
            </a:r>
            <a:r>
              <a:rPr lang="en-US" sz="1300" b="1" dirty="0" smtClean="0">
                <a:solidFill>
                  <a:schemeClr val="accent2">
                    <a:lumMod val="50000"/>
                  </a:schemeClr>
                </a:solidFill>
              </a:rPr>
              <a:t>, you will have to have the Java Virtual Machine. The Java Virtual Machine can be downloaded from </a:t>
            </a:r>
            <a:r>
              <a:rPr lang="en-US" sz="1300" b="1" i="1" dirty="0" smtClean="0">
                <a:solidFill>
                  <a:schemeClr val="accent2">
                    <a:lumMod val="50000"/>
                  </a:schemeClr>
                </a:solidFill>
              </a:rPr>
              <a:t>www.java.com.</a:t>
            </a:r>
            <a:r>
              <a:rPr lang="en-US" sz="1300" b="1" dirty="0" smtClean="0">
                <a:solidFill>
                  <a:schemeClr val="accent2">
                    <a:lumMod val="50000"/>
                  </a:schemeClr>
                </a:solidFill>
              </a:rPr>
              <a:t> Follow the instructions that are appropriate for your machine.</a:t>
            </a:r>
          </a:p>
        </p:txBody>
      </p:sp>
      <p:sp>
        <p:nvSpPr>
          <p:cNvPr id="53" name="Rectangle 52"/>
          <p:cNvSpPr/>
          <p:nvPr/>
        </p:nvSpPr>
        <p:spPr>
          <a:xfrm>
            <a:off x="304800" y="1295400"/>
            <a:ext cx="8001000" cy="1031051"/>
          </a:xfrm>
          <a:prstGeom prst="rect">
            <a:avLst/>
          </a:prstGeom>
        </p:spPr>
        <p:txBody>
          <a:bodyPr wrap="square">
            <a:spAutoFit/>
          </a:bodyPr>
          <a:lstStyle/>
          <a:p>
            <a:r>
              <a:rPr lang="en-US" sz="1300" b="1" dirty="0" smtClean="0">
                <a:solidFill>
                  <a:schemeClr val="accent2">
                    <a:lumMod val="50000"/>
                  </a:schemeClr>
                </a:solidFill>
              </a:rPr>
              <a:t>Once the virtual machine is installed, you may start </a:t>
            </a:r>
            <a:r>
              <a:rPr lang="en-US" sz="1300" b="1" dirty="0" err="1" smtClean="0">
                <a:solidFill>
                  <a:schemeClr val="accent2">
                    <a:lumMod val="50000"/>
                  </a:schemeClr>
                </a:solidFill>
              </a:rPr>
              <a:t>DataThief</a:t>
            </a:r>
            <a:r>
              <a:rPr lang="en-US" sz="1300" b="1" dirty="0" smtClean="0">
                <a:solidFill>
                  <a:schemeClr val="accent2">
                    <a:lumMod val="50000"/>
                  </a:schemeClr>
                </a:solidFill>
              </a:rPr>
              <a:t>.</a:t>
            </a:r>
          </a:p>
          <a:p>
            <a:pPr lvl="1">
              <a:buFont typeface="Arial" pitchFamily="34" charset="0"/>
              <a:buChar char="•"/>
            </a:pPr>
            <a:r>
              <a:rPr lang="en-US" sz="1200" b="1" dirty="0" smtClean="0"/>
              <a:t>  On Windows, double click the Datathief.jar icon.</a:t>
            </a:r>
          </a:p>
          <a:p>
            <a:pPr lvl="1">
              <a:buFont typeface="Arial" pitchFamily="34" charset="0"/>
              <a:buChar char="•"/>
            </a:pPr>
            <a:r>
              <a:rPr lang="en-US" sz="1200" b="1" dirty="0" smtClean="0"/>
              <a:t>  On Macintoshes with </a:t>
            </a:r>
            <a:r>
              <a:rPr lang="en-US" sz="1200" b="1" dirty="0" err="1" smtClean="0"/>
              <a:t>MacOS</a:t>
            </a:r>
            <a:r>
              <a:rPr lang="en-US" sz="1200" b="1" dirty="0" smtClean="0"/>
              <a:t> 8 or </a:t>
            </a:r>
            <a:r>
              <a:rPr lang="en-US" sz="1200" b="1" dirty="0" err="1" smtClean="0"/>
              <a:t>MacOS</a:t>
            </a:r>
            <a:r>
              <a:rPr lang="en-US" sz="1200" b="1" dirty="0" smtClean="0"/>
              <a:t> 9, double click the </a:t>
            </a:r>
            <a:r>
              <a:rPr lang="en-US" sz="1200" b="1" dirty="0" err="1" smtClean="0"/>
              <a:t>Datathief</a:t>
            </a:r>
            <a:r>
              <a:rPr lang="en-US" sz="1200" b="1" dirty="0" smtClean="0"/>
              <a:t> application icon.</a:t>
            </a:r>
          </a:p>
          <a:p>
            <a:pPr lvl="1">
              <a:buFont typeface="Arial" pitchFamily="34" charset="0"/>
              <a:buChar char="•"/>
            </a:pPr>
            <a:r>
              <a:rPr lang="en-US" sz="1200" b="1" dirty="0" smtClean="0"/>
              <a:t>  On Macintoshes with </a:t>
            </a:r>
            <a:r>
              <a:rPr lang="en-US" sz="1200" b="1" dirty="0" err="1" smtClean="0"/>
              <a:t>MacOS</a:t>
            </a:r>
            <a:r>
              <a:rPr lang="en-US" sz="1200" b="1" dirty="0" smtClean="0"/>
              <a:t> X and on Linux or Unix either double click the </a:t>
            </a:r>
            <a:r>
              <a:rPr lang="en-US" sz="1200" b="1" dirty="0" err="1" smtClean="0"/>
              <a:t>Datathief</a:t>
            </a:r>
            <a:r>
              <a:rPr lang="en-US" sz="1200" b="1" dirty="0" smtClean="0"/>
              <a:t> icon, or go to the directory where you installed </a:t>
            </a:r>
            <a:r>
              <a:rPr lang="en-US" sz="1200" b="1" dirty="0" err="1" smtClean="0"/>
              <a:t>DataThief</a:t>
            </a:r>
            <a:r>
              <a:rPr lang="en-US" sz="1200" b="1" dirty="0" smtClean="0"/>
              <a:t> and type </a:t>
            </a:r>
            <a:r>
              <a:rPr lang="en-US" sz="1200" b="1" dirty="0" err="1" smtClean="0"/>
              <a:t>Datathief</a:t>
            </a:r>
            <a:r>
              <a:rPr lang="en-US" sz="1200" b="1" dirty="0" smtClean="0"/>
              <a:t>.</a:t>
            </a:r>
          </a:p>
        </p:txBody>
      </p:sp>
      <p:sp>
        <p:nvSpPr>
          <p:cNvPr id="54" name="Rectangle 2"/>
          <p:cNvSpPr txBox="1">
            <a:spLocks noChangeArrowheads="1"/>
          </p:cNvSpPr>
          <p:nvPr/>
        </p:nvSpPr>
        <p:spPr>
          <a:xfrm>
            <a:off x="0" y="0"/>
            <a:ext cx="51816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u="sng" kern="0" dirty="0" smtClean="0">
                <a:solidFill>
                  <a:schemeClr val="accent2"/>
                </a:solidFill>
                <a:latin typeface="+mj-lt"/>
                <a:ea typeface="+mj-ea"/>
                <a:cs typeface="+mj-cs"/>
              </a:rPr>
              <a:t>Orientation to </a:t>
            </a:r>
            <a:r>
              <a:rPr lang="en-US" sz="2400" b="1" u="sng" kern="0" dirty="0" err="1" smtClean="0">
                <a:solidFill>
                  <a:schemeClr val="accent2"/>
                </a:solidFill>
                <a:latin typeface="+mj-lt"/>
                <a:ea typeface="+mj-ea"/>
                <a:cs typeface="+mj-cs"/>
              </a:rPr>
              <a:t>DataThief</a:t>
            </a:r>
            <a:r>
              <a:rPr lang="en-US" sz="2400" b="1" u="sng" kern="0" dirty="0" smtClean="0">
                <a:solidFill>
                  <a:schemeClr val="accent2"/>
                </a:solidFill>
                <a:latin typeface="+mj-lt"/>
                <a:ea typeface="+mj-ea"/>
                <a:cs typeface="+mj-cs"/>
              </a:rPr>
              <a:t> III</a:t>
            </a:r>
            <a:endParaRPr kumimoji="0" lang="en-US" sz="2400" b="1" i="0" u="sng" strike="noStrike" kern="0" cap="none" spc="0" normalizeH="0" baseline="0" noProof="0" dirty="0" smtClean="0">
              <a:ln>
                <a:noFill/>
              </a:ln>
              <a:solidFill>
                <a:schemeClr val="accent2"/>
              </a:solidFill>
              <a:effectLst/>
              <a:uLnTx/>
              <a:uFillTx/>
              <a:latin typeface="+mj-lt"/>
              <a:ea typeface="+mj-ea"/>
              <a:cs typeface="+mj-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152400"/>
            <a:ext cx="77724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DataThief</a:t>
            </a:r>
            <a:r>
              <a:rPr kumimoji="0" lang="en-US" sz="2800" b="1" i="0" u="sng" strike="noStrike" kern="0" cap="none" spc="0" normalizeH="0" noProof="0" dirty="0" smtClean="0">
                <a:ln>
                  <a:noFill/>
                </a:ln>
                <a:solidFill>
                  <a:schemeClr val="accent2"/>
                </a:solidFill>
                <a:effectLst/>
                <a:uLnTx/>
                <a:uFillTx/>
                <a:latin typeface="+mj-lt"/>
                <a:ea typeface="+mj-ea"/>
                <a:cs typeface="+mj-cs"/>
              </a:rPr>
              <a:t> in Action</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233474" name="Picture 2"/>
          <p:cNvPicPr>
            <a:picLocks noChangeAspect="1" noChangeArrowheads="1"/>
          </p:cNvPicPr>
          <p:nvPr/>
        </p:nvPicPr>
        <p:blipFill>
          <a:blip r:embed="rId3" cstate="screen"/>
          <a:srcRect/>
          <a:stretch>
            <a:fillRect/>
          </a:stretch>
        </p:blipFill>
        <p:spPr bwMode="auto">
          <a:xfrm>
            <a:off x="5562600" y="762000"/>
            <a:ext cx="3581400" cy="3124200"/>
          </a:xfrm>
          <a:prstGeom prst="rect">
            <a:avLst/>
          </a:prstGeom>
          <a:noFill/>
          <a:ln w="9525">
            <a:noFill/>
            <a:miter lim="800000"/>
            <a:headEnd/>
            <a:tailEnd/>
          </a:ln>
        </p:spPr>
      </p:pic>
      <p:pic>
        <p:nvPicPr>
          <p:cNvPr id="233475" name="Picture 3"/>
          <p:cNvPicPr>
            <a:picLocks noChangeAspect="1" noChangeArrowheads="1"/>
          </p:cNvPicPr>
          <p:nvPr/>
        </p:nvPicPr>
        <p:blipFill>
          <a:blip r:embed="rId4" cstate="screen"/>
          <a:srcRect/>
          <a:stretch>
            <a:fillRect/>
          </a:stretch>
        </p:blipFill>
        <p:spPr bwMode="auto">
          <a:xfrm>
            <a:off x="228600" y="2667000"/>
            <a:ext cx="3731559" cy="3429000"/>
          </a:xfrm>
          <a:prstGeom prst="rect">
            <a:avLst/>
          </a:prstGeom>
          <a:noFill/>
          <a:ln w="9525">
            <a:noFill/>
            <a:miter lim="800000"/>
            <a:headEnd/>
            <a:tailEnd/>
          </a:ln>
        </p:spPr>
      </p:pic>
      <p:cxnSp>
        <p:nvCxnSpPr>
          <p:cNvPr id="5" name="Curved Connector 4"/>
          <p:cNvCxnSpPr/>
          <p:nvPr/>
        </p:nvCxnSpPr>
        <p:spPr bwMode="auto">
          <a:xfrm flipV="1">
            <a:off x="5334000" y="990600"/>
            <a:ext cx="228600" cy="762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triangle" w="med" len="med"/>
          </a:ln>
          <a:effectLst/>
        </p:spPr>
      </p:cxnSp>
      <p:sp>
        <p:nvSpPr>
          <p:cNvPr id="6" name="Rectangle 5"/>
          <p:cNvSpPr/>
          <p:nvPr/>
        </p:nvSpPr>
        <p:spPr>
          <a:xfrm>
            <a:off x="4038600" y="914400"/>
            <a:ext cx="1523999" cy="1508105"/>
          </a:xfrm>
          <a:prstGeom prst="rect">
            <a:avLst/>
          </a:prstGeom>
        </p:spPr>
        <p:txBody>
          <a:bodyPr wrap="square">
            <a:spAutoFit/>
          </a:bodyPr>
          <a:lstStyle/>
          <a:p>
            <a:r>
              <a:rPr lang="en-US" sz="1400" b="1" dirty="0" smtClean="0">
                <a:solidFill>
                  <a:srgbClr val="7030A0"/>
                </a:solidFill>
              </a:rPr>
              <a:t>(2) </a:t>
            </a:r>
            <a:r>
              <a:rPr lang="en-US" sz="1400" b="1" dirty="0" smtClean="0">
                <a:solidFill>
                  <a:srgbClr val="FF33CC"/>
                </a:solidFill>
              </a:rPr>
              <a:t>Select an image file using Open from the File menu.  </a:t>
            </a:r>
            <a:r>
              <a:rPr lang="en-US" sz="1200" b="1" dirty="0" smtClean="0"/>
              <a:t>Allowed file types include gif, jpg, and </a:t>
            </a:r>
            <a:r>
              <a:rPr lang="en-US" sz="1200" b="1" dirty="0" err="1" smtClean="0"/>
              <a:t>png</a:t>
            </a:r>
            <a:r>
              <a:rPr lang="en-US" sz="1200" b="1" dirty="0" smtClean="0"/>
              <a:t>.</a:t>
            </a:r>
            <a:endParaRPr lang="en-US" sz="1200" b="1" dirty="0"/>
          </a:p>
        </p:txBody>
      </p:sp>
      <p:sp>
        <p:nvSpPr>
          <p:cNvPr id="18" name="Rectangle 17"/>
          <p:cNvSpPr/>
          <p:nvPr/>
        </p:nvSpPr>
        <p:spPr>
          <a:xfrm>
            <a:off x="3581400" y="4191000"/>
            <a:ext cx="5562600" cy="1862048"/>
          </a:xfrm>
          <a:prstGeom prst="rect">
            <a:avLst/>
          </a:prstGeom>
          <a:ln>
            <a:solidFill>
              <a:srgbClr val="FF33CC"/>
            </a:solidFill>
          </a:ln>
        </p:spPr>
        <p:txBody>
          <a:bodyPr wrap="square">
            <a:spAutoFit/>
          </a:bodyPr>
          <a:lstStyle/>
          <a:p>
            <a:r>
              <a:rPr lang="en-US" sz="1300" b="1" dirty="0" smtClean="0">
                <a:solidFill>
                  <a:srgbClr val="7030A0"/>
                </a:solidFill>
              </a:rPr>
              <a:t>(4) </a:t>
            </a:r>
            <a:r>
              <a:rPr lang="en-US" sz="1300" b="1" dirty="0" smtClean="0">
                <a:solidFill>
                  <a:srgbClr val="FF33CC"/>
                </a:solidFill>
              </a:rPr>
              <a:t>Define the graph axes by tagging 3 axis coordinate indicators by dragging and dropping the 3 circled X icons onto the axes points and entering the corresponding numerical values. </a:t>
            </a:r>
          </a:p>
          <a:p>
            <a:pPr marL="228600" indent="-228600">
              <a:buAutoNum type="arabicParenBoth"/>
            </a:pPr>
            <a:endParaRPr lang="en-US" sz="400" b="1" dirty="0" smtClean="0">
              <a:solidFill>
                <a:srgbClr val="FF33CC"/>
              </a:solidFill>
            </a:endParaRPr>
          </a:p>
          <a:p>
            <a:pPr marL="228600" indent="-228600"/>
            <a:r>
              <a:rPr lang="en-US" sz="1200" b="1" dirty="0" smtClean="0"/>
              <a:t>Note: If the 3 axes points are not visible on the graph, select Reset from the Actions menu.  Click a colored button (e.g., Ref 0) to flash the corresponding axis point</a:t>
            </a:r>
          </a:p>
          <a:p>
            <a:pPr marL="228600" indent="-228600"/>
            <a:r>
              <a:rPr lang="en-US" sz="1200" b="1" dirty="0" smtClean="0"/>
              <a:t>Note: For pictures you can use this to put the digitized values in the correct units if you know the values of these three points.  </a:t>
            </a:r>
          </a:p>
          <a:p>
            <a:r>
              <a:rPr lang="en-US" sz="1200" b="1" dirty="0" smtClean="0"/>
              <a:t>Note: This can correct for skewed axes by selecting non-orthogonal axes.</a:t>
            </a:r>
            <a:endParaRPr lang="en-US" sz="1400" b="1" dirty="0"/>
          </a:p>
        </p:txBody>
      </p:sp>
      <p:cxnSp>
        <p:nvCxnSpPr>
          <p:cNvPr id="19" name="Curved Connector 18"/>
          <p:cNvCxnSpPr/>
          <p:nvPr/>
        </p:nvCxnSpPr>
        <p:spPr bwMode="auto">
          <a:xfrm rot="16200000" flipV="1">
            <a:off x="3657600" y="3505200"/>
            <a:ext cx="381000" cy="381000"/>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20" name="Curved Connector 19"/>
          <p:cNvCxnSpPr/>
          <p:nvPr/>
        </p:nvCxnSpPr>
        <p:spPr bwMode="auto">
          <a:xfrm rot="10800000" flipV="1">
            <a:off x="685800" y="5181600"/>
            <a:ext cx="2819400" cy="533400"/>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21" name="Curved Connector 20"/>
          <p:cNvCxnSpPr/>
          <p:nvPr/>
        </p:nvCxnSpPr>
        <p:spPr bwMode="auto">
          <a:xfrm rot="10800000">
            <a:off x="685800" y="4038600"/>
            <a:ext cx="2819400" cy="1066800"/>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27" name="Curved Connector 26"/>
          <p:cNvCxnSpPr/>
          <p:nvPr/>
        </p:nvCxnSpPr>
        <p:spPr bwMode="auto">
          <a:xfrm rot="10800000" flipV="1">
            <a:off x="2971800" y="5257800"/>
            <a:ext cx="533400" cy="426184"/>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sp>
        <p:nvSpPr>
          <p:cNvPr id="28" name="Rectangle 27"/>
          <p:cNvSpPr/>
          <p:nvPr/>
        </p:nvSpPr>
        <p:spPr>
          <a:xfrm>
            <a:off x="3962400" y="3810000"/>
            <a:ext cx="4876800" cy="307777"/>
          </a:xfrm>
          <a:prstGeom prst="rect">
            <a:avLst/>
          </a:prstGeom>
        </p:spPr>
        <p:txBody>
          <a:bodyPr wrap="square">
            <a:spAutoFit/>
          </a:bodyPr>
          <a:lstStyle/>
          <a:p>
            <a:r>
              <a:rPr lang="en-US" sz="1400" b="1" dirty="0" smtClean="0">
                <a:solidFill>
                  <a:srgbClr val="7030A0"/>
                </a:solidFill>
              </a:rPr>
              <a:t>(3) </a:t>
            </a:r>
            <a:r>
              <a:rPr lang="en-US" sz="1400" b="1" dirty="0" smtClean="0">
                <a:solidFill>
                  <a:srgbClr val="FF33CC"/>
                </a:solidFill>
              </a:rPr>
              <a:t>Select whether to digitize a point graph or line graph</a:t>
            </a:r>
            <a:endParaRPr lang="en-US" sz="1400" b="1" dirty="0">
              <a:solidFill>
                <a:srgbClr val="FF33CC"/>
              </a:solidFill>
            </a:endParaRPr>
          </a:p>
        </p:txBody>
      </p:sp>
      <p:sp>
        <p:nvSpPr>
          <p:cNvPr id="14" name="Rectangle 13"/>
          <p:cNvSpPr/>
          <p:nvPr/>
        </p:nvSpPr>
        <p:spPr>
          <a:xfrm>
            <a:off x="228600" y="990600"/>
            <a:ext cx="3657600" cy="1077218"/>
          </a:xfrm>
          <a:prstGeom prst="rect">
            <a:avLst/>
          </a:prstGeom>
        </p:spPr>
        <p:txBody>
          <a:bodyPr wrap="square">
            <a:spAutoFit/>
          </a:bodyPr>
          <a:lstStyle/>
          <a:p>
            <a:r>
              <a:rPr lang="en-US" sz="1600" b="1" dirty="0" smtClean="0">
                <a:solidFill>
                  <a:srgbClr val="C00000"/>
                </a:solidFill>
              </a:rPr>
              <a:t>To use </a:t>
            </a:r>
            <a:r>
              <a:rPr lang="en-US" sz="1600" b="1" dirty="0" err="1" smtClean="0">
                <a:solidFill>
                  <a:srgbClr val="C00000"/>
                </a:solidFill>
              </a:rPr>
              <a:t>DataThiefIII</a:t>
            </a:r>
            <a:r>
              <a:rPr lang="en-US" sz="1600" b="1" dirty="0" smtClean="0">
                <a:solidFill>
                  <a:srgbClr val="C00000"/>
                </a:solidFill>
              </a:rPr>
              <a:t> to digitize data from a graph:</a:t>
            </a:r>
          </a:p>
          <a:p>
            <a:endParaRPr lang="en-US" sz="1600" b="1" dirty="0" smtClean="0">
              <a:solidFill>
                <a:srgbClr val="C00000"/>
              </a:solidFill>
            </a:endParaRPr>
          </a:p>
          <a:p>
            <a:r>
              <a:rPr lang="en-US" sz="1400" b="1" dirty="0" smtClean="0">
                <a:solidFill>
                  <a:srgbClr val="7030A0"/>
                </a:solidFill>
              </a:rPr>
              <a:t>(1)  </a:t>
            </a:r>
            <a:r>
              <a:rPr lang="en-US" sz="1400" b="1" dirty="0" smtClean="0">
                <a:solidFill>
                  <a:srgbClr val="FF33CC"/>
                </a:solidFill>
              </a:rPr>
              <a:t>Open </a:t>
            </a:r>
            <a:r>
              <a:rPr lang="en-US" sz="1400" b="1" dirty="0" err="1" smtClean="0">
                <a:solidFill>
                  <a:srgbClr val="FF33CC"/>
                </a:solidFill>
              </a:rPr>
              <a:t>DatathiefIII</a:t>
            </a:r>
            <a:r>
              <a:rPr lang="en-US" sz="1400" b="1" dirty="0" smtClean="0">
                <a:solidFill>
                  <a:srgbClr val="FF33CC"/>
                </a:solidFill>
              </a:rPr>
              <a:t>.</a:t>
            </a:r>
            <a:endParaRPr lang="en-US" sz="1400" b="1" dirty="0">
              <a:solidFill>
                <a:srgbClr val="FF33CC"/>
              </a:solidFill>
            </a:endParaRPr>
          </a:p>
        </p:txBody>
      </p:sp>
      <p:cxnSp>
        <p:nvCxnSpPr>
          <p:cNvPr id="30" name="Curved Connector 29"/>
          <p:cNvCxnSpPr/>
          <p:nvPr/>
        </p:nvCxnSpPr>
        <p:spPr bwMode="auto">
          <a:xfrm rot="10800000">
            <a:off x="838200" y="3352800"/>
            <a:ext cx="2667000" cy="1219200"/>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38" name="Curved Connector 37"/>
          <p:cNvCxnSpPr/>
          <p:nvPr/>
        </p:nvCxnSpPr>
        <p:spPr bwMode="auto">
          <a:xfrm>
            <a:off x="5410200" y="1447800"/>
            <a:ext cx="457200" cy="2286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triangle" w="med" len="med"/>
          </a:ln>
          <a:effectLst/>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3048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Setting </a:t>
            </a: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DataThief</a:t>
            </a:r>
            <a:endParaRPr kumimoji="0" lang="en-US" sz="2800" b="1" i="0" u="sng" strike="noStrike" kern="0" cap="none" spc="0" normalizeH="0" baseline="0" noProof="0" dirty="0" smtClean="0">
              <a:ln>
                <a:noFill/>
              </a:ln>
              <a:solidFill>
                <a:schemeClr val="accent2"/>
              </a:solidFill>
              <a:effectLst/>
              <a:uLnTx/>
              <a:uFillTx/>
              <a:latin typeface="+mj-lt"/>
              <a:ea typeface="+mj-ea"/>
              <a:cs typeface="+mj-cs"/>
            </a:endParaRPr>
          </a:p>
        </p:txBody>
      </p:sp>
      <p:pic>
        <p:nvPicPr>
          <p:cNvPr id="234498" name="Picture 2"/>
          <p:cNvPicPr>
            <a:picLocks noChangeAspect="1" noChangeArrowheads="1"/>
          </p:cNvPicPr>
          <p:nvPr/>
        </p:nvPicPr>
        <p:blipFill>
          <a:blip r:embed="rId3" cstate="screen"/>
          <a:srcRect/>
          <a:stretch>
            <a:fillRect/>
          </a:stretch>
        </p:blipFill>
        <p:spPr bwMode="auto">
          <a:xfrm>
            <a:off x="3124200" y="1295400"/>
            <a:ext cx="4953000" cy="3688404"/>
          </a:xfrm>
          <a:prstGeom prst="rect">
            <a:avLst/>
          </a:prstGeom>
          <a:noFill/>
          <a:ln w="9525">
            <a:noFill/>
            <a:miter lim="800000"/>
            <a:headEnd/>
            <a:tailEnd/>
          </a:ln>
        </p:spPr>
      </p:pic>
      <p:pic>
        <p:nvPicPr>
          <p:cNvPr id="234499" name="Picture 3"/>
          <p:cNvPicPr>
            <a:picLocks noChangeAspect="1" noChangeArrowheads="1"/>
          </p:cNvPicPr>
          <p:nvPr/>
        </p:nvPicPr>
        <p:blipFill>
          <a:blip r:embed="rId4" cstate="screen"/>
          <a:srcRect/>
          <a:stretch>
            <a:fillRect/>
          </a:stretch>
        </p:blipFill>
        <p:spPr bwMode="auto">
          <a:xfrm>
            <a:off x="7070387" y="3192293"/>
            <a:ext cx="1159213" cy="1791511"/>
          </a:xfrm>
          <a:prstGeom prst="rect">
            <a:avLst/>
          </a:prstGeom>
          <a:noFill/>
          <a:ln w="9525">
            <a:noFill/>
            <a:miter lim="800000"/>
            <a:headEnd/>
            <a:tailEnd/>
          </a:ln>
        </p:spPr>
      </p:pic>
      <p:cxnSp>
        <p:nvCxnSpPr>
          <p:cNvPr id="5" name="Curved Connector 4"/>
          <p:cNvCxnSpPr/>
          <p:nvPr/>
        </p:nvCxnSpPr>
        <p:spPr bwMode="auto">
          <a:xfrm rot="10800000">
            <a:off x="3886200" y="1600200"/>
            <a:ext cx="3886200" cy="1173804"/>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sp>
        <p:nvSpPr>
          <p:cNvPr id="6" name="Rectangle 5"/>
          <p:cNvSpPr/>
          <p:nvPr/>
        </p:nvSpPr>
        <p:spPr>
          <a:xfrm>
            <a:off x="7696200" y="2393004"/>
            <a:ext cx="1447800" cy="738664"/>
          </a:xfrm>
          <a:prstGeom prst="rect">
            <a:avLst/>
          </a:prstGeom>
        </p:spPr>
        <p:txBody>
          <a:bodyPr wrap="square">
            <a:spAutoFit/>
          </a:bodyPr>
          <a:lstStyle/>
          <a:p>
            <a:r>
              <a:rPr lang="en-US" sz="1400" b="1" dirty="0" smtClean="0">
                <a:solidFill>
                  <a:srgbClr val="7030A0"/>
                </a:solidFill>
              </a:rPr>
              <a:t>(5) </a:t>
            </a:r>
            <a:r>
              <a:rPr lang="en-US" sz="1400" b="1" dirty="0" smtClean="0">
                <a:solidFill>
                  <a:srgbClr val="FF33CC"/>
                </a:solidFill>
              </a:rPr>
              <a:t>Select axes</a:t>
            </a:r>
          </a:p>
          <a:p>
            <a:r>
              <a:rPr lang="en-US" sz="1400" b="1" dirty="0" smtClean="0">
                <a:solidFill>
                  <a:srgbClr val="FF33CC"/>
                </a:solidFill>
              </a:rPr>
              <a:t>type using the Axis menu</a:t>
            </a:r>
            <a:endParaRPr lang="en-US" sz="1400" b="1" dirty="0">
              <a:solidFill>
                <a:srgbClr val="FF33CC"/>
              </a:solidFill>
            </a:endParaRPr>
          </a:p>
        </p:txBody>
      </p:sp>
      <p:cxnSp>
        <p:nvCxnSpPr>
          <p:cNvPr id="12" name="Curved Connector 11"/>
          <p:cNvCxnSpPr/>
          <p:nvPr/>
        </p:nvCxnSpPr>
        <p:spPr bwMode="auto">
          <a:xfrm flipV="1">
            <a:off x="2362200" y="3048000"/>
            <a:ext cx="1600200" cy="685800"/>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sp>
        <p:nvSpPr>
          <p:cNvPr id="13" name="Rectangle 12"/>
          <p:cNvSpPr/>
          <p:nvPr/>
        </p:nvSpPr>
        <p:spPr>
          <a:xfrm>
            <a:off x="381000" y="3581400"/>
            <a:ext cx="2133600" cy="1492716"/>
          </a:xfrm>
          <a:prstGeom prst="rect">
            <a:avLst/>
          </a:prstGeom>
        </p:spPr>
        <p:txBody>
          <a:bodyPr wrap="square">
            <a:spAutoFit/>
          </a:bodyPr>
          <a:lstStyle/>
          <a:p>
            <a:r>
              <a:rPr lang="en-US" sz="1300" b="1" dirty="0" smtClean="0">
                <a:solidFill>
                  <a:srgbClr val="7030A0"/>
                </a:solidFill>
              </a:rPr>
              <a:t>(6) </a:t>
            </a:r>
            <a:r>
              <a:rPr lang="en-US" sz="1300" b="1" dirty="0" smtClean="0">
                <a:solidFill>
                  <a:srgbClr val="FF33CC"/>
                </a:solidFill>
              </a:rPr>
              <a:t>To “borrow” discrete data points,  select the </a:t>
            </a:r>
            <a:r>
              <a:rPr lang="en-US" sz="1300" b="1" i="1" dirty="0" smtClean="0">
                <a:solidFill>
                  <a:srgbClr val="FF33CC"/>
                </a:solidFill>
              </a:rPr>
              <a:t>Point</a:t>
            </a:r>
            <a:r>
              <a:rPr lang="en-US" sz="1300" b="1" dirty="0" smtClean="0">
                <a:solidFill>
                  <a:srgbClr val="FF33CC"/>
                </a:solidFill>
              </a:rPr>
              <a:t> mode icon and then tag each data point by dragging crosshairs from the “Dump” on top of the point</a:t>
            </a:r>
            <a:endParaRPr lang="en-US" sz="1300" b="1" dirty="0">
              <a:solidFill>
                <a:srgbClr val="FF33CC"/>
              </a:solidFill>
            </a:endParaRPr>
          </a:p>
        </p:txBody>
      </p:sp>
      <p:cxnSp>
        <p:nvCxnSpPr>
          <p:cNvPr id="15" name="Curved Connector 14"/>
          <p:cNvCxnSpPr/>
          <p:nvPr/>
        </p:nvCxnSpPr>
        <p:spPr bwMode="auto">
          <a:xfrm>
            <a:off x="2362200" y="3733800"/>
            <a:ext cx="2362200" cy="306388"/>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cxnSp>
        <p:nvCxnSpPr>
          <p:cNvPr id="18" name="Curved Connector 17"/>
          <p:cNvCxnSpPr/>
          <p:nvPr/>
        </p:nvCxnSpPr>
        <p:spPr bwMode="auto">
          <a:xfrm>
            <a:off x="2362200" y="2088204"/>
            <a:ext cx="762000" cy="273996"/>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sp>
        <p:nvSpPr>
          <p:cNvPr id="20" name="Rectangle 19"/>
          <p:cNvSpPr/>
          <p:nvPr/>
        </p:nvSpPr>
        <p:spPr>
          <a:xfrm>
            <a:off x="609600" y="1447800"/>
            <a:ext cx="1981200" cy="738664"/>
          </a:xfrm>
          <a:prstGeom prst="rect">
            <a:avLst/>
          </a:prstGeom>
        </p:spPr>
        <p:txBody>
          <a:bodyPr wrap="square">
            <a:spAutoFit/>
          </a:bodyPr>
          <a:lstStyle/>
          <a:p>
            <a:r>
              <a:rPr lang="en-US" sz="1400" b="1" dirty="0" smtClean="0">
                <a:solidFill>
                  <a:srgbClr val="7030A0"/>
                </a:solidFill>
              </a:rPr>
              <a:t>(7) </a:t>
            </a:r>
            <a:r>
              <a:rPr lang="en-US" sz="1400" b="1" dirty="0" smtClean="0">
                <a:solidFill>
                  <a:srgbClr val="FF33CC"/>
                </a:solidFill>
              </a:rPr>
              <a:t>Export</a:t>
            </a:r>
          </a:p>
          <a:p>
            <a:r>
              <a:rPr lang="en-US" sz="1400" b="1" dirty="0" smtClean="0">
                <a:solidFill>
                  <a:srgbClr val="FF33CC"/>
                </a:solidFill>
              </a:rPr>
              <a:t>The data to a file using the File menu</a:t>
            </a:r>
            <a:endParaRPr lang="en-US" sz="1400" b="1" dirty="0">
              <a:solidFill>
                <a:srgbClr val="FF33CC"/>
              </a:solidFill>
            </a:endParaRPr>
          </a:p>
        </p:txBody>
      </p:sp>
      <p:sp>
        <p:nvSpPr>
          <p:cNvPr id="16" name="Rectangle 15"/>
          <p:cNvSpPr/>
          <p:nvPr/>
        </p:nvSpPr>
        <p:spPr>
          <a:xfrm>
            <a:off x="457200" y="914400"/>
            <a:ext cx="5181600" cy="307777"/>
          </a:xfrm>
          <a:prstGeom prst="rect">
            <a:avLst/>
          </a:prstGeom>
        </p:spPr>
        <p:txBody>
          <a:bodyPr wrap="square">
            <a:spAutoFit/>
          </a:bodyPr>
          <a:lstStyle/>
          <a:p>
            <a:pPr algn="just"/>
            <a:r>
              <a:rPr lang="en-US" sz="1400" b="1" dirty="0" smtClean="0">
                <a:solidFill>
                  <a:srgbClr val="C00000"/>
                </a:solidFill>
              </a:rPr>
              <a:t>Simply follow the remaining numbered steps listed here. </a:t>
            </a:r>
            <a:endParaRPr lang="en-US" sz="1400" b="1" dirty="0">
              <a:solidFill>
                <a:srgbClr val="C00000"/>
              </a:solidFill>
            </a:endParaRPr>
          </a:p>
        </p:txBody>
      </p:sp>
      <p:sp>
        <p:nvSpPr>
          <p:cNvPr id="23" name="Rectangle 22"/>
          <p:cNvSpPr/>
          <p:nvPr/>
        </p:nvSpPr>
        <p:spPr>
          <a:xfrm>
            <a:off x="381000" y="5105400"/>
            <a:ext cx="8534400" cy="1123384"/>
          </a:xfrm>
          <a:prstGeom prst="rect">
            <a:avLst/>
          </a:prstGeom>
        </p:spPr>
        <p:txBody>
          <a:bodyPr wrap="square">
            <a:spAutoFit/>
          </a:bodyPr>
          <a:lstStyle/>
          <a:p>
            <a:r>
              <a:rPr lang="en-US" sz="1200" b="1" dirty="0" smtClean="0">
                <a:solidFill>
                  <a:srgbClr val="7030A0"/>
                </a:solidFill>
              </a:rPr>
              <a:t>(5 Alternate) </a:t>
            </a:r>
            <a:r>
              <a:rPr lang="en-US" sz="1200" b="1" dirty="0" smtClean="0">
                <a:solidFill>
                  <a:srgbClr val="FF33CC"/>
                </a:solidFill>
              </a:rPr>
              <a:t>To “borrow” data from traces (lines): </a:t>
            </a:r>
          </a:p>
          <a:p>
            <a:pPr>
              <a:buFont typeface="Arial" pitchFamily="34" charset="0"/>
              <a:buChar char="•"/>
            </a:pPr>
            <a:r>
              <a:rPr lang="en-US" sz="1100" b="1" dirty="0" smtClean="0"/>
              <a:t>  Select the </a:t>
            </a:r>
            <a:r>
              <a:rPr lang="en-US" sz="1100" b="1" i="1" dirty="0" smtClean="0"/>
              <a:t>Trace</a:t>
            </a:r>
            <a:r>
              <a:rPr lang="en-US" sz="1100" b="1" dirty="0" smtClean="0"/>
              <a:t> mode icon, </a:t>
            </a:r>
          </a:p>
          <a:p>
            <a:pPr>
              <a:buFont typeface="Arial" pitchFamily="34" charset="0"/>
              <a:buChar char="•"/>
            </a:pPr>
            <a:r>
              <a:rPr lang="en-US" sz="1100" b="1" dirty="0" smtClean="0"/>
              <a:t>  Tag the beginning and end of the trace to “steal” with the green and red icons, respectively </a:t>
            </a:r>
          </a:p>
          <a:p>
            <a:pPr>
              <a:buFont typeface="Arial" pitchFamily="34" charset="0"/>
              <a:buChar char="•"/>
            </a:pPr>
            <a:r>
              <a:rPr lang="en-US" sz="1100" b="1" dirty="0" smtClean="0"/>
              <a:t>  Set the color of the line by dropping the blue icon on a well isolated portion of the trace </a:t>
            </a:r>
          </a:p>
          <a:p>
            <a:pPr>
              <a:buFont typeface="Arial" pitchFamily="34" charset="0"/>
              <a:buChar char="•"/>
            </a:pPr>
            <a:r>
              <a:rPr lang="en-US" sz="1100" b="1" dirty="0" smtClean="0"/>
              <a:t>  Use the three point indicators “</a:t>
            </a:r>
            <a:r>
              <a:rPr lang="en-US" sz="1100" b="1" i="1" dirty="0" smtClean="0"/>
              <a:t>Start</a:t>
            </a:r>
            <a:r>
              <a:rPr lang="en-US" sz="1100" b="1" dirty="0" smtClean="0"/>
              <a:t>”, “</a:t>
            </a:r>
            <a:r>
              <a:rPr lang="en-US" sz="1100" b="1" i="1" dirty="0" smtClean="0"/>
              <a:t>End</a:t>
            </a:r>
            <a:r>
              <a:rPr lang="en-US" sz="1100" b="1" dirty="0" smtClean="0"/>
              <a:t>” and “</a:t>
            </a:r>
            <a:r>
              <a:rPr lang="en-US" sz="1100" b="1" i="1" dirty="0" smtClean="0"/>
              <a:t>Color</a:t>
            </a:r>
            <a:r>
              <a:rPr lang="en-US" sz="1100" b="1" dirty="0" smtClean="0"/>
              <a:t>” to locate the icons to drag.</a:t>
            </a:r>
          </a:p>
          <a:p>
            <a:pPr>
              <a:buFont typeface="Arial" pitchFamily="34" charset="0"/>
              <a:buChar char="•"/>
            </a:pPr>
            <a:r>
              <a:rPr lang="en-US" sz="1100" b="1" dirty="0" smtClean="0"/>
              <a:t>  The density of data points digitized can be adjusted using the “</a:t>
            </a:r>
            <a:r>
              <a:rPr lang="en-US" sz="1100" b="1" i="1" dirty="0" smtClean="0"/>
              <a:t>Output Distance</a:t>
            </a:r>
            <a:r>
              <a:rPr lang="en-US" sz="1100" b="1" dirty="0" smtClean="0"/>
              <a:t>” selection from the </a:t>
            </a:r>
            <a:r>
              <a:rPr lang="en-US" sz="1100" b="1" i="1" dirty="0" smtClean="0"/>
              <a:t>Settings</a:t>
            </a:r>
            <a:r>
              <a:rPr lang="en-US" sz="1100" b="1" dirty="0" smtClean="0"/>
              <a:t> tab.</a:t>
            </a:r>
            <a:endParaRPr lang="en-US" sz="1100" b="1" dirty="0"/>
          </a:p>
        </p:txBody>
      </p:sp>
      <p:pic>
        <p:nvPicPr>
          <p:cNvPr id="24" name="Picture 2"/>
          <p:cNvPicPr>
            <a:picLocks noChangeAspect="1" noChangeArrowheads="1"/>
          </p:cNvPicPr>
          <p:nvPr/>
        </p:nvPicPr>
        <p:blipFill>
          <a:blip r:embed="rId5" cstate="screen"/>
          <a:srcRect/>
          <a:stretch>
            <a:fillRect/>
          </a:stretch>
        </p:blipFill>
        <p:spPr bwMode="auto">
          <a:xfrm>
            <a:off x="4114800" y="5181600"/>
            <a:ext cx="228600" cy="304800"/>
          </a:xfrm>
          <a:prstGeom prst="rect">
            <a:avLst/>
          </a:prstGeom>
          <a:noFill/>
          <a:ln w="9525">
            <a:noFill/>
            <a:miter lim="800000"/>
            <a:headEnd/>
            <a:tailEnd/>
          </a:ln>
        </p:spPr>
      </p:pic>
      <p:pic>
        <p:nvPicPr>
          <p:cNvPr id="25" name="Picture 2"/>
          <p:cNvPicPr>
            <a:picLocks noChangeAspect="1" noChangeArrowheads="1"/>
          </p:cNvPicPr>
          <p:nvPr/>
        </p:nvPicPr>
        <p:blipFill>
          <a:blip r:embed="rId6" cstate="screen"/>
          <a:srcRect/>
          <a:stretch>
            <a:fillRect/>
          </a:stretch>
        </p:blipFill>
        <p:spPr bwMode="auto">
          <a:xfrm>
            <a:off x="2438400" y="3962400"/>
            <a:ext cx="304800" cy="2286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3048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Reading </a:t>
            </a: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DataThief</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 Txt Files</a:t>
            </a:r>
          </a:p>
        </p:txBody>
      </p:sp>
      <p:pic>
        <p:nvPicPr>
          <p:cNvPr id="235522" name="Picture 2"/>
          <p:cNvPicPr>
            <a:picLocks noChangeAspect="1" noChangeArrowheads="1"/>
          </p:cNvPicPr>
          <p:nvPr/>
        </p:nvPicPr>
        <p:blipFill>
          <a:blip r:embed="rId3" cstate="screen"/>
          <a:srcRect/>
          <a:stretch>
            <a:fillRect/>
          </a:stretch>
        </p:blipFill>
        <p:spPr bwMode="auto">
          <a:xfrm>
            <a:off x="3733800" y="1066800"/>
            <a:ext cx="4572000" cy="4343400"/>
          </a:xfrm>
          <a:prstGeom prst="rect">
            <a:avLst/>
          </a:prstGeom>
          <a:noFill/>
          <a:ln w="9525">
            <a:noFill/>
            <a:miter lim="800000"/>
            <a:headEnd/>
            <a:tailEnd/>
          </a:ln>
        </p:spPr>
      </p:pic>
      <p:cxnSp>
        <p:nvCxnSpPr>
          <p:cNvPr id="5" name="Curved Connector 4"/>
          <p:cNvCxnSpPr>
            <a:stCxn id="6" idx="3"/>
          </p:cNvCxnSpPr>
          <p:nvPr/>
        </p:nvCxnSpPr>
        <p:spPr bwMode="auto">
          <a:xfrm flipV="1">
            <a:off x="2286000" y="1676408"/>
            <a:ext cx="2057400" cy="1583315"/>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sp>
        <p:nvSpPr>
          <p:cNvPr id="6" name="Rectangle 5"/>
          <p:cNvSpPr/>
          <p:nvPr/>
        </p:nvSpPr>
        <p:spPr>
          <a:xfrm>
            <a:off x="304800" y="2351782"/>
            <a:ext cx="1981200" cy="1815882"/>
          </a:xfrm>
          <a:prstGeom prst="rect">
            <a:avLst/>
          </a:prstGeom>
          <a:ln>
            <a:solidFill>
              <a:srgbClr val="FF33CC"/>
            </a:solidFill>
          </a:ln>
        </p:spPr>
        <p:txBody>
          <a:bodyPr wrap="square">
            <a:spAutoFit/>
          </a:bodyPr>
          <a:lstStyle/>
          <a:p>
            <a:r>
              <a:rPr lang="en-US" sz="1400" b="1" dirty="0" smtClean="0">
                <a:solidFill>
                  <a:srgbClr val="7030A0"/>
                </a:solidFill>
              </a:rPr>
              <a:t>(8) </a:t>
            </a:r>
            <a:r>
              <a:rPr lang="en-US" sz="1400" b="1" dirty="0" smtClean="0">
                <a:solidFill>
                  <a:srgbClr val="FF33CC"/>
                </a:solidFill>
              </a:rPr>
              <a:t>Read into an Excel file as comma delimited text using the Excel Text Import Wizard called up from the “From Text” icon on the Data ribbon in Excel.</a:t>
            </a:r>
            <a:endParaRPr lang="en-US" sz="1400" b="1" dirty="0">
              <a:solidFill>
                <a:srgbClr val="FF33CC"/>
              </a:solidFill>
            </a:endParaRPr>
          </a:p>
        </p:txBody>
      </p:sp>
      <p:cxnSp>
        <p:nvCxnSpPr>
          <p:cNvPr id="7" name="Curved Connector 6"/>
          <p:cNvCxnSpPr>
            <a:stCxn id="6" idx="3"/>
          </p:cNvCxnSpPr>
          <p:nvPr/>
        </p:nvCxnSpPr>
        <p:spPr bwMode="auto">
          <a:xfrm flipV="1">
            <a:off x="2286000" y="3124206"/>
            <a:ext cx="2743200" cy="135517"/>
          </a:xfrm>
          <a:prstGeom prst="curvedConnector3">
            <a:avLst>
              <a:gd name="adj1" fmla="val 50000"/>
            </a:avLst>
          </a:prstGeom>
          <a:solidFill>
            <a:schemeClr val="accent1"/>
          </a:solidFill>
          <a:ln w="19050" cap="flat" cmpd="sng" algn="ctr">
            <a:solidFill>
              <a:srgbClr val="FF33CC"/>
            </a:solidFill>
            <a:prstDash val="solid"/>
            <a:round/>
            <a:headEnd type="none" w="med" len="med"/>
            <a:tailEnd type="triangle" w="med" len="med"/>
          </a:ln>
          <a:effectLst/>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1752600"/>
            <a:ext cx="8305800" cy="1752600"/>
          </a:xfrm>
        </p:spPr>
        <p:txBody>
          <a:bodyPr/>
          <a:lstStyle/>
          <a:p>
            <a:pPr eaLnBrk="1" hangingPunct="1"/>
            <a:r>
              <a:rPr lang="en-US" b="1" dirty="0" smtClean="0">
                <a:solidFill>
                  <a:schemeClr val="accent2"/>
                </a:solidFill>
              </a:rPr>
              <a:t>CONVEYIMG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chemeClr val="accent2"/>
                </a:solidFill>
              </a:rPr>
              <a:t>Gathering Information</a:t>
            </a:r>
          </a:p>
          <a:p>
            <a:pPr eaLnBrk="1" hangingPunct="1"/>
            <a:r>
              <a:rPr lang="en-US" sz="2400" b="1" dirty="0" smtClean="0">
                <a:solidFill>
                  <a:srgbClr val="C00000"/>
                </a:solidFill>
              </a:rPr>
              <a:t>An Example of Using </a:t>
            </a:r>
            <a:r>
              <a:rPr lang="en-US" sz="2400" b="1" dirty="0" err="1" smtClean="0">
                <a:solidFill>
                  <a:srgbClr val="C00000"/>
                </a:solidFill>
              </a:rPr>
              <a:t>DataThief</a:t>
            </a:r>
            <a:r>
              <a:rPr lang="en-US" sz="2400" b="1" dirty="0" smtClean="0">
                <a:solidFill>
                  <a:srgbClr val="C00000"/>
                </a:solidFill>
              </a:rPr>
              <a:t> and </a:t>
            </a:r>
            <a:r>
              <a:rPr lang="en-US" sz="2400" b="1" dirty="0" err="1" smtClean="0">
                <a:solidFill>
                  <a:srgbClr val="C00000"/>
                </a:solidFill>
              </a:rPr>
              <a:t>Mathcad</a:t>
            </a:r>
            <a:endParaRPr lang="en-US" sz="2400" b="1" dirty="0" smtClean="0">
              <a:solidFill>
                <a:srgbClr val="C00000"/>
              </a:solidFill>
            </a:endParaRPr>
          </a:p>
          <a:p>
            <a:pPr eaLnBrk="1" hangingPunct="1"/>
            <a:endParaRPr lang="en-US" b="1" dirty="0" smtClean="0"/>
          </a:p>
          <a:p>
            <a:pPr algn="l" eaLnBrk="1" hangingPunct="1"/>
            <a:r>
              <a:rPr lang="en-US" sz="2000" dirty="0" smtClean="0">
                <a:solidFill>
                  <a:srgbClr val="FF00FF"/>
                </a:solidFill>
                <a:latin typeface="Times New Roman" pitchFamily="18" charset="0"/>
              </a:rPr>
              <a:t>References</a:t>
            </a:r>
            <a:r>
              <a:rPr lang="en-US" sz="2000" dirty="0" smtClean="0">
                <a:solidFill>
                  <a:srgbClr val="FF00FF"/>
                </a:solidFill>
                <a:latin typeface="Times New Roman" pitchFamily="18" charset="0"/>
              </a:rPr>
              <a:t>:</a:t>
            </a:r>
          </a:p>
          <a:p>
            <a:pPr algn="l" eaLnBrk="1" hangingPunct="1"/>
            <a:r>
              <a:rPr lang="en-US" sz="1800" dirty="0" smtClean="0">
                <a:solidFill>
                  <a:srgbClr val="FF00FF"/>
                </a:solidFill>
                <a:latin typeface="Times New Roman" pitchFamily="18" charset="0"/>
              </a:rPr>
              <a:t>PHYS 3870 </a:t>
            </a:r>
            <a:r>
              <a:rPr lang="en-US" sz="1800" dirty="0" smtClean="0">
                <a:solidFill>
                  <a:srgbClr val="FF00FF"/>
                </a:solidFill>
                <a:latin typeface="Times New Roman" pitchFamily="18" charset="0"/>
                <a:hlinkClick r:id="rId3"/>
              </a:rPr>
              <a:t>Web Site </a:t>
            </a:r>
            <a:endParaRPr lang="en-US" sz="1800" dirty="0" smtClean="0">
              <a:solidFill>
                <a:srgbClr val="FF00FF"/>
              </a:solidFill>
              <a:latin typeface="Times New Roman" pitchFamily="18" charset="0"/>
            </a:endParaRPr>
          </a:p>
          <a:p>
            <a:pPr algn="l" eaLnBrk="1" hangingPunct="1"/>
            <a:r>
              <a:rPr lang="en-US" sz="1800" dirty="0" smtClean="0">
                <a:solidFill>
                  <a:srgbClr val="FF00FF"/>
                </a:solidFill>
                <a:latin typeface="Times New Roman" pitchFamily="18" charset="0"/>
              </a:rPr>
              <a:t>USU </a:t>
            </a:r>
            <a:r>
              <a:rPr lang="en-US" sz="1800" dirty="0" smtClean="0">
                <a:solidFill>
                  <a:srgbClr val="FF00FF"/>
                </a:solidFill>
                <a:latin typeface="Times New Roman" pitchFamily="18" charset="0"/>
                <a:hlinkClick r:id="rId4"/>
              </a:rPr>
              <a:t>Library Class Web Site</a:t>
            </a:r>
            <a:endParaRPr lang="en-US" sz="1800" b="1" dirty="0" smtClean="0">
              <a:solidFill>
                <a:srgbClr val="C00000"/>
              </a:solidFill>
            </a:endParaRPr>
          </a:p>
          <a:p>
            <a:pPr algn="l" eaLnBrk="1" hangingPunct="1"/>
            <a:endParaRPr lang="en-US" b="1" dirty="0" smtClean="0"/>
          </a:p>
        </p:txBody>
      </p:sp>
      <p:pic>
        <p:nvPicPr>
          <p:cNvPr id="257026" name="Picture 2" descr="http://www.physics.usu.edu/dennison/3870-3880/IntermediateLab_files/image008.jpg"/>
          <p:cNvPicPr>
            <a:picLocks noChangeAspect="1" noChangeArrowheads="1"/>
          </p:cNvPicPr>
          <p:nvPr/>
        </p:nvPicPr>
        <p:blipFill>
          <a:blip r:embed="rId5" cstate="screen"/>
          <a:srcRect/>
          <a:stretch>
            <a:fillRect/>
          </a:stretch>
        </p:blipFill>
        <p:spPr bwMode="auto">
          <a:xfrm>
            <a:off x="5867400" y="4267200"/>
            <a:ext cx="2623446" cy="812574"/>
          </a:xfrm>
          <a:prstGeom prst="rect">
            <a:avLst/>
          </a:prstGeom>
          <a:noFill/>
        </p:spPr>
      </p:pic>
      <p:sp>
        <p:nvSpPr>
          <p:cNvPr id="5" name="Rectangle 4"/>
          <p:cNvSpPr/>
          <p:nvPr/>
        </p:nvSpPr>
        <p:spPr>
          <a:xfrm>
            <a:off x="457200" y="5334000"/>
            <a:ext cx="2286000" cy="646331"/>
          </a:xfrm>
          <a:prstGeom prst="rect">
            <a:avLst/>
          </a:prstGeom>
        </p:spPr>
        <p:txBody>
          <a:bodyPr wrap="square">
            <a:spAutoFit/>
          </a:bodyPr>
          <a:lstStyle/>
          <a:p>
            <a:pPr eaLnBrk="1" hangingPunct="1"/>
            <a:r>
              <a:rPr lang="en-US" dirty="0" err="1" smtClean="0">
                <a:solidFill>
                  <a:srgbClr val="FF00FF"/>
                </a:solidFill>
                <a:latin typeface="Times New Roman" pitchFamily="18" charset="0"/>
                <a:hlinkClick r:id="rId6" action="ppaction://hlinkfile"/>
              </a:rPr>
              <a:t>DataThief</a:t>
            </a:r>
            <a:r>
              <a:rPr lang="en-US" dirty="0" smtClean="0">
                <a:solidFill>
                  <a:srgbClr val="FF00FF"/>
                </a:solidFill>
                <a:latin typeface="Times New Roman" pitchFamily="18" charset="0"/>
                <a:hlinkClick r:id="rId6" action="ppaction://hlinkfile"/>
              </a:rPr>
              <a:t> Manual</a:t>
            </a:r>
            <a:endParaRPr lang="en-US" dirty="0" smtClean="0">
              <a:solidFill>
                <a:srgbClr val="FF00FF"/>
              </a:solidFill>
              <a:latin typeface="Times New Roman" pitchFamily="18" charset="0"/>
            </a:endParaRPr>
          </a:p>
          <a:p>
            <a:pPr eaLnBrk="1" hangingPunct="1"/>
            <a:r>
              <a:rPr lang="en-US" dirty="0" err="1" smtClean="0">
                <a:solidFill>
                  <a:srgbClr val="FF00FF"/>
                </a:solidFill>
                <a:latin typeface="Times New Roman" pitchFamily="18" charset="0"/>
                <a:hlinkClick r:id="rId7"/>
              </a:rPr>
              <a:t>DataThief</a:t>
            </a:r>
            <a:r>
              <a:rPr lang="en-US" dirty="0" smtClean="0">
                <a:solidFill>
                  <a:srgbClr val="FF00FF"/>
                </a:solidFill>
                <a:latin typeface="Times New Roman" pitchFamily="18" charset="0"/>
                <a:hlinkClick r:id="rId7"/>
              </a:rPr>
              <a:t> Web Site</a:t>
            </a:r>
            <a:endParaRPr lang="en-US" dirty="0" smtClean="0">
              <a:solidFill>
                <a:srgbClr val="FF00FF"/>
              </a:solidFill>
              <a:latin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3" cstate="screen"/>
          <a:srcRect/>
          <a:stretch>
            <a:fillRect/>
          </a:stretch>
        </p:blipFill>
        <p:spPr bwMode="auto">
          <a:xfrm>
            <a:off x="2743200" y="1447800"/>
            <a:ext cx="5791200" cy="2590800"/>
          </a:xfrm>
          <a:prstGeom prst="rect">
            <a:avLst/>
          </a:prstGeom>
          <a:noFill/>
          <a:ln w="9525">
            <a:noFill/>
            <a:miter lim="800000"/>
            <a:headEnd/>
            <a:tailEnd/>
          </a:ln>
        </p:spPr>
      </p:pic>
      <p:sp>
        <p:nvSpPr>
          <p:cNvPr id="4" name="Rectangle 2"/>
          <p:cNvSpPr txBox="1">
            <a:spLocks noChangeArrowheads="1"/>
          </p:cNvSpPr>
          <p:nvPr/>
        </p:nvSpPr>
        <p:spPr>
          <a:xfrm>
            <a:off x="533400" y="304800"/>
            <a:ext cx="77724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p:txBody>
      </p:sp>
      <p:cxnSp>
        <p:nvCxnSpPr>
          <p:cNvPr id="5" name="Curved Connector 4"/>
          <p:cNvCxnSpPr/>
          <p:nvPr/>
        </p:nvCxnSpPr>
        <p:spPr bwMode="auto">
          <a:xfrm>
            <a:off x="1600200" y="914400"/>
            <a:ext cx="1752600" cy="14478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6" name="Rectangle 5"/>
          <p:cNvSpPr/>
          <p:nvPr/>
        </p:nvSpPr>
        <p:spPr>
          <a:xfrm>
            <a:off x="762000" y="609600"/>
            <a:ext cx="1219200" cy="584775"/>
          </a:xfrm>
          <a:prstGeom prst="rect">
            <a:avLst/>
          </a:prstGeom>
        </p:spPr>
        <p:txBody>
          <a:bodyPr wrap="square">
            <a:spAutoFit/>
          </a:bodyPr>
          <a:lstStyle/>
          <a:p>
            <a:r>
              <a:rPr lang="en-US" sz="1600" b="1" dirty="0" smtClean="0">
                <a:solidFill>
                  <a:srgbClr val="FF33CC"/>
                </a:solidFill>
              </a:rPr>
              <a:t>Grade Rubric</a:t>
            </a:r>
            <a:endParaRPr lang="en-US" sz="1600" b="1" dirty="0">
              <a:solidFill>
                <a:srgbClr val="FF33CC"/>
              </a:solidFill>
            </a:endParaRPr>
          </a:p>
        </p:txBody>
      </p:sp>
      <p:cxnSp>
        <p:nvCxnSpPr>
          <p:cNvPr id="7" name="Curved Connector 6"/>
          <p:cNvCxnSpPr/>
          <p:nvPr/>
        </p:nvCxnSpPr>
        <p:spPr bwMode="auto">
          <a:xfrm flipV="1">
            <a:off x="1676400" y="3200400"/>
            <a:ext cx="1676400" cy="6096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8" name="Rectangle 7"/>
          <p:cNvSpPr/>
          <p:nvPr/>
        </p:nvSpPr>
        <p:spPr>
          <a:xfrm>
            <a:off x="609600" y="3581400"/>
            <a:ext cx="1219200" cy="1077218"/>
          </a:xfrm>
          <a:prstGeom prst="rect">
            <a:avLst/>
          </a:prstGeom>
        </p:spPr>
        <p:txBody>
          <a:bodyPr wrap="square">
            <a:spAutoFit/>
          </a:bodyPr>
          <a:lstStyle/>
          <a:p>
            <a:r>
              <a:rPr lang="en-US" sz="1600" b="1" dirty="0" smtClean="0">
                <a:solidFill>
                  <a:srgbClr val="FF33CC"/>
                </a:solidFill>
              </a:rPr>
              <a:t>Notes on contents of a lab report</a:t>
            </a:r>
            <a:endParaRPr lang="en-US" sz="1600" b="1" dirty="0">
              <a:solidFill>
                <a:srgbClr val="FF33CC"/>
              </a:solidFill>
            </a:endParaRPr>
          </a:p>
        </p:txBody>
      </p:sp>
      <p:sp>
        <p:nvSpPr>
          <p:cNvPr id="9" name="Rectangle 8"/>
          <p:cNvSpPr/>
          <p:nvPr/>
        </p:nvSpPr>
        <p:spPr>
          <a:xfrm>
            <a:off x="5486400" y="4191000"/>
            <a:ext cx="1219200" cy="830997"/>
          </a:xfrm>
          <a:prstGeom prst="rect">
            <a:avLst/>
          </a:prstGeom>
        </p:spPr>
        <p:txBody>
          <a:bodyPr wrap="square">
            <a:spAutoFit/>
          </a:bodyPr>
          <a:lstStyle/>
          <a:p>
            <a:r>
              <a:rPr lang="en-US" sz="1600" b="1" dirty="0" smtClean="0">
                <a:solidFill>
                  <a:srgbClr val="FF33CC"/>
                </a:solidFill>
              </a:rPr>
              <a:t>The AIP Style Manual</a:t>
            </a:r>
            <a:endParaRPr lang="en-US" sz="1600" b="1" dirty="0">
              <a:solidFill>
                <a:srgbClr val="FF33CC"/>
              </a:solidFill>
            </a:endParaRPr>
          </a:p>
        </p:txBody>
      </p:sp>
      <p:cxnSp>
        <p:nvCxnSpPr>
          <p:cNvPr id="12" name="Curved Connector 11"/>
          <p:cNvCxnSpPr/>
          <p:nvPr/>
        </p:nvCxnSpPr>
        <p:spPr bwMode="auto">
          <a:xfrm rot="5400000" flipH="1" flipV="1">
            <a:off x="6629400" y="3429000"/>
            <a:ext cx="990600" cy="9906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11" name="TextBox 10"/>
          <p:cNvSpPr txBox="1"/>
          <p:nvPr/>
        </p:nvSpPr>
        <p:spPr>
          <a:xfrm>
            <a:off x="1219200" y="5029200"/>
            <a:ext cx="6750566" cy="738664"/>
          </a:xfrm>
          <a:prstGeom prst="rect">
            <a:avLst/>
          </a:prstGeom>
          <a:noFill/>
        </p:spPr>
        <p:txBody>
          <a:bodyPr wrap="none" rtlCol="0">
            <a:spAutoFit/>
          </a:bodyPr>
          <a:lstStyle/>
          <a:p>
            <a:r>
              <a:rPr lang="en-US" sz="1400" dirty="0" smtClean="0"/>
              <a:t>AIP Style Manual: </a:t>
            </a:r>
            <a:r>
              <a:rPr lang="en-US" sz="1400" dirty="0" smtClean="0">
                <a:hlinkClick r:id="rId4"/>
              </a:rPr>
              <a:t>http://www.aip.org/pubservs/style/4thed/toc.html</a:t>
            </a:r>
            <a:endParaRPr lang="en-US" sz="1400" dirty="0" smtClean="0"/>
          </a:p>
          <a:p>
            <a:r>
              <a:rPr lang="en-US" sz="1400" dirty="0" smtClean="0"/>
              <a:t>AIP Journals:  </a:t>
            </a:r>
            <a:r>
              <a:rPr lang="en-US" sz="1400" dirty="0" smtClean="0">
                <a:hlinkClick r:id="rId5"/>
              </a:rPr>
              <a:t>http://www.aip.org/pubservs/compuscript.html</a:t>
            </a:r>
            <a:r>
              <a:rPr lang="en-US" sz="1400" dirty="0" smtClean="0"/>
              <a:t>  </a:t>
            </a:r>
          </a:p>
          <a:p>
            <a:r>
              <a:rPr lang="en-US" sz="1400" dirty="0" smtClean="0"/>
              <a:t>American Journal of Physics: </a:t>
            </a:r>
            <a:r>
              <a:rPr lang="en-US" sz="1400" dirty="0" smtClean="0">
                <a:hlinkClick r:id="rId6"/>
              </a:rPr>
              <a:t>http://ajp.dickinson.edu/Contributors/manFormat.html</a:t>
            </a:r>
            <a:endParaRPr lang="en-US" sz="1400" dirty="0"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1524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DataThief</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--Fitting Example</a:t>
            </a:r>
          </a:p>
        </p:txBody>
      </p:sp>
      <p:sp>
        <p:nvSpPr>
          <p:cNvPr id="8" name="Rectangle 7"/>
          <p:cNvSpPr/>
          <p:nvPr/>
        </p:nvSpPr>
        <p:spPr>
          <a:xfrm>
            <a:off x="152400" y="838200"/>
            <a:ext cx="8991600" cy="923330"/>
          </a:xfrm>
          <a:prstGeom prst="rect">
            <a:avLst/>
          </a:prstGeom>
        </p:spPr>
        <p:txBody>
          <a:bodyPr wrap="square">
            <a:spAutoFit/>
          </a:bodyPr>
          <a:lstStyle/>
          <a:p>
            <a:r>
              <a:rPr lang="en-US" dirty="0" smtClean="0">
                <a:solidFill>
                  <a:srgbClr val="C00000"/>
                </a:solidFill>
              </a:rPr>
              <a:t>This example uses </a:t>
            </a:r>
            <a:r>
              <a:rPr lang="en-US" i="1" dirty="0" err="1" smtClean="0">
                <a:solidFill>
                  <a:srgbClr val="C00000"/>
                </a:solidFill>
              </a:rPr>
              <a:t>Mathcad</a:t>
            </a:r>
            <a:r>
              <a:rPr lang="en-US" i="1" dirty="0" smtClean="0">
                <a:solidFill>
                  <a:srgbClr val="C00000"/>
                </a:solidFill>
              </a:rPr>
              <a:t> </a:t>
            </a:r>
            <a:r>
              <a:rPr lang="en-US" dirty="0" smtClean="0">
                <a:solidFill>
                  <a:srgbClr val="C00000"/>
                </a:solidFill>
              </a:rPr>
              <a:t>to fit the digitized coordinates of a photograph to a mathematical model, leading to an analytical expression used for further analysis. The digitized results were produced using</a:t>
            </a:r>
            <a:r>
              <a:rPr lang="en-US" i="1" dirty="0" smtClean="0">
                <a:solidFill>
                  <a:srgbClr val="C00000"/>
                </a:solidFill>
              </a:rPr>
              <a:t> </a:t>
            </a:r>
            <a:r>
              <a:rPr lang="en-US" i="1" dirty="0" err="1" smtClean="0">
                <a:solidFill>
                  <a:srgbClr val="C00000"/>
                </a:solidFill>
              </a:rPr>
              <a:t>DataThiefIII</a:t>
            </a:r>
            <a:r>
              <a:rPr lang="en-US" i="1" dirty="0" smtClean="0">
                <a:solidFill>
                  <a:srgbClr val="C00000"/>
                </a:solidFill>
              </a:rPr>
              <a:t>.</a:t>
            </a:r>
            <a:endParaRPr lang="en-US" dirty="0">
              <a:solidFill>
                <a:srgbClr val="C00000"/>
              </a:solidFill>
            </a:endParaRPr>
          </a:p>
        </p:txBody>
      </p:sp>
      <p:sp>
        <p:nvSpPr>
          <p:cNvPr id="9" name="Rectangle 8"/>
          <p:cNvSpPr/>
          <p:nvPr/>
        </p:nvSpPr>
        <p:spPr>
          <a:xfrm>
            <a:off x="228600" y="1981200"/>
            <a:ext cx="4648200" cy="3970318"/>
          </a:xfrm>
          <a:prstGeom prst="rect">
            <a:avLst/>
          </a:prstGeom>
        </p:spPr>
        <p:txBody>
          <a:bodyPr wrap="square">
            <a:spAutoFit/>
          </a:bodyPr>
          <a:lstStyle/>
          <a:p>
            <a:r>
              <a:rPr lang="en-US" sz="1400" b="1" dirty="0" smtClean="0">
                <a:solidFill>
                  <a:schemeClr val="accent2">
                    <a:lumMod val="75000"/>
                  </a:schemeClr>
                </a:solidFill>
              </a:rPr>
              <a:t>An ellipsoidal mirror used in a Class AAA Solar Simulator needed to be adjusted to provide better focusing.  This required a mathematical model of the mirror surface in terms of foci and radii.  Direct measurement of the 3D mirror was difficult and was made even harder by the surrounding support structure and enclosure. </a:t>
            </a:r>
          </a:p>
          <a:p>
            <a:endParaRPr lang="en-US" sz="1400" b="1" dirty="0" smtClean="0"/>
          </a:p>
          <a:p>
            <a:pPr>
              <a:buFont typeface="Arial" pitchFamily="34" charset="0"/>
              <a:buChar char="•"/>
            </a:pPr>
            <a:r>
              <a:rPr lang="en-US" sz="1400" b="1" dirty="0" smtClean="0"/>
              <a:t> A photograph of the system was taken and the JPG file imported in to </a:t>
            </a:r>
            <a:r>
              <a:rPr lang="en-US" sz="1400" b="1" i="1" dirty="0" err="1" smtClean="0"/>
              <a:t>DataThiefIII</a:t>
            </a:r>
            <a:r>
              <a:rPr lang="en-US" sz="1400" b="1" i="1" dirty="0" smtClean="0"/>
              <a:t> </a:t>
            </a:r>
            <a:r>
              <a:rPr lang="en-US" sz="1400" b="1" dirty="0" smtClean="0"/>
              <a:t>(right).  </a:t>
            </a:r>
          </a:p>
          <a:p>
            <a:pPr>
              <a:buFont typeface="Arial" pitchFamily="34" charset="0"/>
              <a:buChar char="•"/>
            </a:pPr>
            <a:r>
              <a:rPr lang="en-US" sz="1400" b="1" dirty="0" smtClean="0"/>
              <a:t> The axes were identified. (The image was cropped in Photoshop to create a cleaner image. This step was not strictly necessary.).</a:t>
            </a:r>
          </a:p>
          <a:p>
            <a:pPr>
              <a:buFont typeface="Arial" pitchFamily="34" charset="0"/>
              <a:buChar char="•"/>
            </a:pPr>
            <a:r>
              <a:rPr lang="en-US" sz="1400" b="1" dirty="0" smtClean="0"/>
              <a:t> Points on the mirror were then digitized using </a:t>
            </a:r>
            <a:r>
              <a:rPr lang="en-US" sz="1400" b="1" dirty="0" err="1" smtClean="0"/>
              <a:t>Datathief</a:t>
            </a:r>
            <a:r>
              <a:rPr lang="en-US" sz="1400" b="1" dirty="0" smtClean="0"/>
              <a:t> </a:t>
            </a:r>
          </a:p>
          <a:p>
            <a:pPr>
              <a:buFont typeface="Arial" pitchFamily="34" charset="0"/>
              <a:buChar char="•"/>
            </a:pPr>
            <a:r>
              <a:rPr lang="en-US" sz="1400" b="1" dirty="0" smtClean="0"/>
              <a:t>  Data were written to a two column, tab delimited text file.  </a:t>
            </a:r>
          </a:p>
          <a:p>
            <a:pPr>
              <a:buFont typeface="Arial" pitchFamily="34" charset="0"/>
              <a:buChar char="•"/>
            </a:pPr>
            <a:r>
              <a:rPr lang="en-US" sz="1400" b="1" dirty="0" smtClean="0"/>
              <a:t>  The data file was then read in to </a:t>
            </a:r>
            <a:r>
              <a:rPr lang="en-US" sz="1400" b="1" i="1" dirty="0" err="1" smtClean="0"/>
              <a:t>Mathcad</a:t>
            </a:r>
            <a:r>
              <a:rPr lang="en-US" sz="1400" b="1" i="1" dirty="0" smtClean="0"/>
              <a:t>.</a:t>
            </a:r>
            <a:endParaRPr lang="en-US" sz="1400" b="1" dirty="0"/>
          </a:p>
        </p:txBody>
      </p:sp>
      <p:pic>
        <p:nvPicPr>
          <p:cNvPr id="10" name="Picture 2"/>
          <p:cNvPicPr>
            <a:picLocks noChangeAspect="1" noChangeArrowheads="1"/>
          </p:cNvPicPr>
          <p:nvPr/>
        </p:nvPicPr>
        <p:blipFill>
          <a:blip r:embed="rId3" cstate="screen"/>
          <a:srcRect/>
          <a:stretch>
            <a:fillRect/>
          </a:stretch>
        </p:blipFill>
        <p:spPr bwMode="auto">
          <a:xfrm>
            <a:off x="5029200" y="1905000"/>
            <a:ext cx="3810000" cy="423333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30480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DataThief</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--Fitting Example</a:t>
            </a:r>
          </a:p>
        </p:txBody>
      </p:sp>
      <p:pic>
        <p:nvPicPr>
          <p:cNvPr id="332803" name="Picture 3"/>
          <p:cNvPicPr>
            <a:picLocks noChangeAspect="1" noChangeArrowheads="1"/>
          </p:cNvPicPr>
          <p:nvPr/>
        </p:nvPicPr>
        <p:blipFill>
          <a:blip r:embed="rId3" cstate="screen"/>
          <a:srcRect/>
          <a:stretch>
            <a:fillRect/>
          </a:stretch>
        </p:blipFill>
        <p:spPr bwMode="auto">
          <a:xfrm>
            <a:off x="1600200" y="1143000"/>
            <a:ext cx="7080962" cy="4724400"/>
          </a:xfrm>
          <a:prstGeom prst="rect">
            <a:avLst/>
          </a:prstGeom>
          <a:noFill/>
          <a:ln w="9525">
            <a:noFill/>
            <a:miter lim="800000"/>
            <a:headEnd/>
            <a:tailEnd/>
          </a:ln>
        </p:spPr>
      </p:pic>
      <p:sp>
        <p:nvSpPr>
          <p:cNvPr id="6" name="Rectangle 5"/>
          <p:cNvSpPr/>
          <p:nvPr/>
        </p:nvSpPr>
        <p:spPr bwMode="auto">
          <a:xfrm>
            <a:off x="4953000" y="914400"/>
            <a:ext cx="35814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7" name="Rectangle 6"/>
          <p:cNvSpPr/>
          <p:nvPr/>
        </p:nvSpPr>
        <p:spPr bwMode="auto">
          <a:xfrm>
            <a:off x="1752600" y="1828800"/>
            <a:ext cx="762000" cy="2895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cs typeface="Arial"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30480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DataThief</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--Fitting Example</a:t>
            </a:r>
          </a:p>
        </p:txBody>
      </p:sp>
      <p:pic>
        <p:nvPicPr>
          <p:cNvPr id="330754" name="Picture 2"/>
          <p:cNvPicPr>
            <a:picLocks noChangeAspect="1" noChangeArrowheads="1"/>
          </p:cNvPicPr>
          <p:nvPr/>
        </p:nvPicPr>
        <p:blipFill>
          <a:blip r:embed="rId3" cstate="screen"/>
          <a:srcRect/>
          <a:stretch>
            <a:fillRect/>
          </a:stretch>
        </p:blipFill>
        <p:spPr bwMode="auto">
          <a:xfrm>
            <a:off x="2971800" y="152400"/>
            <a:ext cx="5924550" cy="583882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30480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DataThief</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--Fitting Example</a:t>
            </a:r>
          </a:p>
        </p:txBody>
      </p:sp>
      <p:pic>
        <p:nvPicPr>
          <p:cNvPr id="331778" name="Picture 2"/>
          <p:cNvPicPr>
            <a:picLocks noChangeAspect="1" noChangeArrowheads="1"/>
          </p:cNvPicPr>
          <p:nvPr/>
        </p:nvPicPr>
        <p:blipFill>
          <a:blip r:embed="rId3" cstate="screen"/>
          <a:srcRect/>
          <a:stretch>
            <a:fillRect/>
          </a:stretch>
        </p:blipFill>
        <p:spPr bwMode="auto">
          <a:xfrm>
            <a:off x="3581400" y="228600"/>
            <a:ext cx="5250984" cy="5805487"/>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1752600"/>
            <a:ext cx="8305800" cy="1752600"/>
          </a:xfrm>
        </p:spPr>
        <p:txBody>
          <a:bodyPr/>
          <a:lstStyle/>
          <a:p>
            <a:pPr eaLnBrk="1" hangingPunct="1"/>
            <a:r>
              <a:rPr lang="en-US" b="1" dirty="0" smtClean="0">
                <a:solidFill>
                  <a:schemeClr val="accent2"/>
                </a:solidFill>
              </a:rPr>
              <a:t>CONVEYIMG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b="1" dirty="0" smtClean="0">
                <a:solidFill>
                  <a:schemeClr val="accent2"/>
                </a:solidFill>
              </a:rPr>
              <a:t>Gathering Information</a:t>
            </a:r>
          </a:p>
          <a:p>
            <a:pPr eaLnBrk="1" hangingPunct="1"/>
            <a:r>
              <a:rPr lang="en-US" sz="2400" b="1" dirty="0" smtClean="0">
                <a:solidFill>
                  <a:srgbClr val="C00000"/>
                </a:solidFill>
              </a:rPr>
              <a:t>An Exercise in </a:t>
            </a:r>
            <a:r>
              <a:rPr lang="en-US" sz="2400" b="1" dirty="0" err="1" smtClean="0">
                <a:solidFill>
                  <a:srgbClr val="C00000"/>
                </a:solidFill>
              </a:rPr>
              <a:t>DataThief</a:t>
            </a:r>
            <a:r>
              <a:rPr lang="en-US" sz="2400" b="1" dirty="0" smtClean="0">
                <a:solidFill>
                  <a:srgbClr val="C00000"/>
                </a:solidFill>
              </a:rPr>
              <a:t>, Plotting and Curve Fitting</a:t>
            </a:r>
          </a:p>
          <a:p>
            <a:pPr eaLnBrk="1" hangingPunct="1"/>
            <a:endParaRPr lang="en-US" b="1" dirty="0" smtClean="0"/>
          </a:p>
          <a:p>
            <a:pPr algn="l" eaLnBrk="1" hangingPunct="1"/>
            <a:r>
              <a:rPr lang="en-US" sz="2000" dirty="0" smtClean="0">
                <a:solidFill>
                  <a:srgbClr val="FF00FF"/>
                </a:solidFill>
                <a:latin typeface="Times New Roman" pitchFamily="18" charset="0"/>
              </a:rPr>
              <a:t>References</a:t>
            </a:r>
            <a:r>
              <a:rPr lang="en-US" sz="2000" dirty="0" smtClean="0">
                <a:solidFill>
                  <a:srgbClr val="FF00FF"/>
                </a:solidFill>
                <a:latin typeface="Times New Roman" pitchFamily="18" charset="0"/>
              </a:rPr>
              <a:t>:  </a:t>
            </a:r>
          </a:p>
          <a:p>
            <a:pPr algn="l" eaLnBrk="1" hangingPunct="1"/>
            <a:r>
              <a:rPr lang="en-US" sz="2000" dirty="0" smtClean="0">
                <a:solidFill>
                  <a:srgbClr val="FF00FF"/>
                </a:solidFill>
                <a:latin typeface="Times New Roman" pitchFamily="18" charset="0"/>
              </a:rPr>
              <a:t>PHYS 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b="1" dirty="0" smtClean="0">
              <a:solidFill>
                <a:srgbClr val="C00000"/>
              </a:solidFill>
            </a:endParaRPr>
          </a:p>
          <a:p>
            <a:pPr eaLnBrk="1" hangingPunct="1"/>
            <a:endParaRPr lang="en-US" b="1" dirty="0" smtClean="0"/>
          </a:p>
        </p:txBody>
      </p:sp>
      <p:pic>
        <p:nvPicPr>
          <p:cNvPr id="257026" name="Picture 2" descr="http://www.physics.usu.edu/dennison/3870-3880/IntermediateLab_files/image008.jpg"/>
          <p:cNvPicPr>
            <a:picLocks noChangeAspect="1" noChangeArrowheads="1"/>
          </p:cNvPicPr>
          <p:nvPr/>
        </p:nvPicPr>
        <p:blipFill>
          <a:blip r:embed="rId5" cstate="screen"/>
          <a:srcRect/>
          <a:stretch>
            <a:fillRect/>
          </a:stretch>
        </p:blipFill>
        <p:spPr bwMode="auto">
          <a:xfrm>
            <a:off x="5867400" y="4267200"/>
            <a:ext cx="2623446" cy="812574"/>
          </a:xfrm>
          <a:prstGeom prst="rect">
            <a:avLst/>
          </a:prstGeom>
          <a:noFill/>
        </p:spPr>
      </p:pic>
      <p:sp>
        <p:nvSpPr>
          <p:cNvPr id="5" name="Rectangle 4"/>
          <p:cNvSpPr/>
          <p:nvPr/>
        </p:nvSpPr>
        <p:spPr>
          <a:xfrm>
            <a:off x="457200" y="5410200"/>
            <a:ext cx="2286000" cy="646331"/>
          </a:xfrm>
          <a:prstGeom prst="rect">
            <a:avLst/>
          </a:prstGeom>
        </p:spPr>
        <p:txBody>
          <a:bodyPr wrap="square">
            <a:spAutoFit/>
          </a:bodyPr>
          <a:lstStyle/>
          <a:p>
            <a:pPr eaLnBrk="1" hangingPunct="1"/>
            <a:r>
              <a:rPr lang="en-US" dirty="0" err="1" smtClean="0">
                <a:solidFill>
                  <a:srgbClr val="FF00FF"/>
                </a:solidFill>
                <a:latin typeface="Times New Roman" pitchFamily="18" charset="0"/>
                <a:hlinkClick r:id="rId6" action="ppaction://hlinkfile"/>
              </a:rPr>
              <a:t>DataThief</a:t>
            </a:r>
            <a:r>
              <a:rPr lang="en-US" dirty="0" smtClean="0">
                <a:solidFill>
                  <a:srgbClr val="FF00FF"/>
                </a:solidFill>
                <a:latin typeface="Times New Roman" pitchFamily="18" charset="0"/>
                <a:hlinkClick r:id="rId6" action="ppaction://hlinkfile"/>
              </a:rPr>
              <a:t> Manual</a:t>
            </a:r>
            <a:endParaRPr lang="en-US" dirty="0" smtClean="0">
              <a:solidFill>
                <a:srgbClr val="FF00FF"/>
              </a:solidFill>
              <a:latin typeface="Times New Roman" pitchFamily="18" charset="0"/>
            </a:endParaRPr>
          </a:p>
          <a:p>
            <a:pPr eaLnBrk="1" hangingPunct="1"/>
            <a:r>
              <a:rPr lang="en-US" dirty="0" err="1" smtClean="0">
                <a:solidFill>
                  <a:srgbClr val="FF00FF"/>
                </a:solidFill>
                <a:latin typeface="Times New Roman" pitchFamily="18" charset="0"/>
                <a:hlinkClick r:id="rId7"/>
              </a:rPr>
              <a:t>DataThief</a:t>
            </a:r>
            <a:r>
              <a:rPr lang="en-US" dirty="0" smtClean="0">
                <a:solidFill>
                  <a:srgbClr val="FF00FF"/>
                </a:solidFill>
                <a:latin typeface="Times New Roman" pitchFamily="18" charset="0"/>
                <a:hlinkClick r:id="rId7"/>
              </a:rPr>
              <a:t> Web Site</a:t>
            </a:r>
            <a:endParaRPr lang="en-US" dirty="0" smtClean="0">
              <a:solidFill>
                <a:srgbClr val="FF00FF"/>
              </a:solidFill>
              <a:latin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subTitle" idx="1"/>
          </p:nvPr>
        </p:nvSpPr>
        <p:spPr>
          <a:xfrm>
            <a:off x="381000" y="1295400"/>
            <a:ext cx="8763000" cy="609600"/>
          </a:xfrm>
        </p:spPr>
        <p:txBody>
          <a:bodyPr/>
          <a:lstStyle/>
          <a:p>
            <a:pPr eaLnBrk="1" hangingPunct="1"/>
            <a:r>
              <a:rPr lang="en-US" b="1" dirty="0" smtClean="0">
                <a:solidFill>
                  <a:srgbClr val="C00000"/>
                </a:solidFill>
              </a:rPr>
              <a:t>An Exercise In Data Analysis</a:t>
            </a:r>
          </a:p>
        </p:txBody>
      </p:sp>
      <p:sp>
        <p:nvSpPr>
          <p:cNvPr id="5" name="Rectangle 2"/>
          <p:cNvSpPr txBox="1">
            <a:spLocks noChangeArrowheads="1"/>
          </p:cNvSpPr>
          <p:nvPr/>
        </p:nvSpPr>
        <p:spPr bwMode="auto">
          <a:xfrm>
            <a:off x="304800" y="152400"/>
            <a:ext cx="8610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0" cap="none" spc="0" normalizeH="0" baseline="0" noProof="0" dirty="0" smtClean="0">
                <a:ln>
                  <a:noFill/>
                </a:ln>
                <a:solidFill>
                  <a:schemeClr val="accent2"/>
                </a:solidFill>
                <a:effectLst/>
                <a:uLnTx/>
                <a:uFillTx/>
                <a:latin typeface="+mj-lt"/>
                <a:ea typeface="+mj-ea"/>
                <a:cs typeface="+mj-cs"/>
              </a:rPr>
              <a:t>Introduction to Scientific Computing</a:t>
            </a:r>
            <a:r>
              <a:rPr kumimoji="0" lang="en-US" sz="4000" b="1" i="1" u="none" strike="noStrike" kern="0" cap="none" spc="0" normalizeH="0" baseline="0" noProof="0" dirty="0" smtClean="0">
                <a:ln>
                  <a:noFill/>
                </a:ln>
                <a:solidFill>
                  <a:schemeClr val="accent2"/>
                </a:solidFill>
                <a:effectLst/>
                <a:uLnTx/>
                <a:uFillTx/>
                <a:latin typeface="+mj-lt"/>
                <a:ea typeface="+mj-ea"/>
                <a:cs typeface="+mj-cs"/>
              </a:rPr>
              <a:t> </a:t>
            </a:r>
            <a:r>
              <a:rPr kumimoji="0" lang="en-US" sz="2000" b="1" i="0" u="none" strike="noStrike" kern="0" cap="none" spc="0" normalizeH="0" baseline="0" noProof="0" dirty="0" smtClean="0">
                <a:ln>
                  <a:noFill/>
                </a:ln>
                <a:solidFill>
                  <a:schemeClr val="accent2"/>
                </a:solidFill>
                <a:effectLst/>
                <a:uLnTx/>
                <a:uFillTx/>
                <a:latin typeface="+mj-lt"/>
                <a:ea typeface="+mj-ea"/>
                <a:cs typeface="+mj-cs"/>
              </a:rPr>
              <a:t/>
            </a:r>
            <a:br>
              <a:rPr kumimoji="0" lang="en-US" sz="2000" b="1" i="0" u="none" strike="noStrike" kern="0" cap="none" spc="0" normalizeH="0" baseline="0" noProof="0" dirty="0" smtClean="0">
                <a:ln>
                  <a:noFill/>
                </a:ln>
                <a:solidFill>
                  <a:schemeClr val="accent2"/>
                </a:solidFill>
                <a:effectLst/>
                <a:uLnTx/>
                <a:uFillTx/>
                <a:latin typeface="+mj-lt"/>
                <a:ea typeface="+mj-ea"/>
                <a:cs typeface="+mj-cs"/>
              </a:rPr>
            </a:br>
            <a:r>
              <a:rPr kumimoji="0" lang="en-US" sz="2000" b="1" i="0" u="none" strike="noStrike" kern="0" cap="none" spc="0" normalizeH="0" baseline="0" noProof="0" dirty="0" smtClean="0">
                <a:ln>
                  <a:noFill/>
                </a:ln>
                <a:solidFill>
                  <a:schemeClr val="hlink"/>
                </a:solidFill>
                <a:effectLst/>
                <a:uLnTx/>
                <a:uFillTx/>
                <a:latin typeface="+mj-lt"/>
                <a:ea typeface="+mj-ea"/>
                <a:cs typeface="+mj-cs"/>
              </a:rPr>
              <a:t>PHYS 2500</a:t>
            </a:r>
            <a:endParaRPr kumimoji="0" lang="en-US" sz="2000" b="1" i="0" u="none" strike="noStrike" kern="0" cap="none" spc="0" normalizeH="0" baseline="0" noProof="0" dirty="0">
              <a:ln>
                <a:noFill/>
              </a:ln>
              <a:solidFill>
                <a:schemeClr val="hlink"/>
              </a:solidFill>
              <a:effectLst/>
              <a:uLnTx/>
              <a:uFillTx/>
              <a:latin typeface="+mj-lt"/>
              <a:ea typeface="+mj-ea"/>
              <a:cs typeface="+mj-cs"/>
            </a:endParaRPr>
          </a:p>
        </p:txBody>
      </p:sp>
      <p:sp>
        <p:nvSpPr>
          <p:cNvPr id="7" name="Rectangle 6"/>
          <p:cNvSpPr/>
          <p:nvPr/>
        </p:nvSpPr>
        <p:spPr>
          <a:xfrm>
            <a:off x="228600" y="2209800"/>
            <a:ext cx="8763000" cy="3877985"/>
          </a:xfrm>
          <a:prstGeom prst="rect">
            <a:avLst/>
          </a:prstGeom>
        </p:spPr>
        <p:txBody>
          <a:bodyPr wrap="square">
            <a:spAutoFit/>
          </a:bodyPr>
          <a:lstStyle/>
          <a:p>
            <a:pPr eaLnBrk="1" hangingPunct="1">
              <a:buFont typeface="Wingdings" pitchFamily="2" charset="2"/>
              <a:buChar char="Ø"/>
            </a:pPr>
            <a:r>
              <a:rPr lang="en-US" sz="2000" b="1" dirty="0" smtClean="0">
                <a:solidFill>
                  <a:schemeClr val="accent2">
                    <a:lumMod val="75000"/>
                  </a:schemeClr>
                </a:solidFill>
                <a:latin typeface="+mn-lt"/>
              </a:rPr>
              <a:t> </a:t>
            </a:r>
            <a:r>
              <a:rPr lang="en-US" b="1" dirty="0" smtClean="0">
                <a:solidFill>
                  <a:schemeClr val="accent2">
                    <a:lumMod val="75000"/>
                  </a:schemeClr>
                </a:solidFill>
                <a:latin typeface="+mn-lt"/>
              </a:rPr>
              <a:t>Use </a:t>
            </a:r>
            <a:r>
              <a:rPr lang="en-US" b="1" i="1" dirty="0" err="1" smtClean="0">
                <a:solidFill>
                  <a:schemeClr val="accent2">
                    <a:lumMod val="75000"/>
                  </a:schemeClr>
                </a:solidFill>
                <a:latin typeface="+mn-lt"/>
              </a:rPr>
              <a:t>DataThief</a:t>
            </a:r>
            <a:r>
              <a:rPr lang="en-US" b="1" dirty="0" smtClean="0">
                <a:solidFill>
                  <a:schemeClr val="accent2">
                    <a:lumMod val="75000"/>
                  </a:schemeClr>
                </a:solidFill>
                <a:latin typeface="+mn-lt"/>
              </a:rPr>
              <a:t> to “steal” data from the graph in </a:t>
            </a:r>
            <a:r>
              <a:rPr lang="en-US" b="1" i="1" dirty="0" smtClean="0">
                <a:solidFill>
                  <a:schemeClr val="accent2">
                    <a:lumMod val="75000"/>
                  </a:schemeClr>
                </a:solidFill>
                <a:latin typeface="+mn-lt"/>
              </a:rPr>
              <a:t>DennisonInFreefall.jpg</a:t>
            </a:r>
            <a:r>
              <a:rPr lang="en-US" b="1" dirty="0" smtClean="0">
                <a:solidFill>
                  <a:schemeClr val="accent2">
                    <a:lumMod val="75000"/>
                  </a:schemeClr>
                </a:solidFill>
                <a:latin typeface="+mn-lt"/>
              </a:rPr>
              <a:t> and save the data in the file </a:t>
            </a:r>
            <a:r>
              <a:rPr lang="en-US" b="1" i="1" dirty="0" smtClean="0">
                <a:solidFill>
                  <a:schemeClr val="accent2">
                    <a:lumMod val="75000"/>
                  </a:schemeClr>
                </a:solidFill>
                <a:latin typeface="+mn-lt"/>
              </a:rPr>
              <a:t>YOURNAMEInFreefall.txt</a:t>
            </a:r>
            <a:r>
              <a:rPr lang="en-US" b="1" dirty="0" smtClean="0">
                <a:solidFill>
                  <a:schemeClr val="accent2">
                    <a:lumMod val="75000"/>
                  </a:schemeClr>
                </a:solidFill>
                <a:latin typeface="+mn-lt"/>
              </a:rPr>
              <a:t>:</a:t>
            </a:r>
          </a:p>
          <a:p>
            <a:pPr eaLnBrk="1" hangingPunct="1">
              <a:buFont typeface="Wingdings" pitchFamily="2" charset="2"/>
              <a:buChar char="Ø"/>
            </a:pPr>
            <a:endParaRPr lang="en-US" b="1" dirty="0" smtClean="0">
              <a:solidFill>
                <a:schemeClr val="accent2">
                  <a:lumMod val="75000"/>
                </a:schemeClr>
              </a:solidFill>
              <a:latin typeface="+mn-lt"/>
            </a:endParaRPr>
          </a:p>
          <a:p>
            <a:pPr eaLnBrk="1" hangingPunct="1">
              <a:buFont typeface="Wingdings" pitchFamily="2" charset="2"/>
              <a:buChar char="Ø"/>
            </a:pPr>
            <a:r>
              <a:rPr lang="en-US" b="1" dirty="0" smtClean="0">
                <a:solidFill>
                  <a:schemeClr val="accent2">
                    <a:lumMod val="75000"/>
                  </a:schemeClr>
                </a:solidFill>
                <a:latin typeface="+mn-lt"/>
              </a:rPr>
              <a:t> In your favorite plotting and curve fitting program: </a:t>
            </a:r>
          </a:p>
          <a:p>
            <a:pPr lvl="1" eaLnBrk="1" hangingPunct="1">
              <a:buFont typeface="Arial" pitchFamily="34" charset="0"/>
              <a:buChar char="•"/>
            </a:pPr>
            <a:r>
              <a:rPr lang="en-US" sz="1600" dirty="0" smtClean="0">
                <a:latin typeface="+mn-lt"/>
              </a:rPr>
              <a:t>  Import the data from </a:t>
            </a:r>
            <a:r>
              <a:rPr lang="en-US" sz="1600" i="1" dirty="0" smtClean="0">
                <a:latin typeface="+mn-lt"/>
              </a:rPr>
              <a:t>DennisonInFreefall.jpg</a:t>
            </a:r>
            <a:r>
              <a:rPr lang="en-US" sz="1600" dirty="0" smtClean="0">
                <a:latin typeface="+mn-lt"/>
              </a:rPr>
              <a:t> stored in </a:t>
            </a:r>
            <a:r>
              <a:rPr lang="en-US" sz="1600" i="1" dirty="0" smtClean="0"/>
              <a:t>YOURNAMEInFreefall.txt</a:t>
            </a:r>
            <a:endParaRPr lang="en-US" sz="1600" dirty="0" smtClean="0">
              <a:latin typeface="+mn-lt"/>
            </a:endParaRPr>
          </a:p>
          <a:p>
            <a:pPr lvl="1" eaLnBrk="1" hangingPunct="1">
              <a:buFont typeface="Arial" pitchFamily="34" charset="0"/>
              <a:buChar char="•"/>
            </a:pPr>
            <a:r>
              <a:rPr lang="en-US" sz="1600" dirty="0" smtClean="0">
                <a:latin typeface="+mn-lt"/>
              </a:rPr>
              <a:t>  Import the data from </a:t>
            </a:r>
            <a:r>
              <a:rPr lang="en-US" sz="1600" i="1" dirty="0" smtClean="0">
                <a:latin typeface="+mn-lt"/>
              </a:rPr>
              <a:t>FreefallLab.txt</a:t>
            </a:r>
          </a:p>
          <a:p>
            <a:pPr lvl="1" eaLnBrk="1" hangingPunct="1">
              <a:buFont typeface="Arial" pitchFamily="34" charset="0"/>
              <a:buChar char="•"/>
            </a:pPr>
            <a:r>
              <a:rPr lang="en-US" sz="1600" dirty="0" smtClean="0">
                <a:latin typeface="+mn-lt"/>
              </a:rPr>
              <a:t>  Create a single graph of position </a:t>
            </a:r>
            <a:r>
              <a:rPr lang="en-US" sz="1600" dirty="0" err="1" smtClean="0">
                <a:latin typeface="+mn-lt"/>
              </a:rPr>
              <a:t>vs</a:t>
            </a:r>
            <a:r>
              <a:rPr lang="en-US" sz="1600" dirty="0" smtClean="0">
                <a:latin typeface="+mn-lt"/>
              </a:rPr>
              <a:t> time with:</a:t>
            </a:r>
          </a:p>
          <a:p>
            <a:pPr lvl="2" eaLnBrk="1" hangingPunct="1">
              <a:buFont typeface="Arial" pitchFamily="34" charset="0"/>
              <a:buChar char="•"/>
            </a:pPr>
            <a:r>
              <a:rPr lang="en-US" sz="1200" dirty="0" smtClean="0">
                <a:latin typeface="+mn-lt"/>
              </a:rPr>
              <a:t>  Data points and error bars from </a:t>
            </a:r>
            <a:r>
              <a:rPr lang="en-US" sz="1200" i="1" dirty="0" smtClean="0">
                <a:latin typeface="+mn-lt"/>
              </a:rPr>
              <a:t>FreefallLab.txt</a:t>
            </a:r>
          </a:p>
          <a:p>
            <a:pPr lvl="2" eaLnBrk="1" hangingPunct="1">
              <a:buFont typeface="Arial" pitchFamily="34" charset="0"/>
              <a:buChar char="•"/>
            </a:pPr>
            <a:r>
              <a:rPr lang="en-US" sz="1200" dirty="0" smtClean="0">
                <a:latin typeface="+mn-lt"/>
              </a:rPr>
              <a:t>  Data points (the slacker has no error estimates here!) from </a:t>
            </a:r>
            <a:r>
              <a:rPr lang="en-US" sz="1200" i="1" dirty="0" smtClean="0">
                <a:latin typeface="+mn-lt"/>
              </a:rPr>
              <a:t>DennisonInFreefall.jpg</a:t>
            </a:r>
          </a:p>
          <a:p>
            <a:pPr lvl="2" eaLnBrk="1" hangingPunct="1">
              <a:buFont typeface="Arial" pitchFamily="34" charset="0"/>
              <a:buChar char="•"/>
            </a:pPr>
            <a:r>
              <a:rPr lang="en-US" sz="1200" dirty="0" smtClean="0">
                <a:latin typeface="+mn-lt"/>
              </a:rPr>
              <a:t>  A mathematical model for free fall plotted as a line</a:t>
            </a:r>
          </a:p>
          <a:p>
            <a:pPr lvl="2" eaLnBrk="1" hangingPunct="1">
              <a:buFont typeface="Arial" pitchFamily="34" charset="0"/>
              <a:buChar char="•"/>
            </a:pPr>
            <a:r>
              <a:rPr lang="en-US" sz="1200" dirty="0" smtClean="0">
                <a:latin typeface="+mn-lt"/>
              </a:rPr>
              <a:t>  List your best estimates for values and errors for you model fitting parameters</a:t>
            </a:r>
          </a:p>
          <a:p>
            <a:pPr lvl="1" eaLnBrk="1" hangingPunct="1">
              <a:buFont typeface="Arial" pitchFamily="34" charset="0"/>
              <a:buChar char="•"/>
            </a:pPr>
            <a:r>
              <a:rPr lang="en-US" sz="1600" dirty="0" smtClean="0">
                <a:latin typeface="+mn-lt"/>
              </a:rPr>
              <a:t>  BONUS:</a:t>
            </a:r>
          </a:p>
          <a:p>
            <a:pPr lvl="2" eaLnBrk="1" hangingPunct="1">
              <a:buFont typeface="Arial" pitchFamily="34" charset="0"/>
              <a:buChar char="•"/>
            </a:pPr>
            <a:r>
              <a:rPr lang="en-US" sz="1200" dirty="0" smtClean="0">
                <a:latin typeface="+mn-lt"/>
              </a:rPr>
              <a:t>  </a:t>
            </a:r>
            <a:r>
              <a:rPr lang="en-US" sz="1200" dirty="0" err="1" smtClean="0">
                <a:latin typeface="+mn-lt"/>
              </a:rPr>
              <a:t>Lineraize</a:t>
            </a:r>
            <a:r>
              <a:rPr lang="en-US" sz="1200" dirty="0" smtClean="0">
                <a:latin typeface="+mn-lt"/>
              </a:rPr>
              <a:t> your model, that is plot the dependant variable versus some function (e.g., square, square root) of the dependant variable such that the plot yields a straight line</a:t>
            </a:r>
          </a:p>
          <a:p>
            <a:pPr lvl="2" eaLnBrk="1" hangingPunct="1">
              <a:buFont typeface="Arial" pitchFamily="34" charset="0"/>
              <a:buChar char="•"/>
            </a:pPr>
            <a:r>
              <a:rPr lang="en-US" sz="1200" dirty="0" smtClean="0">
                <a:latin typeface="+mn-lt"/>
              </a:rPr>
              <a:t>  Plot both data sets (with appropriate errors) and your linear model on a </a:t>
            </a:r>
            <a:r>
              <a:rPr lang="en-US" sz="1200" dirty="0" err="1" smtClean="0">
                <a:latin typeface="+mn-lt"/>
              </a:rPr>
              <a:t>linearized</a:t>
            </a:r>
            <a:r>
              <a:rPr lang="en-US" sz="1200" dirty="0" smtClean="0">
                <a:latin typeface="+mn-lt"/>
              </a:rPr>
              <a:t> graph</a:t>
            </a:r>
          </a:p>
          <a:p>
            <a:pPr lvl="2" eaLnBrk="1" hangingPunct="1">
              <a:buFont typeface="Arial" pitchFamily="34" charset="0"/>
              <a:buChar char="•"/>
            </a:pPr>
            <a:r>
              <a:rPr lang="en-US" sz="1200" dirty="0" smtClean="0">
                <a:latin typeface="+mn-lt"/>
              </a:rPr>
              <a:t>  Do an automated fit with your linear model to the </a:t>
            </a:r>
            <a:r>
              <a:rPr lang="en-US" sz="1200" dirty="0" err="1" smtClean="0">
                <a:latin typeface="+mn-lt"/>
              </a:rPr>
              <a:t>FreefallLab</a:t>
            </a:r>
            <a:r>
              <a:rPr lang="en-US" sz="1200" dirty="0" smtClean="0">
                <a:latin typeface="+mn-lt"/>
              </a:rPr>
              <a:t> data.  List your best estimates of the slope and intercept (with errors) and from these the best estimates (with errors) for you original model fitting parameters.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p:cNvPicPr>
            <a:picLocks noChangeAspect="1" noChangeArrowheads="1"/>
          </p:cNvPicPr>
          <p:nvPr/>
        </p:nvPicPr>
        <p:blipFill>
          <a:blip r:embed="rId3" cstate="screen"/>
          <a:srcRect/>
          <a:stretch>
            <a:fillRect/>
          </a:stretch>
        </p:blipFill>
        <p:spPr bwMode="auto">
          <a:xfrm>
            <a:off x="381000" y="1828800"/>
            <a:ext cx="5661063" cy="3081338"/>
          </a:xfrm>
          <a:prstGeom prst="rect">
            <a:avLst/>
          </a:prstGeom>
          <a:noFill/>
          <a:ln w="9525">
            <a:noFill/>
            <a:miter lim="800000"/>
            <a:headEnd/>
            <a:tailEnd/>
          </a:ln>
        </p:spPr>
      </p:pic>
      <p:pic>
        <p:nvPicPr>
          <p:cNvPr id="113669" name="Picture 5"/>
          <p:cNvPicPr>
            <a:picLocks noChangeAspect="1" noChangeArrowheads="1"/>
          </p:cNvPicPr>
          <p:nvPr/>
        </p:nvPicPr>
        <p:blipFill>
          <a:blip r:embed="rId4" cstate="screen"/>
          <a:srcRect/>
          <a:stretch>
            <a:fillRect/>
          </a:stretch>
        </p:blipFill>
        <p:spPr bwMode="auto">
          <a:xfrm>
            <a:off x="6172200" y="1676400"/>
            <a:ext cx="2390775" cy="4124325"/>
          </a:xfrm>
          <a:prstGeom prst="rect">
            <a:avLst/>
          </a:prstGeom>
          <a:noFill/>
          <a:ln w="9525">
            <a:noFill/>
            <a:miter lim="800000"/>
            <a:headEnd/>
            <a:tailEnd/>
          </a:ln>
        </p:spPr>
      </p:pic>
      <p:sp>
        <p:nvSpPr>
          <p:cNvPr id="6" name="Rectangle 5"/>
          <p:cNvSpPr/>
          <p:nvPr/>
        </p:nvSpPr>
        <p:spPr>
          <a:xfrm>
            <a:off x="1295400" y="1447800"/>
            <a:ext cx="2332690" cy="369332"/>
          </a:xfrm>
          <a:prstGeom prst="rect">
            <a:avLst/>
          </a:prstGeom>
        </p:spPr>
        <p:txBody>
          <a:bodyPr wrap="none">
            <a:spAutoFit/>
          </a:bodyPr>
          <a:lstStyle/>
          <a:p>
            <a:r>
              <a:rPr lang="en-US" dirty="0" smtClean="0">
                <a:solidFill>
                  <a:srgbClr val="FF00FF"/>
                </a:solidFill>
                <a:latin typeface="Times New Roman" pitchFamily="18" charset="0"/>
              </a:rPr>
              <a:t>DennisonInFreefall.jpg</a:t>
            </a:r>
            <a:endParaRPr lang="en-US" dirty="0"/>
          </a:p>
        </p:txBody>
      </p:sp>
      <p:sp>
        <p:nvSpPr>
          <p:cNvPr id="7" name="Rectangle 6"/>
          <p:cNvSpPr/>
          <p:nvPr/>
        </p:nvSpPr>
        <p:spPr>
          <a:xfrm>
            <a:off x="6172200" y="1143000"/>
            <a:ext cx="1204176" cy="369332"/>
          </a:xfrm>
          <a:prstGeom prst="rect">
            <a:avLst/>
          </a:prstGeom>
        </p:spPr>
        <p:txBody>
          <a:bodyPr wrap="none">
            <a:spAutoFit/>
          </a:bodyPr>
          <a:lstStyle/>
          <a:p>
            <a:r>
              <a:rPr lang="en-US" dirty="0" smtClean="0">
                <a:solidFill>
                  <a:srgbClr val="FF00FF"/>
                </a:solidFill>
                <a:latin typeface="Times New Roman" pitchFamily="18" charset="0"/>
              </a:rPr>
              <a:t>Freefall.txt</a:t>
            </a:r>
            <a:endParaRPr lang="en-US" dirty="0"/>
          </a:p>
        </p:txBody>
      </p:sp>
      <p:sp>
        <p:nvSpPr>
          <p:cNvPr id="8" name="Rectangle 7"/>
          <p:cNvSpPr/>
          <p:nvPr/>
        </p:nvSpPr>
        <p:spPr>
          <a:xfrm>
            <a:off x="1600200" y="457200"/>
            <a:ext cx="6552371" cy="523220"/>
          </a:xfrm>
          <a:prstGeom prst="rect">
            <a:avLst/>
          </a:prstGeom>
        </p:spPr>
        <p:txBody>
          <a:bodyPr wrap="none">
            <a:spAutoFit/>
          </a:bodyPr>
          <a:lstStyle/>
          <a:p>
            <a:pPr eaLnBrk="1" hangingPunct="1"/>
            <a:r>
              <a:rPr lang="en-US" sz="2800" b="1" dirty="0" smtClean="0">
                <a:solidFill>
                  <a:schemeClr val="accent2"/>
                </a:solidFill>
              </a:rPr>
              <a:t>Data for An Exercise In Data Analysis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0800" y="4876800"/>
            <a:ext cx="3478837" cy="369332"/>
          </a:xfrm>
          <a:prstGeom prst="rect">
            <a:avLst/>
          </a:prstGeom>
        </p:spPr>
        <p:txBody>
          <a:bodyPr wrap="none">
            <a:spAutoFit/>
          </a:bodyPr>
          <a:lstStyle/>
          <a:p>
            <a:r>
              <a:rPr lang="en-US" b="1" dirty="0" smtClean="0">
                <a:solidFill>
                  <a:srgbClr val="C00000"/>
                </a:solidFill>
                <a:latin typeface="+mn-lt"/>
              </a:rPr>
              <a:t>Model is y(t)=(1/2)at</a:t>
            </a:r>
            <a:r>
              <a:rPr lang="en-US" b="1" baseline="30000" dirty="0" smtClean="0">
                <a:solidFill>
                  <a:srgbClr val="C00000"/>
                </a:solidFill>
                <a:latin typeface="+mn-lt"/>
              </a:rPr>
              <a:t>2</a:t>
            </a:r>
            <a:r>
              <a:rPr lang="en-US" b="1" dirty="0" smtClean="0">
                <a:solidFill>
                  <a:srgbClr val="C00000"/>
                </a:solidFill>
                <a:latin typeface="+mn-lt"/>
              </a:rPr>
              <a:t> + </a:t>
            </a:r>
            <a:r>
              <a:rPr lang="en-US" b="1" dirty="0" err="1" smtClean="0">
                <a:solidFill>
                  <a:srgbClr val="C00000"/>
                </a:solidFill>
                <a:latin typeface="+mn-lt"/>
              </a:rPr>
              <a:t>v</a:t>
            </a:r>
            <a:r>
              <a:rPr lang="en-US" b="1" baseline="-25000" dirty="0" err="1" smtClean="0">
                <a:solidFill>
                  <a:srgbClr val="C00000"/>
                </a:solidFill>
                <a:latin typeface="+mn-lt"/>
              </a:rPr>
              <a:t>o</a:t>
            </a:r>
            <a:r>
              <a:rPr lang="en-US" b="1" dirty="0" err="1" smtClean="0">
                <a:solidFill>
                  <a:srgbClr val="C00000"/>
                </a:solidFill>
                <a:latin typeface="+mn-lt"/>
              </a:rPr>
              <a:t>t</a:t>
            </a:r>
            <a:r>
              <a:rPr lang="en-US" b="1" dirty="0" smtClean="0">
                <a:solidFill>
                  <a:srgbClr val="C00000"/>
                </a:solidFill>
                <a:latin typeface="+mn-lt"/>
              </a:rPr>
              <a:t> + </a:t>
            </a:r>
            <a:r>
              <a:rPr lang="en-US" b="1" dirty="0" err="1" smtClean="0">
                <a:solidFill>
                  <a:srgbClr val="C00000"/>
                </a:solidFill>
                <a:latin typeface="+mn-lt"/>
              </a:rPr>
              <a:t>y</a:t>
            </a:r>
            <a:r>
              <a:rPr lang="en-US" b="1" baseline="-25000" dirty="0" err="1" smtClean="0">
                <a:solidFill>
                  <a:srgbClr val="C00000"/>
                </a:solidFill>
                <a:latin typeface="+mn-lt"/>
              </a:rPr>
              <a:t>o</a:t>
            </a:r>
            <a:endParaRPr lang="en-US" b="1" baseline="-25000" dirty="0">
              <a:solidFill>
                <a:srgbClr val="C00000"/>
              </a:solidFill>
              <a:latin typeface="+mn-lt"/>
            </a:endParaRPr>
          </a:p>
        </p:txBody>
      </p:sp>
      <p:sp>
        <p:nvSpPr>
          <p:cNvPr id="8" name="Rectangle 7"/>
          <p:cNvSpPr/>
          <p:nvPr/>
        </p:nvSpPr>
        <p:spPr>
          <a:xfrm>
            <a:off x="990600" y="457200"/>
            <a:ext cx="7071744" cy="523220"/>
          </a:xfrm>
          <a:prstGeom prst="rect">
            <a:avLst/>
          </a:prstGeom>
        </p:spPr>
        <p:txBody>
          <a:bodyPr wrap="none">
            <a:spAutoFit/>
          </a:bodyPr>
          <a:lstStyle/>
          <a:p>
            <a:pPr eaLnBrk="1" hangingPunct="1"/>
            <a:r>
              <a:rPr lang="en-US" sz="2800" b="1" dirty="0" smtClean="0">
                <a:solidFill>
                  <a:schemeClr val="accent2"/>
                </a:solidFill>
              </a:rPr>
              <a:t>Results for An Exercise In Data Analysis</a:t>
            </a:r>
          </a:p>
        </p:txBody>
      </p:sp>
      <p:pic>
        <p:nvPicPr>
          <p:cNvPr id="113670" name="Picture 6"/>
          <p:cNvPicPr>
            <a:picLocks noChangeAspect="1" noChangeArrowheads="1"/>
          </p:cNvPicPr>
          <p:nvPr/>
        </p:nvPicPr>
        <p:blipFill>
          <a:blip r:embed="rId3" cstate="screen"/>
          <a:srcRect/>
          <a:stretch>
            <a:fillRect/>
          </a:stretch>
        </p:blipFill>
        <p:spPr bwMode="auto">
          <a:xfrm>
            <a:off x="1219200" y="1045306"/>
            <a:ext cx="6477000" cy="3721957"/>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1828800"/>
            <a:ext cx="8305800" cy="1752600"/>
          </a:xfrm>
        </p:spPr>
        <p:txBody>
          <a:bodyPr/>
          <a:lstStyle/>
          <a:p>
            <a:pPr eaLnBrk="1" hangingPunct="1"/>
            <a:r>
              <a:rPr lang="en-US" b="1" dirty="0" smtClean="0">
                <a:solidFill>
                  <a:schemeClr val="accent2"/>
                </a:solidFill>
              </a:rPr>
              <a:t>CONVEYIMG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sz="2800" b="1" dirty="0" smtClean="0">
                <a:solidFill>
                  <a:srgbClr val="C00000"/>
                </a:solidFill>
              </a:rPr>
              <a:t>Analyzing and Plotting Data with </a:t>
            </a:r>
            <a:r>
              <a:rPr lang="en-US" sz="2800" b="1" dirty="0" err="1" smtClean="0">
                <a:solidFill>
                  <a:srgbClr val="C00000"/>
                </a:solidFill>
              </a:rPr>
              <a:t>Mathcad</a:t>
            </a:r>
            <a:endParaRPr lang="en-US" sz="2800" b="1" dirty="0" smtClean="0">
              <a:solidFill>
                <a:srgbClr val="C00000"/>
              </a:solidFill>
            </a:endParaRPr>
          </a:p>
          <a:p>
            <a:pPr eaLnBrk="1" hangingPunct="1"/>
            <a:endParaRPr lang="en-US" b="1" dirty="0" smtClean="0"/>
          </a:p>
          <a:p>
            <a:pPr eaLnBrk="1" hangingPunct="1"/>
            <a:endParaRPr lang="en-US" b="1" dirty="0" smtClean="0"/>
          </a:p>
          <a:p>
            <a:pPr algn="l" eaLnBrk="1" hangingPunct="1"/>
            <a:r>
              <a:rPr lang="en-US" sz="2000" dirty="0" smtClean="0">
                <a:solidFill>
                  <a:srgbClr val="FF00FF"/>
                </a:solidFill>
                <a:latin typeface="Times New Roman" pitchFamily="18" charset="0"/>
              </a:rPr>
              <a:t>References:  </a:t>
            </a:r>
          </a:p>
          <a:p>
            <a:pPr algn="l" eaLnBrk="1" hangingPunct="1"/>
            <a:r>
              <a:rPr lang="en-US" sz="2000" dirty="0" smtClean="0">
                <a:solidFill>
                  <a:srgbClr val="FF00FF"/>
                </a:solidFill>
                <a:latin typeface="Times New Roman" pitchFamily="18" charset="0"/>
              </a:rPr>
              <a:t>PHYS 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b="1" dirty="0" smtClean="0">
              <a:solidFill>
                <a:srgbClr val="C00000"/>
              </a:solidFill>
            </a:endParaRPr>
          </a:p>
          <a:p>
            <a:pPr algn="l" eaLnBrk="1" hangingPunct="1"/>
            <a:r>
              <a:rPr lang="en-US" sz="2000" dirty="0" smtClean="0">
                <a:solidFill>
                  <a:srgbClr val="FF00FF"/>
                </a:solidFill>
                <a:latin typeface="Times New Roman" pitchFamily="18" charset="0"/>
              </a:rPr>
              <a:t>	</a:t>
            </a:r>
          </a:p>
          <a:p>
            <a:pPr eaLnBrk="1" hangingPunct="1"/>
            <a:endParaRPr lang="en-US" b="1" dirty="0" smtClean="0"/>
          </a:p>
        </p:txBody>
      </p:sp>
      <p:pic>
        <p:nvPicPr>
          <p:cNvPr id="107522" name="Picture 2"/>
          <p:cNvPicPr>
            <a:picLocks noChangeAspect="1" noChangeArrowheads="1"/>
          </p:cNvPicPr>
          <p:nvPr/>
        </p:nvPicPr>
        <p:blipFill>
          <a:blip r:embed="rId5" cstate="screen"/>
          <a:srcRect/>
          <a:stretch>
            <a:fillRect/>
          </a:stretch>
        </p:blipFill>
        <p:spPr bwMode="auto">
          <a:xfrm>
            <a:off x="6324600" y="3886200"/>
            <a:ext cx="26035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152400"/>
            <a:ext cx="87630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2500 Introduction to Scientific Computing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Mathcad</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 Tutorials</a:t>
            </a:r>
          </a:p>
        </p:txBody>
      </p:sp>
      <p:pic>
        <p:nvPicPr>
          <p:cNvPr id="106499" name="Picture 3"/>
          <p:cNvPicPr>
            <a:picLocks noChangeAspect="1" noChangeArrowheads="1"/>
          </p:cNvPicPr>
          <p:nvPr/>
        </p:nvPicPr>
        <p:blipFill>
          <a:blip r:embed="rId3" cstate="screen"/>
          <a:srcRect/>
          <a:stretch>
            <a:fillRect/>
          </a:stretch>
        </p:blipFill>
        <p:spPr bwMode="auto">
          <a:xfrm>
            <a:off x="1905000" y="1295400"/>
            <a:ext cx="6029325" cy="48482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457200" y="990600"/>
            <a:ext cx="4343400" cy="4722264"/>
          </a:xfrm>
          <a:prstGeom prst="rect">
            <a:avLst/>
          </a:prstGeom>
          <a:noFill/>
          <a:ln w="9525">
            <a:solidFill>
              <a:srgbClr val="FF33CC"/>
            </a:solidFill>
            <a:miter lim="800000"/>
            <a:headEnd/>
            <a:tailEnd/>
          </a:ln>
        </p:spPr>
      </p:pic>
      <p:sp>
        <p:nvSpPr>
          <p:cNvPr id="4" name="Rectangle 2"/>
          <p:cNvSpPr txBox="1">
            <a:spLocks noChangeArrowheads="1"/>
          </p:cNvSpPr>
          <p:nvPr/>
        </p:nvSpPr>
        <p:spPr>
          <a:xfrm>
            <a:off x="4724400" y="3048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Content of </a:t>
            </a:r>
            <a:r>
              <a:rPr lang="en-US" sz="2400" b="1" kern="0" dirty="0" smtClean="0">
                <a:solidFill>
                  <a:srgbClr val="C00000"/>
                </a:solidFill>
                <a:latin typeface="+mj-lt"/>
                <a:ea typeface="+mj-ea"/>
                <a:cs typeface="+mj-cs"/>
              </a:rPr>
              <a:t>Lab Reports</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cxnSp>
        <p:nvCxnSpPr>
          <p:cNvPr id="5" name="Curved Connector 4"/>
          <p:cNvCxnSpPr/>
          <p:nvPr/>
        </p:nvCxnSpPr>
        <p:spPr bwMode="auto">
          <a:xfrm rot="10800000" flipV="1">
            <a:off x="4800600" y="1981200"/>
            <a:ext cx="1295400" cy="838200"/>
          </a:xfrm>
          <a:prstGeom prst="curvedConnector3">
            <a:avLst>
              <a:gd name="adj1" fmla="val 50000"/>
            </a:avLst>
          </a:prstGeom>
          <a:solidFill>
            <a:schemeClr val="accent1"/>
          </a:solidFill>
          <a:ln w="38100" cap="flat" cmpd="sng" algn="ctr">
            <a:solidFill>
              <a:srgbClr val="FF33CC"/>
            </a:solidFill>
            <a:prstDash val="solid"/>
            <a:round/>
            <a:headEnd type="none" w="med" len="med"/>
            <a:tailEnd type="triangle" w="med" len="med"/>
          </a:ln>
          <a:effectLst/>
        </p:spPr>
      </p:cxnSp>
      <p:sp>
        <p:nvSpPr>
          <p:cNvPr id="7" name="Rectangle 6"/>
          <p:cNvSpPr/>
          <p:nvPr/>
        </p:nvSpPr>
        <p:spPr>
          <a:xfrm>
            <a:off x="6172200" y="1371600"/>
            <a:ext cx="1219200" cy="1077218"/>
          </a:xfrm>
          <a:prstGeom prst="rect">
            <a:avLst/>
          </a:prstGeom>
        </p:spPr>
        <p:txBody>
          <a:bodyPr wrap="square">
            <a:spAutoFit/>
          </a:bodyPr>
          <a:lstStyle/>
          <a:p>
            <a:r>
              <a:rPr lang="en-US" sz="1600" b="1" dirty="0" smtClean="0">
                <a:solidFill>
                  <a:srgbClr val="FF33CC"/>
                </a:solidFill>
              </a:rPr>
              <a:t>Notes on contents of a lab report</a:t>
            </a:r>
            <a:endParaRPr lang="en-US" sz="1600" b="1" dirty="0">
              <a:solidFill>
                <a:srgbClr val="FF33CC"/>
              </a:solidFill>
            </a:endParaRPr>
          </a:p>
        </p:txBody>
      </p:sp>
      <p:sp>
        <p:nvSpPr>
          <p:cNvPr id="8" name="Rectangle 7"/>
          <p:cNvSpPr/>
          <p:nvPr/>
        </p:nvSpPr>
        <p:spPr>
          <a:xfrm>
            <a:off x="4953000" y="3429000"/>
            <a:ext cx="4038600" cy="461665"/>
          </a:xfrm>
          <a:prstGeom prst="rect">
            <a:avLst/>
          </a:prstGeom>
        </p:spPr>
        <p:txBody>
          <a:bodyPr wrap="square">
            <a:spAutoFit/>
          </a:bodyPr>
          <a:lstStyle/>
          <a:p>
            <a:r>
              <a:rPr lang="en-US" sz="1200" dirty="0" smtClean="0">
                <a:hlinkClick r:id="rId4"/>
              </a:rPr>
              <a:t>http://www.physics.usu.edu/dennison/3870-3880/References/Content%20of%20Lab%20Report.pdf</a:t>
            </a:r>
            <a:r>
              <a:rPr lang="en-US" sz="1200" dirty="0" smtClean="0"/>
              <a:t> </a:t>
            </a:r>
            <a:endParaRPr lang="en-US" sz="1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3" cstate="screen"/>
          <a:srcRect/>
          <a:stretch>
            <a:fillRect/>
          </a:stretch>
        </p:blipFill>
        <p:spPr bwMode="auto">
          <a:xfrm>
            <a:off x="228600" y="1066800"/>
            <a:ext cx="609600" cy="5114925"/>
          </a:xfrm>
          <a:prstGeom prst="rect">
            <a:avLst/>
          </a:prstGeom>
          <a:noFill/>
          <a:ln w="9525">
            <a:noFill/>
            <a:miter lim="800000"/>
            <a:headEnd/>
            <a:tailEnd/>
          </a:ln>
        </p:spPr>
      </p:pic>
      <p:pic>
        <p:nvPicPr>
          <p:cNvPr id="106502" name="Picture 6"/>
          <p:cNvPicPr>
            <a:picLocks noChangeAspect="1" noChangeArrowheads="1"/>
          </p:cNvPicPr>
          <p:nvPr/>
        </p:nvPicPr>
        <p:blipFill>
          <a:blip r:embed="rId4" cstate="screen"/>
          <a:srcRect/>
          <a:stretch>
            <a:fillRect/>
          </a:stretch>
        </p:blipFill>
        <p:spPr bwMode="auto">
          <a:xfrm>
            <a:off x="6199653" y="990600"/>
            <a:ext cx="2944347" cy="5105400"/>
          </a:xfrm>
          <a:prstGeom prst="rect">
            <a:avLst/>
          </a:prstGeom>
          <a:noFill/>
          <a:ln w="9525">
            <a:noFill/>
            <a:miter lim="800000"/>
            <a:headEnd/>
            <a:tailEnd/>
          </a:ln>
        </p:spPr>
      </p:pic>
      <p:sp>
        <p:nvSpPr>
          <p:cNvPr id="8" name="Rectangle 2"/>
          <p:cNvSpPr txBox="1">
            <a:spLocks noChangeArrowheads="1"/>
          </p:cNvSpPr>
          <p:nvPr/>
        </p:nvSpPr>
        <p:spPr>
          <a:xfrm>
            <a:off x="228600" y="76200"/>
            <a:ext cx="87630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2500 Introduction to Scientific Computing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err="1" smtClean="0">
                <a:ln>
                  <a:noFill/>
                </a:ln>
                <a:solidFill>
                  <a:schemeClr val="accent2"/>
                </a:solidFill>
                <a:effectLst/>
                <a:uLnTx/>
                <a:uFillTx/>
                <a:latin typeface="+mj-lt"/>
                <a:ea typeface="+mj-ea"/>
                <a:cs typeface="+mj-cs"/>
              </a:rPr>
              <a:t>Mathcad</a:t>
            </a:r>
            <a:r>
              <a:rPr kumimoji="0" lang="en-US" sz="2800" b="1" i="0" u="sng" strike="noStrike" kern="0" cap="none" spc="0" normalizeH="0" baseline="0" noProof="0" dirty="0" smtClean="0">
                <a:ln>
                  <a:noFill/>
                </a:ln>
                <a:solidFill>
                  <a:schemeClr val="accent2"/>
                </a:solidFill>
                <a:effectLst/>
                <a:uLnTx/>
                <a:uFillTx/>
                <a:latin typeface="+mj-lt"/>
                <a:ea typeface="+mj-ea"/>
                <a:cs typeface="+mj-cs"/>
              </a:rPr>
              <a:t> Tutorials</a:t>
            </a:r>
          </a:p>
        </p:txBody>
      </p:sp>
      <p:pic>
        <p:nvPicPr>
          <p:cNvPr id="9" name="Picture 5"/>
          <p:cNvPicPr>
            <a:picLocks noChangeAspect="1" noChangeArrowheads="1"/>
          </p:cNvPicPr>
          <p:nvPr/>
        </p:nvPicPr>
        <p:blipFill>
          <a:blip r:embed="rId5" cstate="screen"/>
          <a:srcRect/>
          <a:stretch>
            <a:fillRect/>
          </a:stretch>
        </p:blipFill>
        <p:spPr bwMode="auto">
          <a:xfrm>
            <a:off x="3381375" y="1219200"/>
            <a:ext cx="3019425" cy="4927634"/>
          </a:xfrm>
          <a:prstGeom prst="rect">
            <a:avLst/>
          </a:prstGeom>
          <a:noFill/>
          <a:ln w="9525">
            <a:noFill/>
            <a:miter lim="800000"/>
            <a:headEnd/>
            <a:tailEnd/>
          </a:ln>
        </p:spPr>
      </p:pic>
      <p:pic>
        <p:nvPicPr>
          <p:cNvPr id="10" name="Picture 6"/>
          <p:cNvPicPr>
            <a:picLocks noChangeAspect="1" noChangeArrowheads="1"/>
          </p:cNvPicPr>
          <p:nvPr/>
        </p:nvPicPr>
        <p:blipFill>
          <a:blip r:embed="rId6" cstate="screen"/>
          <a:srcRect/>
          <a:stretch>
            <a:fillRect/>
          </a:stretch>
        </p:blipFill>
        <p:spPr bwMode="auto">
          <a:xfrm>
            <a:off x="6172200" y="914400"/>
            <a:ext cx="304800" cy="4648200"/>
          </a:xfrm>
          <a:prstGeom prst="rect">
            <a:avLst/>
          </a:prstGeom>
          <a:noFill/>
          <a:ln w="9525">
            <a:noFill/>
            <a:miter lim="800000"/>
            <a:headEnd/>
            <a:tailEnd/>
          </a:ln>
        </p:spPr>
      </p:pic>
      <p:pic>
        <p:nvPicPr>
          <p:cNvPr id="11" name="Picture 4"/>
          <p:cNvPicPr>
            <a:picLocks noChangeAspect="1" noChangeArrowheads="1"/>
          </p:cNvPicPr>
          <p:nvPr/>
        </p:nvPicPr>
        <p:blipFill>
          <a:blip r:embed="rId7" cstate="screen"/>
          <a:srcRect/>
          <a:stretch>
            <a:fillRect/>
          </a:stretch>
        </p:blipFill>
        <p:spPr bwMode="auto">
          <a:xfrm>
            <a:off x="838200" y="1066800"/>
            <a:ext cx="2375494" cy="5114925"/>
          </a:xfrm>
          <a:prstGeom prst="rect">
            <a:avLst/>
          </a:prstGeom>
          <a:noFill/>
          <a:ln w="9525">
            <a:noFill/>
            <a:miter lim="800000"/>
            <a:headEnd/>
            <a:tailEnd/>
          </a:ln>
        </p:spPr>
      </p:pic>
      <p:pic>
        <p:nvPicPr>
          <p:cNvPr id="106501" name="Picture 5"/>
          <p:cNvPicPr>
            <a:picLocks noChangeAspect="1" noChangeArrowheads="1"/>
          </p:cNvPicPr>
          <p:nvPr/>
        </p:nvPicPr>
        <p:blipFill>
          <a:blip r:embed="rId8" cstate="screen"/>
          <a:srcRect/>
          <a:stretch>
            <a:fillRect/>
          </a:stretch>
        </p:blipFill>
        <p:spPr bwMode="auto">
          <a:xfrm>
            <a:off x="3124200" y="1143000"/>
            <a:ext cx="381000" cy="4927634"/>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2209800"/>
            <a:ext cx="8305800" cy="1752600"/>
          </a:xfrm>
        </p:spPr>
        <p:txBody>
          <a:bodyPr/>
          <a:lstStyle/>
          <a:p>
            <a:pPr eaLnBrk="1" hangingPunct="1"/>
            <a:r>
              <a:rPr lang="en-US" b="1" dirty="0" smtClean="0">
                <a:solidFill>
                  <a:schemeClr val="accent2"/>
                </a:solidFill>
              </a:rPr>
              <a:t>CONVEYIMG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sz="2800" b="1" dirty="0" smtClean="0">
                <a:solidFill>
                  <a:srgbClr val="C00000"/>
                </a:solidFill>
              </a:rPr>
              <a:t>Analyzing and Plotting Data with Excel</a:t>
            </a:r>
          </a:p>
          <a:p>
            <a:pPr eaLnBrk="1" hangingPunct="1"/>
            <a:endParaRPr lang="en-US" b="1" dirty="0" smtClean="0"/>
          </a:p>
          <a:p>
            <a:pPr algn="l" eaLnBrk="1" hangingPunct="1"/>
            <a:r>
              <a:rPr lang="en-US" sz="2000" dirty="0" smtClean="0">
                <a:solidFill>
                  <a:srgbClr val="FF00FF"/>
                </a:solidFill>
                <a:latin typeface="Times New Roman" pitchFamily="18" charset="0"/>
              </a:rPr>
              <a:t>References: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PHYS </a:t>
            </a:r>
            <a:r>
              <a:rPr lang="en-US" sz="2000" dirty="0" smtClean="0">
                <a:solidFill>
                  <a:srgbClr val="FF00FF"/>
                </a:solidFill>
                <a:latin typeface="Times New Roman" pitchFamily="18" charset="0"/>
              </a:rPr>
              <a:t>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b="1" dirty="0" smtClean="0">
              <a:solidFill>
                <a:srgbClr val="C00000"/>
              </a:solidFill>
            </a:endParaRPr>
          </a:p>
          <a:p>
            <a:pPr algn="l" eaLnBrk="1" hangingPunct="1"/>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	</a:t>
            </a:r>
          </a:p>
          <a:p>
            <a:pPr eaLnBrk="1" hangingPunct="1"/>
            <a:endParaRPr lang="en-US" b="1" dirty="0" smtClean="0"/>
          </a:p>
        </p:txBody>
      </p:sp>
      <p:pic>
        <p:nvPicPr>
          <p:cNvPr id="95234" name="Picture 2" descr="http://www.loyvan.com/wp-content/uploads/2014/04/Microsoft-Excel.png"/>
          <p:cNvPicPr>
            <a:picLocks noChangeAspect="1" noChangeArrowheads="1"/>
          </p:cNvPicPr>
          <p:nvPr/>
        </p:nvPicPr>
        <p:blipFill>
          <a:blip r:embed="rId5" cstate="screen"/>
          <a:srcRect/>
          <a:stretch>
            <a:fillRect/>
          </a:stretch>
        </p:blipFill>
        <p:spPr bwMode="auto">
          <a:xfrm>
            <a:off x="5562600" y="4495800"/>
            <a:ext cx="2743200" cy="1098541"/>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3400" y="3048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Instructions for an Excel Tutorial Exercise </a:t>
            </a:r>
          </a:p>
        </p:txBody>
      </p:sp>
      <p:cxnSp>
        <p:nvCxnSpPr>
          <p:cNvPr id="5" name="Curved Connector 4"/>
          <p:cNvCxnSpPr>
            <a:stCxn id="6" idx="3"/>
          </p:cNvCxnSpPr>
          <p:nvPr/>
        </p:nvCxnSpPr>
        <p:spPr bwMode="auto">
          <a:xfrm flipV="1">
            <a:off x="1981200" y="3048000"/>
            <a:ext cx="533400" cy="427405"/>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6" name="Rectangle 5"/>
          <p:cNvSpPr/>
          <p:nvPr/>
        </p:nvSpPr>
        <p:spPr>
          <a:xfrm>
            <a:off x="457200" y="1828800"/>
            <a:ext cx="1524000" cy="3293209"/>
          </a:xfrm>
          <a:prstGeom prst="rect">
            <a:avLst/>
          </a:prstGeom>
          <a:ln>
            <a:solidFill>
              <a:srgbClr val="FF33CC"/>
            </a:solidFill>
          </a:ln>
        </p:spPr>
        <p:txBody>
          <a:bodyPr wrap="square">
            <a:spAutoFit/>
          </a:bodyPr>
          <a:lstStyle/>
          <a:p>
            <a:r>
              <a:rPr lang="en-US" sz="1600" b="1" dirty="0" smtClean="0">
                <a:solidFill>
                  <a:srgbClr val="FF33CC"/>
                </a:solidFill>
              </a:rPr>
              <a:t>Follow the detailed (if boring) instructions to create an Excel worksheet to analyze and plot a sample data set and prepare a simple report.</a:t>
            </a:r>
            <a:endParaRPr lang="en-US" sz="1600" b="1" dirty="0">
              <a:solidFill>
                <a:srgbClr val="FF33CC"/>
              </a:solidFill>
            </a:endParaRPr>
          </a:p>
        </p:txBody>
      </p:sp>
      <p:cxnSp>
        <p:nvCxnSpPr>
          <p:cNvPr id="7" name="Curved Connector 6"/>
          <p:cNvCxnSpPr>
            <a:stCxn id="6" idx="3"/>
          </p:cNvCxnSpPr>
          <p:nvPr/>
        </p:nvCxnSpPr>
        <p:spPr bwMode="auto">
          <a:xfrm>
            <a:off x="1981200" y="3475405"/>
            <a:ext cx="609600" cy="334595"/>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pic>
        <p:nvPicPr>
          <p:cNvPr id="102402" name="Picture 2"/>
          <p:cNvPicPr>
            <a:picLocks noChangeAspect="1" noChangeArrowheads="1"/>
          </p:cNvPicPr>
          <p:nvPr/>
        </p:nvPicPr>
        <p:blipFill>
          <a:blip r:embed="rId3" cstate="screen"/>
          <a:srcRect/>
          <a:stretch>
            <a:fillRect/>
          </a:stretch>
        </p:blipFill>
        <p:spPr bwMode="auto">
          <a:xfrm>
            <a:off x="2667000" y="1371600"/>
            <a:ext cx="6133988" cy="46482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screen"/>
          <a:srcRect/>
          <a:stretch>
            <a:fillRect/>
          </a:stretch>
        </p:blipFill>
        <p:spPr bwMode="auto">
          <a:xfrm>
            <a:off x="2362200" y="872467"/>
            <a:ext cx="6629400" cy="4994933"/>
          </a:xfrm>
          <a:prstGeom prst="rect">
            <a:avLst/>
          </a:prstGeom>
          <a:noFill/>
          <a:ln w="9525">
            <a:noFill/>
            <a:miter lim="800000"/>
            <a:headEnd/>
            <a:tailEnd/>
          </a:ln>
        </p:spPr>
      </p:pic>
      <p:sp>
        <p:nvSpPr>
          <p:cNvPr id="4" name="Rectangle 2"/>
          <p:cNvSpPr txBox="1">
            <a:spLocks noChangeArrowheads="1"/>
          </p:cNvSpPr>
          <p:nvPr/>
        </p:nvSpPr>
        <p:spPr>
          <a:xfrm>
            <a:off x="533400" y="152400"/>
            <a:ext cx="77724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Report from an Excel Tutorial Exercise </a:t>
            </a:r>
          </a:p>
        </p:txBody>
      </p:sp>
      <p:cxnSp>
        <p:nvCxnSpPr>
          <p:cNvPr id="5" name="Curved Connector 4"/>
          <p:cNvCxnSpPr>
            <a:stCxn id="6" idx="3"/>
          </p:cNvCxnSpPr>
          <p:nvPr/>
        </p:nvCxnSpPr>
        <p:spPr bwMode="auto">
          <a:xfrm flipV="1">
            <a:off x="1752600" y="3048000"/>
            <a:ext cx="533400" cy="427405"/>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
        <p:nvSpPr>
          <p:cNvPr id="6" name="Rectangle 5"/>
          <p:cNvSpPr/>
          <p:nvPr/>
        </p:nvSpPr>
        <p:spPr>
          <a:xfrm>
            <a:off x="228600" y="1828800"/>
            <a:ext cx="1524000" cy="3293209"/>
          </a:xfrm>
          <a:prstGeom prst="rect">
            <a:avLst/>
          </a:prstGeom>
          <a:ln>
            <a:solidFill>
              <a:srgbClr val="FF33CC"/>
            </a:solidFill>
          </a:ln>
        </p:spPr>
        <p:txBody>
          <a:bodyPr wrap="square">
            <a:spAutoFit/>
          </a:bodyPr>
          <a:lstStyle/>
          <a:p>
            <a:r>
              <a:rPr lang="en-US" sz="1600" b="1" dirty="0" smtClean="0">
                <a:solidFill>
                  <a:srgbClr val="FF33CC"/>
                </a:solidFill>
              </a:rPr>
              <a:t>Follow the detailed (if boring) instructions to create an Excel worksheet to analyze and plot a sample data set and prepare a simple report.</a:t>
            </a:r>
            <a:endParaRPr lang="en-US" sz="1600" b="1" dirty="0">
              <a:solidFill>
                <a:srgbClr val="FF33CC"/>
              </a:solidFill>
            </a:endParaRPr>
          </a:p>
        </p:txBody>
      </p:sp>
      <p:cxnSp>
        <p:nvCxnSpPr>
          <p:cNvPr id="7" name="Curved Connector 6"/>
          <p:cNvCxnSpPr>
            <a:stCxn id="6" idx="3"/>
          </p:cNvCxnSpPr>
          <p:nvPr/>
        </p:nvCxnSpPr>
        <p:spPr bwMode="auto">
          <a:xfrm>
            <a:off x="1752600" y="3475405"/>
            <a:ext cx="609600" cy="334595"/>
          </a:xfrm>
          <a:prstGeom prst="curvedConnector3">
            <a:avLst>
              <a:gd name="adj1" fmla="val 50000"/>
            </a:avLst>
          </a:prstGeom>
          <a:solidFill>
            <a:schemeClr val="accent1"/>
          </a:solidFill>
          <a:ln w="38100" cap="flat" cmpd="sng" algn="ctr">
            <a:solidFill>
              <a:srgbClr val="FF33CC"/>
            </a:solidFill>
            <a:prstDash val="solid"/>
            <a:round/>
            <a:headEnd type="none" w="med" len="med"/>
            <a:tailEnd type="arrow"/>
          </a:ln>
          <a:effectLst/>
        </p:spPr>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04800" y="228600"/>
            <a:ext cx="8610600" cy="1470025"/>
          </a:xfrm>
        </p:spPr>
        <p:txBody>
          <a:bodyPr/>
          <a:lstStyle/>
          <a:p>
            <a:pPr eaLnBrk="1" hangingPunct="1"/>
            <a:r>
              <a:rPr lang="en-US" sz="4400" i="1" dirty="0" smtClean="0"/>
              <a:t>Intermediate Lab </a:t>
            </a:r>
            <a:r>
              <a:rPr lang="en-US" sz="2400" dirty="0" smtClean="0"/>
              <a:t/>
            </a:r>
            <a:br>
              <a:rPr lang="en-US" sz="2400" dirty="0" smtClean="0"/>
            </a:br>
            <a:r>
              <a:rPr lang="en-US" sz="2400" dirty="0" smtClean="0">
                <a:solidFill>
                  <a:schemeClr val="hlink"/>
                </a:solidFill>
              </a:rPr>
              <a:t>PHYS 3870</a:t>
            </a:r>
          </a:p>
        </p:txBody>
      </p:sp>
      <p:sp>
        <p:nvSpPr>
          <p:cNvPr id="23555" name="Rectangle 3"/>
          <p:cNvSpPr>
            <a:spLocks noGrp="1" noChangeArrowheads="1"/>
          </p:cNvSpPr>
          <p:nvPr>
            <p:ph type="subTitle" idx="1"/>
          </p:nvPr>
        </p:nvSpPr>
        <p:spPr>
          <a:xfrm>
            <a:off x="381000" y="1752600"/>
            <a:ext cx="8305800" cy="1752600"/>
          </a:xfrm>
        </p:spPr>
        <p:txBody>
          <a:bodyPr/>
          <a:lstStyle/>
          <a:p>
            <a:pPr eaLnBrk="1" hangingPunct="1"/>
            <a:r>
              <a:rPr lang="en-US" b="1" dirty="0" smtClean="0">
                <a:solidFill>
                  <a:schemeClr val="accent2"/>
                </a:solidFill>
              </a:rPr>
              <a:t>CONVEYIMG INFORMATION</a:t>
            </a:r>
            <a:endParaRPr lang="en-US" b="1" dirty="0" smtClean="0">
              <a:solidFill>
                <a:srgbClr val="C00000"/>
              </a:solidFill>
            </a:endParaRPr>
          </a:p>
          <a:p>
            <a:pPr eaLnBrk="1" hangingPunct="1"/>
            <a:endParaRPr lang="en-US" sz="1100" b="1" dirty="0" smtClean="0">
              <a:solidFill>
                <a:schemeClr val="accent2"/>
              </a:solidFill>
            </a:endParaRPr>
          </a:p>
          <a:p>
            <a:pPr eaLnBrk="1" hangingPunct="1"/>
            <a:r>
              <a:rPr lang="en-US" sz="2800" b="1" dirty="0" smtClean="0">
                <a:solidFill>
                  <a:srgbClr val="C00000"/>
                </a:solidFill>
              </a:rPr>
              <a:t>Analyzing and Plotting Data with IGOR Pro</a:t>
            </a:r>
          </a:p>
          <a:p>
            <a:pPr eaLnBrk="1" hangingPunct="1"/>
            <a:endParaRPr lang="en-US" b="1" dirty="0" smtClean="0"/>
          </a:p>
          <a:p>
            <a:pPr eaLnBrk="1" hangingPunct="1"/>
            <a:endParaRPr lang="en-US" b="1" dirty="0" smtClean="0"/>
          </a:p>
          <a:p>
            <a:pPr algn="l" eaLnBrk="1" hangingPunct="1"/>
            <a:r>
              <a:rPr lang="en-US" sz="2000" dirty="0" smtClean="0">
                <a:solidFill>
                  <a:srgbClr val="FF00FF"/>
                </a:solidFill>
                <a:latin typeface="Times New Roman" pitchFamily="18" charset="0"/>
              </a:rPr>
              <a:t>References</a:t>
            </a:r>
            <a:r>
              <a:rPr lang="en-US" sz="2000" dirty="0" smtClean="0">
                <a:solidFill>
                  <a:srgbClr val="FF00FF"/>
                </a:solidFill>
                <a:latin typeface="Times New Roman" pitchFamily="18" charset="0"/>
              </a:rPr>
              <a:t>: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PHYS </a:t>
            </a:r>
            <a:r>
              <a:rPr lang="en-US" sz="2000" dirty="0" smtClean="0">
                <a:solidFill>
                  <a:srgbClr val="FF00FF"/>
                </a:solidFill>
                <a:latin typeface="Times New Roman" pitchFamily="18" charset="0"/>
              </a:rPr>
              <a:t>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a:t>
            </a:r>
            <a:r>
              <a:rPr lang="en-US" sz="2000" dirty="0" smtClean="0">
                <a:solidFill>
                  <a:srgbClr val="FF00FF"/>
                </a:solidFill>
                <a:latin typeface="Times New Roman" pitchFamily="18" charset="0"/>
                <a:hlinkClick r:id="rId4"/>
              </a:rPr>
              <a:t>Site</a:t>
            </a:r>
            <a:endParaRPr lang="en-US" sz="2000" dirty="0" smtClean="0">
              <a:solidFill>
                <a:srgbClr val="FF00FF"/>
              </a:solidFill>
              <a:latin typeface="Times New Roman" pitchFamily="18" charset="0"/>
            </a:endParaRPr>
          </a:p>
          <a:p>
            <a:pPr algn="l" eaLnBrk="1" hangingPunct="1"/>
            <a:endParaRPr lang="en-US" sz="2000" b="1"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IGOR Pro </a:t>
            </a:r>
            <a:r>
              <a:rPr lang="en-US" sz="1800" dirty="0" smtClean="0">
                <a:hlinkClick r:id="rId5"/>
              </a:rPr>
              <a:t>https</a:t>
            </a:r>
            <a:r>
              <a:rPr lang="en-US" sz="1800" dirty="0" smtClean="0">
                <a:hlinkClick r:id="rId5"/>
              </a:rPr>
              <a:t>://www.wavemetrics.com</a:t>
            </a:r>
            <a:endParaRPr lang="en-US" sz="1800" dirty="0" smtClean="0">
              <a:solidFill>
                <a:srgbClr val="FF00FF"/>
              </a:solidFill>
              <a:latin typeface="Times New Roman" pitchFamily="18" charset="0"/>
            </a:endParaRPr>
          </a:p>
          <a:p>
            <a:pPr algn="l" eaLnBrk="1" hangingPunct="1"/>
            <a:endParaRPr lang="en-US" sz="2000" b="1" dirty="0" smtClean="0">
              <a:solidFill>
                <a:srgbClr val="C00000"/>
              </a:solidFill>
            </a:endParaRPr>
          </a:p>
          <a:p>
            <a:pPr algn="l" eaLnBrk="1" hangingPunct="1"/>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	</a:t>
            </a:r>
          </a:p>
          <a:p>
            <a:pPr eaLnBrk="1" hangingPunct="1"/>
            <a:endParaRPr lang="en-US" b="1" dirty="0" smtClean="0"/>
          </a:p>
        </p:txBody>
      </p:sp>
      <p:pic>
        <p:nvPicPr>
          <p:cNvPr id="104450" name="Picture 2"/>
          <p:cNvPicPr>
            <a:picLocks noChangeAspect="1" noChangeArrowheads="1"/>
          </p:cNvPicPr>
          <p:nvPr/>
        </p:nvPicPr>
        <p:blipFill>
          <a:blip r:embed="rId6" cstate="screen"/>
          <a:srcRect/>
          <a:stretch>
            <a:fillRect/>
          </a:stretch>
        </p:blipFill>
        <p:spPr bwMode="auto">
          <a:xfrm>
            <a:off x="4724400" y="4191000"/>
            <a:ext cx="4200525"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PHYS 2500 Upgrade 2015 v4-0\PHYS 2500 v4-1 Working\IgorPro\IGORPro logo.JPG"/>
          <p:cNvPicPr>
            <a:picLocks noChangeAspect="1" noChangeArrowheads="1"/>
          </p:cNvPicPr>
          <p:nvPr/>
        </p:nvPicPr>
        <p:blipFill>
          <a:blip r:embed="rId3" cstate="print"/>
          <a:srcRect/>
          <a:stretch>
            <a:fillRect/>
          </a:stretch>
        </p:blipFill>
        <p:spPr bwMode="auto">
          <a:xfrm>
            <a:off x="533400" y="381000"/>
            <a:ext cx="8267700" cy="781050"/>
          </a:xfrm>
          <a:prstGeom prst="rect">
            <a:avLst/>
          </a:prstGeom>
          <a:noFill/>
        </p:spPr>
      </p:pic>
      <p:sp>
        <p:nvSpPr>
          <p:cNvPr id="5" name="Rectangle 4"/>
          <p:cNvSpPr/>
          <p:nvPr/>
        </p:nvSpPr>
        <p:spPr>
          <a:xfrm>
            <a:off x="457200" y="2124670"/>
            <a:ext cx="5943600" cy="2308324"/>
          </a:xfrm>
          <a:prstGeom prst="rect">
            <a:avLst/>
          </a:prstGeom>
        </p:spPr>
        <p:txBody>
          <a:bodyPr wrap="square">
            <a:spAutoFit/>
          </a:bodyPr>
          <a:lstStyle/>
          <a:p>
            <a:r>
              <a:rPr lang="en-US" dirty="0" smtClean="0"/>
              <a:t>IGOR Pro 6 is an extraordinarily powerful and extensible scientific graphing, data analysis, image processing and programming software tool for scientists and engineers.  It combines both a graphical interface for quick plotting and a command line interface that can be easily used to create script macros for repeated analysis of similar data.  The outputs are extremely versatile and of the highest publication quality.</a:t>
            </a:r>
            <a:endParaRPr lang="en-US" dirty="0"/>
          </a:p>
        </p:txBody>
      </p:sp>
      <p:sp>
        <p:nvSpPr>
          <p:cNvPr id="6" name="Rectangle 5"/>
          <p:cNvSpPr/>
          <p:nvPr/>
        </p:nvSpPr>
        <p:spPr>
          <a:xfrm>
            <a:off x="533400" y="4724400"/>
            <a:ext cx="8229600" cy="1200329"/>
          </a:xfrm>
          <a:prstGeom prst="rect">
            <a:avLst/>
          </a:prstGeom>
        </p:spPr>
        <p:txBody>
          <a:bodyPr wrap="square">
            <a:spAutoFit/>
          </a:bodyPr>
          <a:lstStyle/>
          <a:p>
            <a:r>
              <a:rPr lang="en-US" dirty="0" smtClean="0"/>
              <a:t>Refer to </a:t>
            </a:r>
            <a:r>
              <a:rPr lang="en-US" dirty="0" smtClean="0">
                <a:hlinkClick r:id="rId4"/>
              </a:rPr>
              <a:t>https://www.wavemetrics.com/products/igorpro/Igor6Brochure.pdf</a:t>
            </a:r>
            <a:r>
              <a:rPr lang="en-US" dirty="0" smtClean="0"/>
              <a:t> for a summary of the capabilities of </a:t>
            </a:r>
            <a:r>
              <a:rPr lang="en-US" dirty="0" err="1" smtClean="0"/>
              <a:t>IGORPro</a:t>
            </a:r>
            <a:r>
              <a:rPr lang="en-US" dirty="0" smtClean="0"/>
              <a:t>.  </a:t>
            </a:r>
          </a:p>
          <a:p>
            <a:endParaRPr lang="en-US" dirty="0" smtClean="0"/>
          </a:p>
          <a:p>
            <a:r>
              <a:rPr lang="en-US" dirty="0" smtClean="0"/>
              <a:t>Additional information is available at </a:t>
            </a:r>
            <a:r>
              <a:rPr lang="en-US" dirty="0" smtClean="0">
                <a:hlinkClick r:id="rId5"/>
              </a:rPr>
              <a:t>https://www.wavemetrics.com/</a:t>
            </a:r>
            <a:r>
              <a:rPr lang="en-US" dirty="0" smtClean="0"/>
              <a:t> .  </a:t>
            </a:r>
            <a:endParaRPr lang="en-US" dirty="0"/>
          </a:p>
        </p:txBody>
      </p:sp>
      <p:sp>
        <p:nvSpPr>
          <p:cNvPr id="7" name="Rectangle 2"/>
          <p:cNvSpPr txBox="1">
            <a:spLocks noChangeArrowheads="1"/>
          </p:cNvSpPr>
          <p:nvPr/>
        </p:nvSpPr>
        <p:spPr>
          <a:xfrm>
            <a:off x="1219200" y="1219200"/>
            <a:ext cx="65532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IGOR Pro Overview</a:t>
            </a:r>
          </a:p>
        </p:txBody>
      </p:sp>
      <p:pic>
        <p:nvPicPr>
          <p:cNvPr id="8" name="Picture 5"/>
          <p:cNvPicPr>
            <a:picLocks noChangeAspect="1" noChangeArrowheads="1"/>
          </p:cNvPicPr>
          <p:nvPr/>
        </p:nvPicPr>
        <p:blipFill>
          <a:blip r:embed="rId6" cstate="screen"/>
          <a:srcRect/>
          <a:stretch>
            <a:fillRect/>
          </a:stretch>
        </p:blipFill>
        <p:spPr bwMode="auto">
          <a:xfrm>
            <a:off x="6370621" y="2057400"/>
            <a:ext cx="2533951" cy="2419350"/>
          </a:xfrm>
          <a:prstGeom prst="rect">
            <a:avLst/>
          </a:prstGeom>
          <a:noFill/>
          <a:ln w="9525">
            <a:solidFill>
              <a:schemeClr val="tx1"/>
            </a:solid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PHYS 2500 Upgrade 2015 v4-0\PHYS 2500 v4-1 Working\IgorPro\IGORPro logo.JPG"/>
          <p:cNvPicPr>
            <a:picLocks noChangeAspect="1" noChangeArrowheads="1"/>
          </p:cNvPicPr>
          <p:nvPr/>
        </p:nvPicPr>
        <p:blipFill>
          <a:blip r:embed="rId3" cstate="print"/>
          <a:srcRect/>
          <a:stretch>
            <a:fillRect/>
          </a:stretch>
        </p:blipFill>
        <p:spPr bwMode="auto">
          <a:xfrm>
            <a:off x="533400" y="152400"/>
            <a:ext cx="8267700" cy="781050"/>
          </a:xfrm>
          <a:prstGeom prst="rect">
            <a:avLst/>
          </a:prstGeom>
          <a:noFill/>
        </p:spPr>
      </p:pic>
      <p:sp>
        <p:nvSpPr>
          <p:cNvPr id="5" name="Rectangle 4"/>
          <p:cNvSpPr/>
          <p:nvPr/>
        </p:nvSpPr>
        <p:spPr>
          <a:xfrm>
            <a:off x="152400" y="914400"/>
            <a:ext cx="8686800" cy="954107"/>
          </a:xfrm>
          <a:prstGeom prst="rect">
            <a:avLst/>
          </a:prstGeom>
        </p:spPr>
        <p:txBody>
          <a:bodyPr wrap="square">
            <a:spAutoFit/>
          </a:bodyPr>
          <a:lstStyle/>
          <a:p>
            <a:pPr algn="ctr"/>
            <a:r>
              <a:rPr lang="en-US" sz="2400" b="1" u="sng" dirty="0" smtClean="0">
                <a:solidFill>
                  <a:srgbClr val="C00000"/>
                </a:solidFill>
              </a:rPr>
              <a:t>Program Installation </a:t>
            </a:r>
          </a:p>
          <a:p>
            <a:endParaRPr lang="en-US" sz="1600" dirty="0" smtClean="0"/>
          </a:p>
          <a:p>
            <a:r>
              <a:rPr lang="en-US" sz="1600" b="1" dirty="0" smtClean="0"/>
              <a:t>The USU Physics Department has a department Coursework License site IGOR Pro 6.3</a:t>
            </a:r>
            <a:endParaRPr lang="en-US" sz="1600" b="1" dirty="0"/>
          </a:p>
        </p:txBody>
      </p:sp>
      <p:sp>
        <p:nvSpPr>
          <p:cNvPr id="6" name="Rectangle 5"/>
          <p:cNvSpPr/>
          <p:nvPr/>
        </p:nvSpPr>
        <p:spPr>
          <a:xfrm>
            <a:off x="304800" y="1981200"/>
            <a:ext cx="8534400" cy="3170099"/>
          </a:xfrm>
          <a:prstGeom prst="rect">
            <a:avLst/>
          </a:prstGeom>
        </p:spPr>
        <p:txBody>
          <a:bodyPr wrap="square">
            <a:spAutoFit/>
          </a:bodyPr>
          <a:lstStyle/>
          <a:p>
            <a:r>
              <a:rPr lang="en-US" sz="1600" b="1" dirty="0" smtClean="0"/>
              <a:t>The special coursework license is intended to facilitate the use of Igor as a teaching tool and to introduce students to Igor under the following conditions: </a:t>
            </a:r>
          </a:p>
          <a:p>
            <a:pPr lvl="1">
              <a:buFont typeface="Arial" pitchFamily="34" charset="0"/>
              <a:buChar char="•"/>
            </a:pPr>
            <a:r>
              <a:rPr lang="en-US" sz="1400" b="1" dirty="0" smtClean="0">
                <a:solidFill>
                  <a:srgbClr val="002060"/>
                </a:solidFill>
              </a:rPr>
              <a:t>  The software may be used only by students and only for assigned coursework. It may not be used for research.</a:t>
            </a:r>
          </a:p>
          <a:p>
            <a:pPr lvl="1">
              <a:buFont typeface="Arial" pitchFamily="34" charset="0"/>
              <a:buChar char="•"/>
            </a:pPr>
            <a:r>
              <a:rPr lang="en-US" sz="1400" b="1" dirty="0" smtClean="0">
                <a:solidFill>
                  <a:srgbClr val="002060"/>
                </a:solidFill>
              </a:rPr>
              <a:t>  All technical support must go through a single individual who is usually the instructor/ registered licensee.</a:t>
            </a:r>
          </a:p>
          <a:p>
            <a:pPr lvl="1">
              <a:buFont typeface="Arial" pitchFamily="34" charset="0"/>
              <a:buChar char="•"/>
            </a:pPr>
            <a:r>
              <a:rPr lang="en-US" sz="1400" b="1" dirty="0" smtClean="0">
                <a:solidFill>
                  <a:srgbClr val="002060"/>
                </a:solidFill>
              </a:rPr>
              <a:t>  The license covers both Macintosh and Windows operating systems.</a:t>
            </a:r>
          </a:p>
          <a:p>
            <a:pPr lvl="1">
              <a:buFont typeface="Arial" pitchFamily="34" charset="0"/>
              <a:buChar char="•"/>
            </a:pPr>
            <a:r>
              <a:rPr lang="en-US" sz="1400" b="1" dirty="0" smtClean="0">
                <a:solidFill>
                  <a:srgbClr val="002060"/>
                </a:solidFill>
              </a:rPr>
              <a:t>  Igor Pro can be installed on multiple computers. All that is required is that you make a good-faith effort to ensure that the license is used for coursework only. The terms of the license require that if they want to use Igor for research, they can purchase a student or academic license.</a:t>
            </a:r>
          </a:p>
          <a:p>
            <a:pPr lvl="1">
              <a:buFont typeface="Arial" pitchFamily="34" charset="0"/>
              <a:buChar char="•"/>
            </a:pPr>
            <a:r>
              <a:rPr lang="en-US" sz="1400" b="1" dirty="0" smtClean="0">
                <a:solidFill>
                  <a:srgbClr val="002060"/>
                </a:solidFill>
              </a:rPr>
              <a:t>  </a:t>
            </a:r>
            <a:r>
              <a:rPr lang="en-US" sz="1400" b="1" dirty="0" err="1" smtClean="0">
                <a:solidFill>
                  <a:srgbClr val="002060"/>
                </a:solidFill>
              </a:rPr>
              <a:t>WaveMetrics</a:t>
            </a:r>
            <a:r>
              <a:rPr lang="en-US" sz="1400" b="1" dirty="0" smtClean="0">
                <a:solidFill>
                  <a:srgbClr val="002060"/>
                </a:solidFill>
              </a:rPr>
              <a:t> offers an inexpensive student personal purchase copy of IGOR Pro which students can purchase with their own personal funds for their own personal work when their use of IGOR extends beyond assigned coursework.</a:t>
            </a:r>
            <a:endParaRPr lang="en-US" sz="1400" b="1" dirty="0">
              <a:solidFill>
                <a:srgbClr val="002060"/>
              </a:solidFill>
            </a:endParaRPr>
          </a:p>
        </p:txBody>
      </p:sp>
      <p:sp>
        <p:nvSpPr>
          <p:cNvPr id="7" name="Rectangle 6"/>
          <p:cNvSpPr/>
          <p:nvPr/>
        </p:nvSpPr>
        <p:spPr>
          <a:xfrm>
            <a:off x="304800" y="5219581"/>
            <a:ext cx="8839200" cy="800219"/>
          </a:xfrm>
          <a:prstGeom prst="rect">
            <a:avLst/>
          </a:prstGeom>
        </p:spPr>
        <p:txBody>
          <a:bodyPr wrap="square">
            <a:spAutoFit/>
          </a:bodyPr>
          <a:lstStyle/>
          <a:p>
            <a:r>
              <a:rPr lang="en-US" sz="1600" b="1" dirty="0" smtClean="0"/>
              <a:t>To install the software, please visit the </a:t>
            </a:r>
            <a:r>
              <a:rPr lang="en-US" sz="1600" b="1" dirty="0" err="1" smtClean="0"/>
              <a:t>Wavemetrics</a:t>
            </a:r>
            <a:r>
              <a:rPr lang="en-US" sz="1600" b="1" dirty="0" smtClean="0"/>
              <a:t> web page to download the latest version of IGOR Pro 6.3 at </a:t>
            </a:r>
            <a:r>
              <a:rPr lang="en-US" sz="1600" b="1" dirty="0" smtClean="0">
                <a:hlinkClick r:id="rId4"/>
              </a:rPr>
              <a:t>https://www.wavemetrics.com/order/order_igordownloads.htm</a:t>
            </a:r>
            <a:r>
              <a:rPr lang="en-US" sz="1600" b="1" dirty="0" smtClean="0"/>
              <a:t>  </a:t>
            </a:r>
          </a:p>
          <a:p>
            <a:r>
              <a:rPr lang="en-US" sz="1400" b="1" dirty="0" smtClean="0">
                <a:solidFill>
                  <a:srgbClr val="C00000"/>
                </a:solidFill>
              </a:rPr>
              <a:t>The activation information for our IGOR Pro license is available from the USU Physics Department.</a:t>
            </a:r>
            <a:endParaRPr lang="en-US" sz="1400" b="1" dirty="0">
              <a:solidFill>
                <a:srgbClr val="C000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381375" y="228600"/>
            <a:ext cx="5762625" cy="5990285"/>
          </a:xfrm>
          <a:prstGeom prst="rect">
            <a:avLst/>
          </a:prstGeom>
          <a:noFill/>
          <a:ln w="9525">
            <a:noFill/>
            <a:miter lim="800000"/>
            <a:headEnd/>
            <a:tailEnd/>
          </a:ln>
        </p:spPr>
      </p:pic>
      <p:sp>
        <p:nvSpPr>
          <p:cNvPr id="3" name="Rectangle 2"/>
          <p:cNvSpPr/>
          <p:nvPr/>
        </p:nvSpPr>
        <p:spPr>
          <a:xfrm>
            <a:off x="228600" y="2133600"/>
            <a:ext cx="3200400" cy="1384995"/>
          </a:xfrm>
          <a:prstGeom prst="rect">
            <a:avLst/>
          </a:prstGeom>
        </p:spPr>
        <p:txBody>
          <a:bodyPr wrap="square">
            <a:spAutoFit/>
          </a:bodyPr>
          <a:lstStyle/>
          <a:p>
            <a:r>
              <a:rPr lang="en-US" sz="1400" b="1" dirty="0" smtClean="0"/>
              <a:t>Additional information is available at the </a:t>
            </a:r>
            <a:r>
              <a:rPr lang="en-US" sz="1400" b="1" dirty="0" err="1" smtClean="0"/>
              <a:t>Wavemetrics</a:t>
            </a:r>
            <a:r>
              <a:rPr lang="en-US" sz="1400" b="1" dirty="0" smtClean="0"/>
              <a:t> web site </a:t>
            </a:r>
            <a:r>
              <a:rPr lang="en-US" sz="1400" b="1" dirty="0" smtClean="0">
                <a:hlinkClick r:id="rId4"/>
              </a:rPr>
              <a:t>https://www.wavemetrics.com/</a:t>
            </a:r>
            <a:r>
              <a:rPr lang="en-US" sz="1400" b="1" dirty="0" smtClean="0"/>
              <a:t>  shown at right.</a:t>
            </a:r>
          </a:p>
          <a:p>
            <a:endParaRPr lang="en-US" sz="1400" b="1" dirty="0" smtClean="0"/>
          </a:p>
          <a:p>
            <a:r>
              <a:rPr lang="en-US" sz="1400" b="1" dirty="0" smtClean="0"/>
              <a:t>This is an excellent resource!</a:t>
            </a:r>
            <a:endParaRPr lang="en-US" sz="1400" b="1" dirty="0"/>
          </a:p>
        </p:txBody>
      </p:sp>
      <p:sp>
        <p:nvSpPr>
          <p:cNvPr id="4" name="Rectangle 2"/>
          <p:cNvSpPr txBox="1">
            <a:spLocks noChangeArrowheads="1"/>
          </p:cNvSpPr>
          <p:nvPr/>
        </p:nvSpPr>
        <p:spPr>
          <a:xfrm>
            <a:off x="533400" y="228600"/>
            <a:ext cx="22860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IGOR Pro Web Site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0"/>
            <a:ext cx="35814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IGOR Pro Tutorials</a:t>
            </a:r>
          </a:p>
        </p:txBody>
      </p:sp>
      <p:sp>
        <p:nvSpPr>
          <p:cNvPr id="7" name="TextBox 6"/>
          <p:cNvSpPr txBox="1"/>
          <p:nvPr/>
        </p:nvSpPr>
        <p:spPr>
          <a:xfrm>
            <a:off x="228600" y="685800"/>
            <a:ext cx="3429000" cy="5432256"/>
          </a:xfrm>
          <a:prstGeom prst="rect">
            <a:avLst/>
          </a:prstGeom>
          <a:noFill/>
        </p:spPr>
        <p:txBody>
          <a:bodyPr wrap="square" rtlCol="0">
            <a:spAutoFit/>
          </a:bodyPr>
          <a:lstStyle/>
          <a:p>
            <a:r>
              <a:rPr lang="en-US" sz="1400" b="1" dirty="0" smtClean="0">
                <a:solidFill>
                  <a:srgbClr val="C00000"/>
                </a:solidFill>
              </a:rPr>
              <a:t>IGOR Pro offers excellent tutorials accessed through the </a:t>
            </a:r>
            <a:r>
              <a:rPr lang="en-US" sz="1400" b="1" i="1" dirty="0" smtClean="0">
                <a:solidFill>
                  <a:srgbClr val="C00000"/>
                </a:solidFill>
              </a:rPr>
              <a:t>Help</a:t>
            </a:r>
            <a:r>
              <a:rPr lang="en-US" sz="1400" b="1" dirty="0" smtClean="0">
                <a:solidFill>
                  <a:srgbClr val="C00000"/>
                </a:solidFill>
              </a:rPr>
              <a:t> menu of the program under </a:t>
            </a:r>
            <a:r>
              <a:rPr lang="en-US" sz="1400" b="1" i="1" dirty="0" smtClean="0">
                <a:solidFill>
                  <a:srgbClr val="C00000"/>
                </a:solidFill>
              </a:rPr>
              <a:t>Getting Started</a:t>
            </a:r>
            <a:r>
              <a:rPr lang="en-US" sz="1400" b="1" dirty="0" smtClean="0">
                <a:solidFill>
                  <a:srgbClr val="C00000"/>
                </a:solidFill>
              </a:rPr>
              <a:t>.</a:t>
            </a:r>
          </a:p>
          <a:p>
            <a:endParaRPr lang="en-US" sz="800" b="1" dirty="0" smtClean="0"/>
          </a:p>
          <a:p>
            <a:r>
              <a:rPr lang="en-US" sz="1400" b="1" dirty="0" smtClean="0">
                <a:solidFill>
                  <a:schemeClr val="accent6">
                    <a:lumMod val="75000"/>
                  </a:schemeClr>
                </a:solidFill>
              </a:rPr>
              <a:t>For PHYS 2500 the recommended tutorials include:</a:t>
            </a:r>
          </a:p>
          <a:p>
            <a:pPr>
              <a:buFont typeface="Arial" pitchFamily="34" charset="0"/>
              <a:buChar char="•"/>
            </a:pPr>
            <a:r>
              <a:rPr lang="en-US" sz="1200" b="1" dirty="0" smtClean="0"/>
              <a:t>  Introduction to IGOR Pro</a:t>
            </a:r>
          </a:p>
          <a:p>
            <a:pPr>
              <a:buFont typeface="Arial" pitchFamily="34" charset="0"/>
              <a:buChar char="•"/>
            </a:pPr>
            <a:r>
              <a:rPr lang="en-US" sz="1200" b="1" dirty="0" smtClean="0"/>
              <a:t>  Guided Tour 1: General Tour (up to Offsetting a Trace)</a:t>
            </a:r>
          </a:p>
          <a:p>
            <a:pPr>
              <a:buFont typeface="Arial" pitchFamily="34" charset="0"/>
              <a:buChar char="•"/>
            </a:pPr>
            <a:r>
              <a:rPr lang="en-US" sz="1200" b="1" dirty="0" smtClean="0"/>
              <a:t>  Guided Tour 2: Data Analysis</a:t>
            </a:r>
          </a:p>
          <a:p>
            <a:endParaRPr lang="en-US" sz="800" b="1" dirty="0" smtClean="0"/>
          </a:p>
          <a:p>
            <a:r>
              <a:rPr lang="en-US" sz="1400" b="1" dirty="0" smtClean="0">
                <a:solidFill>
                  <a:schemeClr val="accent6">
                    <a:lumMod val="75000"/>
                  </a:schemeClr>
                </a:solidFill>
              </a:rPr>
              <a:t>The same material in the written tutorials is available in video (YouTube) format at the </a:t>
            </a:r>
            <a:r>
              <a:rPr lang="en-US" sz="1400" b="1" dirty="0" err="1" smtClean="0">
                <a:solidFill>
                  <a:schemeClr val="accent6">
                    <a:lumMod val="75000"/>
                  </a:schemeClr>
                </a:solidFill>
              </a:rPr>
              <a:t>Wavemetrics</a:t>
            </a:r>
            <a:r>
              <a:rPr lang="en-US" sz="1400" b="1" dirty="0" smtClean="0">
                <a:solidFill>
                  <a:schemeClr val="accent6">
                    <a:lumMod val="75000"/>
                  </a:schemeClr>
                </a:solidFill>
              </a:rPr>
              <a:t> web site </a:t>
            </a:r>
            <a:r>
              <a:rPr lang="en-US" sz="1400" dirty="0" smtClean="0">
                <a:hlinkClick r:id="rId3"/>
              </a:rPr>
              <a:t>https://www.wavemetrics.com/</a:t>
            </a:r>
            <a:r>
              <a:rPr lang="en-US" sz="1400" b="1" dirty="0" smtClean="0">
                <a:solidFill>
                  <a:schemeClr val="accent6">
                    <a:lumMod val="75000"/>
                  </a:schemeClr>
                </a:solidFill>
              </a:rPr>
              <a:t>. </a:t>
            </a:r>
          </a:p>
          <a:p>
            <a:endParaRPr lang="en-US" sz="800" b="1" dirty="0" smtClean="0">
              <a:solidFill>
                <a:schemeClr val="accent6">
                  <a:lumMod val="75000"/>
                </a:schemeClr>
              </a:solidFill>
            </a:endParaRPr>
          </a:p>
          <a:p>
            <a:r>
              <a:rPr lang="en-US" sz="1400" b="1" dirty="0" smtClean="0">
                <a:solidFill>
                  <a:schemeClr val="accent6">
                    <a:lumMod val="75000"/>
                  </a:schemeClr>
                </a:solidFill>
              </a:rPr>
              <a:t>There is an extensive manual available in PDF format accessible from the IGOR Pro Help menu.</a:t>
            </a:r>
          </a:p>
          <a:p>
            <a:endParaRPr lang="en-US" sz="900" b="1" dirty="0" smtClean="0">
              <a:solidFill>
                <a:schemeClr val="accent6">
                  <a:lumMod val="75000"/>
                </a:schemeClr>
              </a:solidFill>
            </a:endParaRPr>
          </a:p>
          <a:p>
            <a:r>
              <a:rPr lang="en-US" sz="1400" b="1" dirty="0" smtClean="0">
                <a:solidFill>
                  <a:schemeClr val="accent6">
                    <a:lumMod val="75000"/>
                  </a:schemeClr>
                </a:solidFill>
              </a:rPr>
              <a:t>This same menu offers:</a:t>
            </a:r>
          </a:p>
          <a:p>
            <a:pPr>
              <a:buFont typeface="Arial" pitchFamily="34" charset="0"/>
              <a:buChar char="•"/>
            </a:pPr>
            <a:r>
              <a:rPr lang="en-US" sz="1200" b="1" dirty="0" smtClean="0"/>
              <a:t>  A Help Browser</a:t>
            </a:r>
          </a:p>
          <a:p>
            <a:pPr>
              <a:buFont typeface="Arial" pitchFamily="34" charset="0"/>
              <a:buChar char="•"/>
            </a:pPr>
            <a:r>
              <a:rPr lang="en-US" sz="1200" b="1" dirty="0" smtClean="0"/>
              <a:t>  Explanation of shortcut key strokes</a:t>
            </a:r>
          </a:p>
          <a:p>
            <a:pPr>
              <a:buFont typeface="Arial" pitchFamily="34" charset="0"/>
              <a:buChar char="•"/>
            </a:pPr>
            <a:r>
              <a:rPr lang="en-US" sz="1200" b="1" dirty="0" smtClean="0"/>
              <a:t>  Command help</a:t>
            </a:r>
          </a:p>
          <a:p>
            <a:pPr>
              <a:buFont typeface="Arial" pitchFamily="34" charset="0"/>
              <a:buChar char="•"/>
            </a:pPr>
            <a:r>
              <a:rPr lang="en-US" sz="1200" b="1" dirty="0" smtClean="0"/>
              <a:t>  Example files</a:t>
            </a:r>
          </a:p>
          <a:p>
            <a:pPr>
              <a:buFont typeface="Arial" pitchFamily="34" charset="0"/>
              <a:buChar char="•"/>
            </a:pPr>
            <a:r>
              <a:rPr lang="en-US" sz="1200" b="1" dirty="0" smtClean="0"/>
              <a:t>  Access to excellent User Group</a:t>
            </a:r>
          </a:p>
          <a:p>
            <a:pPr>
              <a:buFont typeface="Arial" pitchFamily="34" charset="0"/>
              <a:buChar char="•"/>
            </a:pPr>
            <a:r>
              <a:rPr lang="en-US" sz="1200" b="1" dirty="0" smtClean="0"/>
              <a:t>  </a:t>
            </a:r>
            <a:r>
              <a:rPr lang="en-US" sz="1200" b="1" dirty="0" err="1" smtClean="0"/>
              <a:t>Wavemetric</a:t>
            </a:r>
            <a:r>
              <a:rPr lang="en-US" sz="1200" b="1" dirty="0" smtClean="0"/>
              <a:t> support (they actually respond to your queries!)</a:t>
            </a:r>
            <a:endParaRPr lang="en-US" sz="1400" dirty="0"/>
          </a:p>
        </p:txBody>
      </p:sp>
      <p:pic>
        <p:nvPicPr>
          <p:cNvPr id="10" name="Picture 3"/>
          <p:cNvPicPr>
            <a:picLocks noChangeAspect="1" noChangeArrowheads="1"/>
          </p:cNvPicPr>
          <p:nvPr/>
        </p:nvPicPr>
        <p:blipFill>
          <a:blip r:embed="rId4" cstate="print"/>
          <a:srcRect/>
          <a:stretch>
            <a:fillRect/>
          </a:stretch>
        </p:blipFill>
        <p:spPr bwMode="auto">
          <a:xfrm>
            <a:off x="3733800" y="152400"/>
            <a:ext cx="5309008" cy="5957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304800"/>
            <a:ext cx="35814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IGOR Pro Tutorials</a:t>
            </a:r>
          </a:p>
        </p:txBody>
      </p:sp>
      <p:sp>
        <p:nvSpPr>
          <p:cNvPr id="7" name="TextBox 6"/>
          <p:cNvSpPr txBox="1"/>
          <p:nvPr/>
        </p:nvSpPr>
        <p:spPr>
          <a:xfrm>
            <a:off x="304800" y="990600"/>
            <a:ext cx="3124200" cy="2739211"/>
          </a:xfrm>
          <a:prstGeom prst="rect">
            <a:avLst/>
          </a:prstGeom>
          <a:noFill/>
        </p:spPr>
        <p:txBody>
          <a:bodyPr wrap="square" rtlCol="0">
            <a:spAutoFit/>
          </a:bodyPr>
          <a:lstStyle/>
          <a:p>
            <a:r>
              <a:rPr lang="en-US" sz="1400" b="1" dirty="0" smtClean="0">
                <a:solidFill>
                  <a:srgbClr val="C00000"/>
                </a:solidFill>
              </a:rPr>
              <a:t>IGOR Pro offers excellent tutorials accessed through the </a:t>
            </a:r>
            <a:r>
              <a:rPr lang="en-US" sz="1400" b="1" dirty="0" err="1" smtClean="0">
                <a:solidFill>
                  <a:srgbClr val="C00000"/>
                </a:solidFill>
              </a:rPr>
              <a:t>Wavemetrics</a:t>
            </a:r>
            <a:r>
              <a:rPr lang="en-US" sz="1400" b="1" dirty="0" smtClean="0">
                <a:solidFill>
                  <a:srgbClr val="C00000"/>
                </a:solidFill>
              </a:rPr>
              <a:t> web site at </a:t>
            </a:r>
            <a:r>
              <a:rPr lang="en-US" sz="1400" dirty="0" smtClean="0">
                <a:hlinkClick r:id="rId3"/>
              </a:rPr>
              <a:t>https://www.wavemetrics.com/</a:t>
            </a:r>
            <a:r>
              <a:rPr lang="en-US" sz="1400" b="1" dirty="0" smtClean="0">
                <a:solidFill>
                  <a:srgbClr val="C00000"/>
                </a:solidFill>
              </a:rPr>
              <a:t>.</a:t>
            </a:r>
          </a:p>
          <a:p>
            <a:endParaRPr lang="en-US" sz="1400" b="1" dirty="0" smtClean="0">
              <a:solidFill>
                <a:srgbClr val="C00000"/>
              </a:solidFill>
            </a:endParaRPr>
          </a:p>
          <a:p>
            <a:endParaRPr lang="en-US" sz="800" b="1" dirty="0" smtClean="0"/>
          </a:p>
          <a:p>
            <a:r>
              <a:rPr lang="en-US" sz="1400" b="1" dirty="0" smtClean="0">
                <a:solidFill>
                  <a:schemeClr val="accent6">
                    <a:lumMod val="75000"/>
                  </a:schemeClr>
                </a:solidFill>
              </a:rPr>
              <a:t>For PHYS 2500 the recommended video (YouTube)  tutorials include:</a:t>
            </a:r>
          </a:p>
          <a:p>
            <a:pPr>
              <a:buFont typeface="Arial" pitchFamily="34" charset="0"/>
              <a:buChar char="•"/>
            </a:pPr>
            <a:r>
              <a:rPr lang="en-US" sz="1200" b="1" dirty="0" smtClean="0"/>
              <a:t>  Introduction to IGOR Pro (</a:t>
            </a:r>
            <a:r>
              <a:rPr lang="en-US" sz="1100" b="1" dirty="0" smtClean="0"/>
              <a:t>Part of the General Tour)</a:t>
            </a:r>
            <a:r>
              <a:rPr lang="en-US" sz="1050" b="1" dirty="0" smtClean="0"/>
              <a:t> </a:t>
            </a:r>
            <a:r>
              <a:rPr lang="en-US" sz="1000" b="1" dirty="0" smtClean="0">
                <a:solidFill>
                  <a:srgbClr val="002060"/>
                </a:solidFill>
              </a:rPr>
              <a:t>(~13 min)</a:t>
            </a:r>
            <a:endParaRPr lang="en-US" sz="1200" b="1" dirty="0" smtClean="0"/>
          </a:p>
          <a:p>
            <a:pPr>
              <a:buFont typeface="Arial" pitchFamily="34" charset="0"/>
              <a:buChar char="•"/>
            </a:pPr>
            <a:r>
              <a:rPr lang="en-US" sz="1200" b="1" dirty="0" smtClean="0"/>
              <a:t>  Guided Tour 1: General Tour </a:t>
            </a:r>
            <a:r>
              <a:rPr lang="en-US" sz="1100" b="1" dirty="0" smtClean="0"/>
              <a:t>(Through Video 2.1 and Video 3.0 </a:t>
            </a:r>
            <a:r>
              <a:rPr lang="en-US" sz="1000" b="1" dirty="0" smtClean="0">
                <a:solidFill>
                  <a:srgbClr val="002060"/>
                </a:solidFill>
              </a:rPr>
              <a:t>(~30 min)</a:t>
            </a:r>
            <a:endParaRPr lang="en-US" sz="1200" b="1" dirty="0" smtClean="0"/>
          </a:p>
          <a:p>
            <a:pPr>
              <a:buFont typeface="Arial" pitchFamily="34" charset="0"/>
              <a:buChar char="•"/>
            </a:pPr>
            <a:r>
              <a:rPr lang="en-US" sz="1200" b="1" dirty="0" smtClean="0"/>
              <a:t>  Guided Tour 2: Data Analysis </a:t>
            </a:r>
            <a:r>
              <a:rPr lang="en-US" sz="1000" b="1" dirty="0" smtClean="0">
                <a:solidFill>
                  <a:srgbClr val="002060"/>
                </a:solidFill>
              </a:rPr>
              <a:t>(~15 min)</a:t>
            </a:r>
            <a:endParaRPr lang="en-US" sz="1200" b="1" dirty="0" smtClean="0">
              <a:solidFill>
                <a:srgbClr val="002060"/>
              </a:solidFill>
            </a:endParaRPr>
          </a:p>
          <a:p>
            <a:endParaRPr lang="en-US" sz="800" b="1" dirty="0" smtClean="0"/>
          </a:p>
        </p:txBody>
      </p:sp>
      <p:pic>
        <p:nvPicPr>
          <p:cNvPr id="10" name="Picture 2"/>
          <p:cNvPicPr>
            <a:picLocks noChangeAspect="1" noChangeArrowheads="1"/>
          </p:cNvPicPr>
          <p:nvPr/>
        </p:nvPicPr>
        <p:blipFill>
          <a:blip r:embed="rId4" cstate="print"/>
          <a:srcRect/>
          <a:stretch>
            <a:fillRect/>
          </a:stretch>
        </p:blipFill>
        <p:spPr bwMode="auto">
          <a:xfrm>
            <a:off x="3505200" y="381000"/>
            <a:ext cx="5638800" cy="56461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cstate="print"/>
          <a:srcRect/>
          <a:stretch>
            <a:fillRect/>
          </a:stretch>
        </p:blipFill>
        <p:spPr bwMode="auto">
          <a:xfrm>
            <a:off x="457200" y="838200"/>
            <a:ext cx="7559099" cy="5334000"/>
          </a:xfrm>
          <a:prstGeom prst="rect">
            <a:avLst/>
          </a:prstGeom>
          <a:noFill/>
          <a:ln w="9525">
            <a:noFill/>
            <a:miter lim="800000"/>
            <a:headEnd/>
            <a:tailEnd/>
          </a:ln>
        </p:spPr>
      </p:pic>
      <p:sp>
        <p:nvSpPr>
          <p:cNvPr id="3" name="Rectangle 2"/>
          <p:cNvSpPr txBox="1">
            <a:spLocks noChangeArrowheads="1"/>
          </p:cNvSpPr>
          <p:nvPr/>
        </p:nvSpPr>
        <p:spPr>
          <a:xfrm>
            <a:off x="4724400" y="762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Content of a Lab Report</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0" y="3505200"/>
            <a:ext cx="4267200" cy="276999"/>
          </a:xfrm>
          <a:prstGeom prst="rect">
            <a:avLst/>
          </a:prstGeom>
        </p:spPr>
        <p:txBody>
          <a:bodyPr wrap="square">
            <a:spAutoFit/>
          </a:bodyPr>
          <a:lstStyle/>
          <a:p>
            <a:r>
              <a:rPr lang="en-US" sz="1200" b="1" dirty="0" smtClean="0">
                <a:hlinkClick r:id="rId3"/>
              </a:rPr>
              <a:t>http://www.wavemetrics.net/doc/igorman/IgorMan.pdf</a:t>
            </a:r>
            <a:r>
              <a:rPr lang="en-US" sz="1200" b="1" dirty="0" smtClean="0"/>
              <a:t> </a:t>
            </a:r>
            <a:endParaRPr lang="en-US" sz="1200" b="1" dirty="0"/>
          </a:p>
        </p:txBody>
      </p:sp>
      <p:pic>
        <p:nvPicPr>
          <p:cNvPr id="3074" name="Picture 2"/>
          <p:cNvPicPr>
            <a:picLocks noChangeAspect="1" noChangeArrowheads="1"/>
          </p:cNvPicPr>
          <p:nvPr/>
        </p:nvPicPr>
        <p:blipFill>
          <a:blip r:embed="rId4" cstate="print"/>
          <a:srcRect/>
          <a:stretch>
            <a:fillRect/>
          </a:stretch>
        </p:blipFill>
        <p:spPr bwMode="auto">
          <a:xfrm>
            <a:off x="457200" y="254895"/>
            <a:ext cx="4276725" cy="5917305"/>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4343400" y="3800475"/>
            <a:ext cx="3755832" cy="2371725"/>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5029200" y="152400"/>
            <a:ext cx="3505200" cy="1283881"/>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5867400" y="1371600"/>
            <a:ext cx="1819275" cy="323850"/>
          </a:xfrm>
          <a:prstGeom prst="rect">
            <a:avLst/>
          </a:prstGeom>
          <a:noFill/>
          <a:ln w="9525">
            <a:noFill/>
            <a:miter lim="800000"/>
            <a:headEnd/>
            <a:tailEnd/>
          </a:ln>
        </p:spPr>
      </p:pic>
      <p:pic>
        <p:nvPicPr>
          <p:cNvPr id="3078" name="Picture 6"/>
          <p:cNvPicPr>
            <a:picLocks noChangeAspect="1" noChangeArrowheads="1"/>
          </p:cNvPicPr>
          <p:nvPr/>
        </p:nvPicPr>
        <p:blipFill>
          <a:blip r:embed="rId8" cstate="print"/>
          <a:srcRect/>
          <a:stretch>
            <a:fillRect/>
          </a:stretch>
        </p:blipFill>
        <p:spPr bwMode="auto">
          <a:xfrm>
            <a:off x="5562601" y="1676400"/>
            <a:ext cx="2362200" cy="1784609"/>
          </a:xfrm>
          <a:prstGeom prst="rect">
            <a:avLst/>
          </a:prstGeom>
          <a:noFill/>
          <a:ln w="9525">
            <a:noFill/>
            <a:miter lim="800000"/>
            <a:headEnd/>
            <a:tailEnd/>
          </a:ln>
        </p:spPr>
      </p:pic>
      <p:sp>
        <p:nvSpPr>
          <p:cNvPr id="8" name="Rectangle 7"/>
          <p:cNvSpPr/>
          <p:nvPr/>
        </p:nvSpPr>
        <p:spPr>
          <a:xfrm>
            <a:off x="990600" y="0"/>
            <a:ext cx="2082621" cy="369332"/>
          </a:xfrm>
          <a:prstGeom prst="rect">
            <a:avLst/>
          </a:prstGeom>
        </p:spPr>
        <p:txBody>
          <a:bodyPr wrap="none">
            <a:spAutoFit/>
          </a:bodyPr>
          <a:lstStyle/>
          <a:p>
            <a:pPr lvl="0" algn="ctr" eaLnBrk="1" hangingPunct="1">
              <a:defRPr/>
            </a:pPr>
            <a:r>
              <a:rPr lang="en-US" b="1" u="sng" kern="0" dirty="0" smtClean="0">
                <a:solidFill>
                  <a:schemeClr val="accent2"/>
                </a:solidFill>
              </a:rPr>
              <a:t>IGOR Pro Manual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PHYS 2500 Upgrade 2015 v4-0\PHYS 2500 v4-1 Working\IgorPro\Igor6Brochure_Page_2.png"/>
          <p:cNvPicPr>
            <a:picLocks noChangeAspect="1" noChangeArrowheads="1"/>
          </p:cNvPicPr>
          <p:nvPr/>
        </p:nvPicPr>
        <p:blipFill>
          <a:blip r:embed="rId3" cstate="print"/>
          <a:srcRect/>
          <a:stretch>
            <a:fillRect/>
          </a:stretch>
        </p:blipFill>
        <p:spPr bwMode="auto">
          <a:xfrm>
            <a:off x="533400" y="152400"/>
            <a:ext cx="7467600" cy="5770151"/>
          </a:xfrm>
          <a:prstGeom prst="rect">
            <a:avLst/>
          </a:prstGeom>
          <a:noFill/>
        </p:spPr>
      </p:pic>
      <p:sp>
        <p:nvSpPr>
          <p:cNvPr id="3" name="TextBox 2"/>
          <p:cNvSpPr txBox="1"/>
          <p:nvPr/>
        </p:nvSpPr>
        <p:spPr>
          <a:xfrm>
            <a:off x="1524000" y="5937534"/>
            <a:ext cx="6424708" cy="276999"/>
          </a:xfrm>
          <a:prstGeom prst="rect">
            <a:avLst/>
          </a:prstGeom>
          <a:noFill/>
        </p:spPr>
        <p:txBody>
          <a:bodyPr wrap="none" rtlCol="0">
            <a:spAutoFit/>
          </a:bodyPr>
          <a:lstStyle/>
          <a:p>
            <a:r>
              <a:rPr lang="en-US" sz="1200" dirty="0" smtClean="0"/>
              <a:t>See Igor6Brochure.pdf at </a:t>
            </a:r>
            <a:r>
              <a:rPr lang="en-US" sz="1200" dirty="0" smtClean="0">
                <a:hlinkClick r:id="rId4"/>
              </a:rPr>
              <a:t>https://www.wavemetrics.com/products/igorpro/Igor6Brochure.pdf</a:t>
            </a:r>
            <a:r>
              <a:rPr lang="en-US" sz="1200" dirty="0" smtClean="0"/>
              <a:t> </a:t>
            </a:r>
            <a:endParaRPr lang="en-US" sz="12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PHYS 2500 Upgrade 2015 v4-0\PHYS 2500 v4-1 Working\IgorPro\Igor6Brochure_Page_1.png"/>
          <p:cNvPicPr>
            <a:picLocks noChangeAspect="1" noChangeArrowheads="1"/>
          </p:cNvPicPr>
          <p:nvPr/>
        </p:nvPicPr>
        <p:blipFill>
          <a:blip r:embed="rId3" cstate="print"/>
          <a:srcRect/>
          <a:stretch>
            <a:fillRect/>
          </a:stretch>
        </p:blipFill>
        <p:spPr bwMode="auto">
          <a:xfrm>
            <a:off x="457200" y="304800"/>
            <a:ext cx="7315200" cy="5653809"/>
          </a:xfrm>
          <a:prstGeom prst="rect">
            <a:avLst/>
          </a:prstGeom>
          <a:noFill/>
        </p:spPr>
      </p:pic>
      <p:sp>
        <p:nvSpPr>
          <p:cNvPr id="4" name="TextBox 3"/>
          <p:cNvSpPr txBox="1"/>
          <p:nvPr/>
        </p:nvSpPr>
        <p:spPr>
          <a:xfrm>
            <a:off x="1524000" y="5867400"/>
            <a:ext cx="6424708" cy="276999"/>
          </a:xfrm>
          <a:prstGeom prst="rect">
            <a:avLst/>
          </a:prstGeom>
          <a:noFill/>
        </p:spPr>
        <p:txBody>
          <a:bodyPr wrap="none" rtlCol="0">
            <a:spAutoFit/>
          </a:bodyPr>
          <a:lstStyle/>
          <a:p>
            <a:r>
              <a:rPr lang="en-US" sz="1200" dirty="0" smtClean="0"/>
              <a:t>See Igor6Brochure.pdf at </a:t>
            </a:r>
            <a:r>
              <a:rPr lang="en-US" sz="1200" dirty="0" smtClean="0">
                <a:hlinkClick r:id="rId4"/>
              </a:rPr>
              <a:t>https://www.wavemetrics.com/products/igorpro/Igor6Brochure.pdf</a:t>
            </a:r>
            <a:r>
              <a:rPr lang="en-US" sz="1200" dirty="0" smtClean="0"/>
              <a:t> </a:t>
            </a:r>
            <a:endParaRPr lang="en-US" sz="12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p:cNvPicPr>
            <a:picLocks noChangeAspect="1" noChangeArrowheads="1"/>
          </p:cNvPicPr>
          <p:nvPr/>
        </p:nvPicPr>
        <p:blipFill>
          <a:blip r:embed="rId3" cstate="screen"/>
          <a:srcRect/>
          <a:stretch>
            <a:fillRect/>
          </a:stretch>
        </p:blipFill>
        <p:spPr bwMode="auto">
          <a:xfrm>
            <a:off x="304801" y="738236"/>
            <a:ext cx="4495800" cy="1658121"/>
          </a:xfrm>
          <a:prstGeom prst="rect">
            <a:avLst/>
          </a:prstGeom>
          <a:noFill/>
          <a:ln w="9525">
            <a:solidFill>
              <a:schemeClr val="tx1"/>
            </a:solidFill>
            <a:miter lim="800000"/>
            <a:headEnd/>
            <a:tailEnd/>
          </a:ln>
        </p:spPr>
      </p:pic>
      <p:pic>
        <p:nvPicPr>
          <p:cNvPr id="105476" name="Picture 4"/>
          <p:cNvPicPr>
            <a:picLocks noChangeAspect="1" noChangeArrowheads="1"/>
          </p:cNvPicPr>
          <p:nvPr/>
        </p:nvPicPr>
        <p:blipFill>
          <a:blip r:embed="rId4" cstate="screen"/>
          <a:srcRect/>
          <a:stretch>
            <a:fillRect/>
          </a:stretch>
        </p:blipFill>
        <p:spPr bwMode="auto">
          <a:xfrm>
            <a:off x="381000" y="2514600"/>
            <a:ext cx="3941669" cy="3600450"/>
          </a:xfrm>
          <a:prstGeom prst="rect">
            <a:avLst/>
          </a:prstGeom>
          <a:noFill/>
          <a:ln w="9525">
            <a:solidFill>
              <a:schemeClr val="tx1"/>
            </a:solidFill>
            <a:miter lim="800000"/>
            <a:headEnd/>
            <a:tailEnd/>
          </a:ln>
        </p:spPr>
      </p:pic>
      <p:pic>
        <p:nvPicPr>
          <p:cNvPr id="105477" name="Picture 5"/>
          <p:cNvPicPr>
            <a:picLocks noChangeAspect="1" noChangeArrowheads="1"/>
          </p:cNvPicPr>
          <p:nvPr/>
        </p:nvPicPr>
        <p:blipFill>
          <a:blip r:embed="rId5" cstate="screen"/>
          <a:srcRect/>
          <a:stretch>
            <a:fillRect/>
          </a:stretch>
        </p:blipFill>
        <p:spPr bwMode="auto">
          <a:xfrm>
            <a:off x="5943600" y="609600"/>
            <a:ext cx="2773379" cy="2647950"/>
          </a:xfrm>
          <a:prstGeom prst="rect">
            <a:avLst/>
          </a:prstGeom>
          <a:noFill/>
          <a:ln w="9525">
            <a:solidFill>
              <a:schemeClr val="tx1"/>
            </a:solidFill>
            <a:miter lim="800000"/>
            <a:headEnd/>
            <a:tailEnd/>
          </a:ln>
        </p:spPr>
      </p:pic>
      <p:pic>
        <p:nvPicPr>
          <p:cNvPr id="105478" name="Picture 6"/>
          <p:cNvPicPr>
            <a:picLocks noChangeAspect="1" noChangeArrowheads="1"/>
          </p:cNvPicPr>
          <p:nvPr/>
        </p:nvPicPr>
        <p:blipFill>
          <a:blip r:embed="rId6" cstate="screen"/>
          <a:srcRect/>
          <a:stretch>
            <a:fillRect/>
          </a:stretch>
        </p:blipFill>
        <p:spPr bwMode="auto">
          <a:xfrm>
            <a:off x="5943601" y="3429000"/>
            <a:ext cx="2806282" cy="2667000"/>
          </a:xfrm>
          <a:prstGeom prst="rect">
            <a:avLst/>
          </a:prstGeom>
          <a:noFill/>
          <a:ln w="9525">
            <a:solidFill>
              <a:schemeClr val="tx1"/>
            </a:solidFill>
            <a:miter lim="800000"/>
            <a:headEnd/>
            <a:tailEnd/>
          </a:ln>
        </p:spPr>
      </p:pic>
      <p:pic>
        <p:nvPicPr>
          <p:cNvPr id="105474" name="Picture 2"/>
          <p:cNvPicPr>
            <a:picLocks noChangeAspect="1" noChangeArrowheads="1"/>
          </p:cNvPicPr>
          <p:nvPr/>
        </p:nvPicPr>
        <p:blipFill>
          <a:blip r:embed="rId7" cstate="screen"/>
          <a:srcRect/>
          <a:stretch>
            <a:fillRect/>
          </a:stretch>
        </p:blipFill>
        <p:spPr bwMode="auto">
          <a:xfrm>
            <a:off x="3124200" y="2514600"/>
            <a:ext cx="2197648" cy="2614612"/>
          </a:xfrm>
          <a:prstGeom prst="rect">
            <a:avLst/>
          </a:prstGeom>
          <a:noFill/>
          <a:ln w="9525">
            <a:solidFill>
              <a:schemeClr val="tx1"/>
            </a:solidFill>
            <a:miter lim="800000"/>
            <a:headEnd/>
            <a:tailEnd/>
          </a:ln>
        </p:spPr>
      </p:pic>
      <p:sp>
        <p:nvSpPr>
          <p:cNvPr id="7" name="Rectangle 2"/>
          <p:cNvSpPr txBox="1">
            <a:spLocks noChangeArrowheads="1"/>
          </p:cNvSpPr>
          <p:nvPr/>
        </p:nvSpPr>
        <p:spPr>
          <a:xfrm>
            <a:off x="-152400" y="76200"/>
            <a:ext cx="9372600" cy="685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Example of Publication Quality Graphs with IGOR Pro</a:t>
            </a:r>
          </a:p>
        </p:txBody>
      </p:sp>
      <p:sp>
        <p:nvSpPr>
          <p:cNvPr id="8" name="Rectangle 7"/>
          <p:cNvSpPr/>
          <p:nvPr/>
        </p:nvSpPr>
        <p:spPr>
          <a:xfrm>
            <a:off x="4343400" y="5638800"/>
            <a:ext cx="1600200" cy="553998"/>
          </a:xfrm>
          <a:prstGeom prst="rect">
            <a:avLst/>
          </a:prstGeom>
        </p:spPr>
        <p:txBody>
          <a:bodyPr wrap="square">
            <a:spAutoFit/>
          </a:bodyPr>
          <a:lstStyle/>
          <a:p>
            <a:r>
              <a:rPr lang="en-US" sz="1000" b="1" dirty="0" smtClean="0">
                <a:hlinkClick r:id="rId8"/>
              </a:rPr>
              <a:t>https://www.wavemetrics.com/products/igorpro/gallery/user.htm</a:t>
            </a:r>
            <a:r>
              <a:rPr lang="en-US" sz="1000" b="1" dirty="0" smtClean="0"/>
              <a:t> </a:t>
            </a:r>
            <a:endParaRPr lang="en-US" sz="1000" b="1" dirty="0"/>
          </a:p>
        </p:txBody>
      </p:sp>
      <p:sp>
        <p:nvSpPr>
          <p:cNvPr id="9" name="TextBox 8"/>
          <p:cNvSpPr txBox="1"/>
          <p:nvPr/>
        </p:nvSpPr>
        <p:spPr>
          <a:xfrm>
            <a:off x="4343400" y="5410200"/>
            <a:ext cx="1473480" cy="276999"/>
          </a:xfrm>
          <a:prstGeom prst="rect">
            <a:avLst/>
          </a:prstGeom>
          <a:noFill/>
        </p:spPr>
        <p:txBody>
          <a:bodyPr wrap="none" rtlCol="0">
            <a:spAutoFit/>
          </a:bodyPr>
          <a:lstStyle/>
          <a:p>
            <a:r>
              <a:rPr lang="en-US" sz="1200" b="1" dirty="0" smtClean="0"/>
              <a:t>More examples at</a:t>
            </a:r>
            <a:endParaRPr lang="en-US" sz="1200" b="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0" y="228600"/>
            <a:ext cx="9144000" cy="1470025"/>
          </a:xfrm>
        </p:spPr>
        <p:txBody>
          <a:bodyPr/>
          <a:lstStyle/>
          <a:p>
            <a:pPr eaLnBrk="1" hangingPunct="1"/>
            <a:r>
              <a:rPr lang="en-US" sz="4000" i="1" dirty="0" smtClean="0"/>
              <a:t>Introduction to Scientific Computing</a:t>
            </a:r>
            <a:r>
              <a:rPr lang="en-US" sz="2400" dirty="0" smtClean="0"/>
              <a:t/>
            </a:r>
            <a:br>
              <a:rPr lang="en-US" sz="2400" dirty="0" smtClean="0"/>
            </a:br>
            <a:r>
              <a:rPr lang="en-US" sz="2400" dirty="0" smtClean="0">
                <a:solidFill>
                  <a:schemeClr val="hlink"/>
                </a:solidFill>
              </a:rPr>
              <a:t>PHYS </a:t>
            </a:r>
            <a:r>
              <a:rPr lang="en-US" sz="2400" dirty="0" smtClean="0">
                <a:solidFill>
                  <a:schemeClr val="hlink"/>
                </a:solidFill>
              </a:rPr>
              <a:t>3870</a:t>
            </a:r>
            <a:endParaRPr lang="en-US" sz="2400" dirty="0" smtClean="0">
              <a:solidFill>
                <a:schemeClr val="hlink"/>
              </a:solidFill>
            </a:endParaRPr>
          </a:p>
        </p:txBody>
      </p:sp>
      <p:sp>
        <p:nvSpPr>
          <p:cNvPr id="23555" name="Rectangle 3"/>
          <p:cNvSpPr>
            <a:spLocks noGrp="1" noChangeArrowheads="1"/>
          </p:cNvSpPr>
          <p:nvPr>
            <p:ph type="subTitle" idx="1"/>
          </p:nvPr>
        </p:nvSpPr>
        <p:spPr>
          <a:xfrm>
            <a:off x="381000" y="1752600"/>
            <a:ext cx="8305800" cy="1752600"/>
          </a:xfrm>
        </p:spPr>
        <p:txBody>
          <a:bodyPr/>
          <a:lstStyle/>
          <a:p>
            <a:pPr eaLnBrk="1" hangingPunct="1"/>
            <a:endParaRPr lang="en-US" sz="1100" b="1" dirty="0" smtClean="0">
              <a:solidFill>
                <a:schemeClr val="accent2"/>
              </a:solidFill>
            </a:endParaRPr>
          </a:p>
          <a:p>
            <a:pPr eaLnBrk="1" hangingPunct="1"/>
            <a:r>
              <a:rPr lang="en-US" sz="2800" b="1" dirty="0" smtClean="0">
                <a:solidFill>
                  <a:srgbClr val="C00000"/>
                </a:solidFill>
              </a:rPr>
              <a:t>An Exercise in Analyzing and Plotting Data </a:t>
            </a:r>
          </a:p>
          <a:p>
            <a:pPr eaLnBrk="1" hangingPunct="1"/>
            <a:r>
              <a:rPr lang="en-US" sz="2800" b="1" dirty="0" smtClean="0">
                <a:solidFill>
                  <a:srgbClr val="C00000"/>
                </a:solidFill>
              </a:rPr>
              <a:t>with IGOR Pro</a:t>
            </a:r>
          </a:p>
          <a:p>
            <a:pPr eaLnBrk="1" hangingPunct="1"/>
            <a:endParaRPr lang="en-US" b="1" dirty="0" smtClean="0"/>
          </a:p>
          <a:p>
            <a:pPr eaLnBrk="1" hangingPunct="1"/>
            <a:endParaRPr lang="en-US" b="1" dirty="0" smtClean="0"/>
          </a:p>
          <a:p>
            <a:pPr algn="l" eaLnBrk="1" hangingPunct="1"/>
            <a:r>
              <a:rPr lang="en-US" sz="2000" dirty="0" smtClean="0">
                <a:solidFill>
                  <a:srgbClr val="FF00FF"/>
                </a:solidFill>
                <a:latin typeface="Times New Roman" pitchFamily="18" charset="0"/>
              </a:rPr>
              <a:t>References: </a:t>
            </a:r>
            <a:endParaRPr lang="en-US" sz="2000" dirty="0" smtClean="0"/>
          </a:p>
          <a:p>
            <a:pPr algn="l" eaLnBrk="1" hangingPunct="1"/>
            <a:r>
              <a:rPr lang="en-US" sz="2000" dirty="0" smtClean="0">
                <a:solidFill>
                  <a:srgbClr val="FF00FF"/>
                </a:solidFill>
                <a:latin typeface="Times New Roman" pitchFamily="18" charset="0"/>
              </a:rPr>
              <a:t>PHYS 3870 </a:t>
            </a:r>
            <a:r>
              <a:rPr lang="en-US" sz="2000" dirty="0" smtClean="0">
                <a:solidFill>
                  <a:srgbClr val="FF00FF"/>
                </a:solidFill>
                <a:latin typeface="Times New Roman" pitchFamily="18" charset="0"/>
                <a:hlinkClick r:id="rId3"/>
              </a:rPr>
              <a:t>Web Site </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USU </a:t>
            </a:r>
            <a:r>
              <a:rPr lang="en-US" sz="2000" dirty="0" smtClean="0">
                <a:solidFill>
                  <a:srgbClr val="FF00FF"/>
                </a:solidFill>
                <a:latin typeface="Times New Roman" pitchFamily="18" charset="0"/>
                <a:hlinkClick r:id="rId4"/>
              </a:rPr>
              <a:t>Library Class Web Site</a:t>
            </a:r>
            <a:endParaRPr lang="en-US" sz="2000" dirty="0" smtClean="0">
              <a:solidFill>
                <a:srgbClr val="FF00FF"/>
              </a:solidFill>
              <a:latin typeface="Times New Roman" pitchFamily="18" charset="0"/>
            </a:endParaRPr>
          </a:p>
          <a:p>
            <a:pPr algn="l" eaLnBrk="1" hangingPunct="1"/>
            <a:endParaRPr lang="en-US" sz="2000" b="1"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IGOR Pro </a:t>
            </a:r>
            <a:r>
              <a:rPr lang="en-US" sz="1800" dirty="0" smtClean="0">
                <a:hlinkClick r:id="rId5"/>
              </a:rPr>
              <a:t>https://www.wavemetrics.com</a:t>
            </a:r>
            <a:endParaRPr lang="en-US" sz="2000" dirty="0" smtClean="0">
              <a:solidFill>
                <a:srgbClr val="FF00FF"/>
              </a:solidFill>
              <a:latin typeface="Times New Roman" pitchFamily="18" charset="0"/>
            </a:endParaRPr>
          </a:p>
          <a:p>
            <a:pPr algn="l" eaLnBrk="1" hangingPunct="1"/>
            <a:r>
              <a:rPr lang="en-US" sz="2000" dirty="0" smtClean="0">
                <a:solidFill>
                  <a:srgbClr val="FF00FF"/>
                </a:solidFill>
                <a:latin typeface="Times New Roman" pitchFamily="18" charset="0"/>
              </a:rPr>
              <a:t>	</a:t>
            </a:r>
          </a:p>
          <a:p>
            <a:pPr eaLnBrk="1" hangingPunct="1"/>
            <a:endParaRPr lang="en-US" b="1" dirty="0" smtClean="0"/>
          </a:p>
        </p:txBody>
      </p:sp>
      <p:pic>
        <p:nvPicPr>
          <p:cNvPr id="104450" name="Picture 2"/>
          <p:cNvPicPr>
            <a:picLocks noChangeAspect="1" noChangeArrowheads="1"/>
          </p:cNvPicPr>
          <p:nvPr/>
        </p:nvPicPr>
        <p:blipFill>
          <a:blip r:embed="rId6" cstate="screen"/>
          <a:srcRect/>
          <a:stretch>
            <a:fillRect/>
          </a:stretch>
        </p:blipFill>
        <p:spPr bwMode="auto">
          <a:xfrm>
            <a:off x="4943475" y="3962400"/>
            <a:ext cx="4200525"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subTitle" idx="1"/>
          </p:nvPr>
        </p:nvSpPr>
        <p:spPr>
          <a:xfrm>
            <a:off x="381000" y="1295400"/>
            <a:ext cx="8763000" cy="609600"/>
          </a:xfrm>
        </p:spPr>
        <p:txBody>
          <a:bodyPr/>
          <a:lstStyle/>
          <a:p>
            <a:pPr eaLnBrk="1" hangingPunct="1"/>
            <a:r>
              <a:rPr lang="en-US" b="1" dirty="0" smtClean="0">
                <a:solidFill>
                  <a:srgbClr val="C00000"/>
                </a:solidFill>
              </a:rPr>
              <a:t>An Exercise In Data Analysis</a:t>
            </a:r>
          </a:p>
          <a:p>
            <a:pPr eaLnBrk="1" hangingPunct="1"/>
            <a:r>
              <a:rPr lang="en-US" b="1" dirty="0" smtClean="0">
                <a:solidFill>
                  <a:srgbClr val="C00000"/>
                </a:solidFill>
              </a:rPr>
              <a:t>Using </a:t>
            </a:r>
            <a:r>
              <a:rPr lang="en-US" b="1" i="1" dirty="0" smtClean="0">
                <a:solidFill>
                  <a:srgbClr val="C00000"/>
                </a:solidFill>
              </a:rPr>
              <a:t>IGOR Pro</a:t>
            </a:r>
          </a:p>
        </p:txBody>
      </p:sp>
      <p:sp>
        <p:nvSpPr>
          <p:cNvPr id="5" name="Rectangle 2"/>
          <p:cNvSpPr txBox="1">
            <a:spLocks noChangeArrowheads="1"/>
          </p:cNvSpPr>
          <p:nvPr/>
        </p:nvSpPr>
        <p:spPr bwMode="auto">
          <a:xfrm>
            <a:off x="304800" y="152400"/>
            <a:ext cx="8610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0" cap="none" spc="0" normalizeH="0" baseline="0" noProof="0" dirty="0" smtClean="0">
                <a:ln>
                  <a:noFill/>
                </a:ln>
                <a:solidFill>
                  <a:schemeClr val="accent2"/>
                </a:solidFill>
                <a:effectLst/>
                <a:uLnTx/>
                <a:uFillTx/>
                <a:latin typeface="+mj-lt"/>
                <a:ea typeface="+mj-ea"/>
                <a:cs typeface="+mj-cs"/>
              </a:rPr>
              <a:t>Introduction to Scientific Computing</a:t>
            </a:r>
            <a:r>
              <a:rPr kumimoji="0" lang="en-US" sz="4000" b="1" i="1" u="none" strike="noStrike" kern="0" cap="none" spc="0" normalizeH="0" baseline="0" noProof="0" dirty="0" smtClean="0">
                <a:ln>
                  <a:noFill/>
                </a:ln>
                <a:solidFill>
                  <a:schemeClr val="accent2"/>
                </a:solidFill>
                <a:effectLst/>
                <a:uLnTx/>
                <a:uFillTx/>
                <a:latin typeface="+mj-lt"/>
                <a:ea typeface="+mj-ea"/>
                <a:cs typeface="+mj-cs"/>
              </a:rPr>
              <a:t> </a:t>
            </a:r>
            <a:r>
              <a:rPr kumimoji="0" lang="en-US" sz="2000" b="1" i="0" u="none" strike="noStrike" kern="0" cap="none" spc="0" normalizeH="0" baseline="0" noProof="0" dirty="0" smtClean="0">
                <a:ln>
                  <a:noFill/>
                </a:ln>
                <a:solidFill>
                  <a:schemeClr val="accent2"/>
                </a:solidFill>
                <a:effectLst/>
                <a:uLnTx/>
                <a:uFillTx/>
                <a:latin typeface="+mj-lt"/>
                <a:ea typeface="+mj-ea"/>
                <a:cs typeface="+mj-cs"/>
              </a:rPr>
              <a:t/>
            </a:r>
            <a:br>
              <a:rPr kumimoji="0" lang="en-US" sz="2000" b="1" i="0" u="none" strike="noStrike" kern="0" cap="none" spc="0" normalizeH="0" baseline="0" noProof="0" dirty="0" smtClean="0">
                <a:ln>
                  <a:noFill/>
                </a:ln>
                <a:solidFill>
                  <a:schemeClr val="accent2"/>
                </a:solidFill>
                <a:effectLst/>
                <a:uLnTx/>
                <a:uFillTx/>
                <a:latin typeface="+mj-lt"/>
                <a:ea typeface="+mj-ea"/>
                <a:cs typeface="+mj-cs"/>
              </a:rPr>
            </a:br>
            <a:r>
              <a:rPr kumimoji="0" lang="en-US" sz="2000" b="1" i="0" u="none" strike="noStrike" kern="0" cap="none" spc="0" normalizeH="0" baseline="0" noProof="0" dirty="0" smtClean="0">
                <a:ln>
                  <a:noFill/>
                </a:ln>
                <a:solidFill>
                  <a:schemeClr val="hlink"/>
                </a:solidFill>
                <a:effectLst/>
                <a:uLnTx/>
                <a:uFillTx/>
                <a:latin typeface="+mj-lt"/>
                <a:ea typeface="+mj-ea"/>
                <a:cs typeface="+mj-cs"/>
              </a:rPr>
              <a:t>PHYS 2500</a:t>
            </a:r>
            <a:endParaRPr kumimoji="0" lang="en-US" sz="2000" b="1" i="0" u="none" strike="noStrike" kern="0" cap="none" spc="0" normalizeH="0" baseline="0" noProof="0" dirty="0">
              <a:ln>
                <a:noFill/>
              </a:ln>
              <a:solidFill>
                <a:schemeClr val="hlink"/>
              </a:solidFill>
              <a:effectLst/>
              <a:uLnTx/>
              <a:uFillTx/>
              <a:latin typeface="+mj-lt"/>
              <a:ea typeface="+mj-ea"/>
              <a:cs typeface="+mj-cs"/>
            </a:endParaRPr>
          </a:p>
        </p:txBody>
      </p:sp>
      <p:sp>
        <p:nvSpPr>
          <p:cNvPr id="7" name="Rectangle 6"/>
          <p:cNvSpPr/>
          <p:nvPr/>
        </p:nvSpPr>
        <p:spPr>
          <a:xfrm>
            <a:off x="228600" y="2667000"/>
            <a:ext cx="8763000" cy="3570208"/>
          </a:xfrm>
          <a:prstGeom prst="rect">
            <a:avLst/>
          </a:prstGeom>
        </p:spPr>
        <p:txBody>
          <a:bodyPr wrap="square">
            <a:spAutoFit/>
          </a:bodyPr>
          <a:lstStyle/>
          <a:p>
            <a:pPr eaLnBrk="1" hangingPunct="1"/>
            <a:r>
              <a:rPr lang="en-US" b="1" dirty="0" smtClean="0">
                <a:solidFill>
                  <a:schemeClr val="accent2">
                    <a:lumMod val="75000"/>
                  </a:schemeClr>
                </a:solidFill>
                <a:latin typeface="+mn-lt"/>
              </a:rPr>
              <a:t> In the IGOR Pro plotting and curve fitting program: </a:t>
            </a:r>
          </a:p>
          <a:p>
            <a:pPr lvl="1" eaLnBrk="1" hangingPunct="1">
              <a:buFont typeface="Arial" pitchFamily="34" charset="0"/>
              <a:buChar char="•"/>
            </a:pPr>
            <a:r>
              <a:rPr lang="en-US" sz="1600" dirty="0" smtClean="0">
                <a:latin typeface="+mn-lt"/>
              </a:rPr>
              <a:t>  Import the data derived from the </a:t>
            </a:r>
            <a:r>
              <a:rPr lang="en-US" sz="1600" i="1" dirty="0" err="1" smtClean="0">
                <a:latin typeface="+mn-lt"/>
              </a:rPr>
              <a:t>DataThief</a:t>
            </a:r>
            <a:r>
              <a:rPr lang="en-US" sz="1600" dirty="0" smtClean="0">
                <a:latin typeface="+mn-lt"/>
              </a:rPr>
              <a:t> exercise from </a:t>
            </a:r>
            <a:r>
              <a:rPr lang="en-US" sz="1600" i="1" dirty="0" smtClean="0">
                <a:latin typeface="+mn-lt"/>
              </a:rPr>
              <a:t>DennisonInFreefall.jpg</a:t>
            </a:r>
            <a:r>
              <a:rPr lang="en-US" sz="1600" dirty="0" smtClean="0">
                <a:latin typeface="+mn-lt"/>
              </a:rPr>
              <a:t> stored in </a:t>
            </a:r>
            <a:r>
              <a:rPr lang="en-US" sz="1600" i="1" dirty="0" smtClean="0"/>
              <a:t>YOURNAMEInFreefall.txt.</a:t>
            </a:r>
            <a:endParaRPr lang="en-US" sz="1600" dirty="0" smtClean="0">
              <a:latin typeface="+mn-lt"/>
            </a:endParaRPr>
          </a:p>
          <a:p>
            <a:pPr lvl="1" eaLnBrk="1" hangingPunct="1">
              <a:buFont typeface="Arial" pitchFamily="34" charset="0"/>
              <a:buChar char="•"/>
            </a:pPr>
            <a:r>
              <a:rPr lang="en-US" sz="1600" dirty="0" smtClean="0">
                <a:latin typeface="+mn-lt"/>
              </a:rPr>
              <a:t>  Import the data from </a:t>
            </a:r>
            <a:r>
              <a:rPr lang="en-US" sz="1600" i="1" dirty="0" smtClean="0">
                <a:latin typeface="+mn-lt"/>
              </a:rPr>
              <a:t>FreefallLab.txt</a:t>
            </a:r>
          </a:p>
          <a:p>
            <a:pPr lvl="1" eaLnBrk="1" hangingPunct="1">
              <a:buFont typeface="Arial" pitchFamily="34" charset="0"/>
              <a:buChar char="•"/>
            </a:pPr>
            <a:r>
              <a:rPr lang="en-US" sz="1600" dirty="0" smtClean="0">
                <a:latin typeface="+mn-lt"/>
              </a:rPr>
              <a:t>  Do an automated fit with a quadratic model to the </a:t>
            </a:r>
            <a:r>
              <a:rPr lang="en-US" sz="1600" dirty="0" err="1" smtClean="0">
                <a:latin typeface="+mn-lt"/>
              </a:rPr>
              <a:t>FreefallLab</a:t>
            </a:r>
            <a:r>
              <a:rPr lang="en-US" sz="1600" dirty="0" smtClean="0">
                <a:latin typeface="+mn-lt"/>
              </a:rPr>
              <a:t> data.  </a:t>
            </a:r>
          </a:p>
          <a:p>
            <a:pPr lvl="1" eaLnBrk="1" hangingPunct="1">
              <a:buFont typeface="Arial" pitchFamily="34" charset="0"/>
              <a:buChar char="•"/>
            </a:pPr>
            <a:r>
              <a:rPr lang="en-US" sz="1600" dirty="0" smtClean="0">
                <a:latin typeface="+mn-lt"/>
              </a:rPr>
              <a:t>  Create a single graph of position </a:t>
            </a:r>
            <a:r>
              <a:rPr lang="en-US" sz="1600" dirty="0" err="1" smtClean="0">
                <a:latin typeface="+mn-lt"/>
              </a:rPr>
              <a:t>vs</a:t>
            </a:r>
            <a:r>
              <a:rPr lang="en-US" sz="1600" dirty="0" smtClean="0">
                <a:latin typeface="+mn-lt"/>
              </a:rPr>
              <a:t> time with:</a:t>
            </a:r>
          </a:p>
          <a:p>
            <a:pPr lvl="2" eaLnBrk="1" hangingPunct="1">
              <a:buFont typeface="Arial" pitchFamily="34" charset="0"/>
              <a:buChar char="•"/>
            </a:pPr>
            <a:r>
              <a:rPr lang="en-US" sz="1200" dirty="0" smtClean="0">
                <a:latin typeface="+mn-lt"/>
              </a:rPr>
              <a:t>  Data points and error bars from </a:t>
            </a:r>
            <a:r>
              <a:rPr lang="en-US" sz="1200" i="1" dirty="0" smtClean="0">
                <a:latin typeface="+mn-lt"/>
              </a:rPr>
              <a:t>FreefallLab.txt</a:t>
            </a:r>
          </a:p>
          <a:p>
            <a:pPr lvl="2" eaLnBrk="1" hangingPunct="1">
              <a:buFont typeface="Arial" pitchFamily="34" charset="0"/>
              <a:buChar char="•"/>
            </a:pPr>
            <a:r>
              <a:rPr lang="en-US" sz="1200" dirty="0" smtClean="0">
                <a:latin typeface="+mn-lt"/>
              </a:rPr>
              <a:t>  Data points from </a:t>
            </a:r>
            <a:r>
              <a:rPr lang="en-US" sz="1200" i="1" dirty="0" smtClean="0">
                <a:latin typeface="+mn-lt"/>
              </a:rPr>
              <a:t>DennisonInFreefall.jpg</a:t>
            </a:r>
          </a:p>
          <a:p>
            <a:pPr lvl="2" eaLnBrk="1" hangingPunct="1">
              <a:buFont typeface="Arial" pitchFamily="34" charset="0"/>
              <a:buChar char="•"/>
            </a:pPr>
            <a:r>
              <a:rPr lang="en-US" sz="1200" dirty="0" smtClean="0">
                <a:latin typeface="+mn-lt"/>
              </a:rPr>
              <a:t>  A mathematical model for free fall plotted as a line</a:t>
            </a:r>
          </a:p>
          <a:p>
            <a:pPr lvl="2" eaLnBrk="1" hangingPunct="1">
              <a:buFont typeface="Arial" pitchFamily="34" charset="0"/>
              <a:buChar char="•"/>
            </a:pPr>
            <a:r>
              <a:rPr lang="en-US" sz="1200" dirty="0" smtClean="0">
                <a:latin typeface="+mn-lt"/>
              </a:rPr>
              <a:t>  List your best estimates for values and errors for you model fitting parameters</a:t>
            </a:r>
          </a:p>
          <a:p>
            <a:pPr lvl="1" eaLnBrk="1" hangingPunct="1">
              <a:buFont typeface="Arial" pitchFamily="34" charset="0"/>
              <a:buChar char="•"/>
            </a:pPr>
            <a:r>
              <a:rPr lang="en-US" sz="1600" dirty="0" smtClean="0">
                <a:latin typeface="+mn-lt"/>
              </a:rPr>
              <a:t>  Create an </a:t>
            </a:r>
            <a:r>
              <a:rPr lang="en-US" sz="1600" i="1" dirty="0" smtClean="0">
                <a:latin typeface="+mn-lt"/>
              </a:rPr>
              <a:t>IGOR Pro </a:t>
            </a:r>
            <a:r>
              <a:rPr lang="en-US" sz="1600" dirty="0" smtClean="0">
                <a:latin typeface="+mn-lt"/>
              </a:rPr>
              <a:t>layout displaying the graph, data table and annotations exactly as shown  on the next page.  Print the layout page as a </a:t>
            </a:r>
            <a:r>
              <a:rPr lang="en-US" sz="1600" dirty="0" err="1" smtClean="0">
                <a:latin typeface="+mn-lt"/>
              </a:rPr>
              <a:t>pdf</a:t>
            </a:r>
            <a:r>
              <a:rPr lang="en-US" sz="1600" dirty="0" smtClean="0">
                <a:latin typeface="+mn-lt"/>
              </a:rPr>
              <a:t> file.</a:t>
            </a:r>
          </a:p>
          <a:p>
            <a:pPr lvl="1" eaLnBrk="1" hangingPunct="1">
              <a:buFont typeface="Arial" pitchFamily="34" charset="0"/>
              <a:buChar char="•"/>
            </a:pPr>
            <a:r>
              <a:rPr lang="en-US" sz="1600" dirty="0" smtClean="0">
                <a:latin typeface="+mn-lt"/>
              </a:rPr>
              <a:t>  Save the </a:t>
            </a:r>
            <a:r>
              <a:rPr lang="en-US" sz="1600" i="1" dirty="0" smtClean="0">
                <a:latin typeface="+mn-lt"/>
              </a:rPr>
              <a:t>IGOR Pro </a:t>
            </a:r>
            <a:r>
              <a:rPr lang="en-US" sz="1600" dirty="0" smtClean="0">
                <a:latin typeface="+mn-lt"/>
              </a:rPr>
              <a:t>experiment.</a:t>
            </a:r>
          </a:p>
          <a:p>
            <a:pPr lvl="1" eaLnBrk="1" hangingPunct="1">
              <a:buFont typeface="Arial" pitchFamily="34" charset="0"/>
              <a:buChar char="•"/>
            </a:pPr>
            <a:r>
              <a:rPr lang="en-US" sz="1600" dirty="0" smtClean="0">
                <a:latin typeface="+mn-lt"/>
              </a:rPr>
              <a:t>  Submit the </a:t>
            </a:r>
            <a:r>
              <a:rPr lang="en-US" sz="1600" i="1" dirty="0" smtClean="0">
                <a:latin typeface="+mn-lt"/>
              </a:rPr>
              <a:t>IGOR Pro </a:t>
            </a:r>
            <a:r>
              <a:rPr lang="en-US" sz="1600" dirty="0" smtClean="0">
                <a:latin typeface="+mn-lt"/>
              </a:rPr>
              <a:t>experiment file (LastnameFI_IGOR.pxp) and the layout page printout (LastnameFI_IGOR.ppt).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p:cNvPicPr>
            <a:picLocks noChangeAspect="1" noChangeArrowheads="1"/>
          </p:cNvPicPr>
          <p:nvPr/>
        </p:nvPicPr>
        <p:blipFill>
          <a:blip r:embed="rId3" cstate="screen"/>
          <a:srcRect/>
          <a:stretch>
            <a:fillRect/>
          </a:stretch>
        </p:blipFill>
        <p:spPr bwMode="auto">
          <a:xfrm>
            <a:off x="381000" y="1828800"/>
            <a:ext cx="5661063" cy="3081338"/>
          </a:xfrm>
          <a:prstGeom prst="rect">
            <a:avLst/>
          </a:prstGeom>
          <a:noFill/>
          <a:ln w="9525">
            <a:noFill/>
            <a:miter lim="800000"/>
            <a:headEnd/>
            <a:tailEnd/>
          </a:ln>
        </p:spPr>
      </p:pic>
      <p:pic>
        <p:nvPicPr>
          <p:cNvPr id="113669" name="Picture 5"/>
          <p:cNvPicPr>
            <a:picLocks noChangeAspect="1" noChangeArrowheads="1"/>
          </p:cNvPicPr>
          <p:nvPr/>
        </p:nvPicPr>
        <p:blipFill>
          <a:blip r:embed="rId4" cstate="screen"/>
          <a:srcRect/>
          <a:stretch>
            <a:fillRect/>
          </a:stretch>
        </p:blipFill>
        <p:spPr bwMode="auto">
          <a:xfrm>
            <a:off x="6172200" y="1676400"/>
            <a:ext cx="2390775" cy="4124325"/>
          </a:xfrm>
          <a:prstGeom prst="rect">
            <a:avLst/>
          </a:prstGeom>
          <a:noFill/>
          <a:ln w="9525">
            <a:noFill/>
            <a:miter lim="800000"/>
            <a:headEnd/>
            <a:tailEnd/>
          </a:ln>
        </p:spPr>
      </p:pic>
      <p:sp>
        <p:nvSpPr>
          <p:cNvPr id="6" name="Rectangle 5"/>
          <p:cNvSpPr/>
          <p:nvPr/>
        </p:nvSpPr>
        <p:spPr>
          <a:xfrm>
            <a:off x="1295400" y="1447800"/>
            <a:ext cx="2332690" cy="369332"/>
          </a:xfrm>
          <a:prstGeom prst="rect">
            <a:avLst/>
          </a:prstGeom>
        </p:spPr>
        <p:txBody>
          <a:bodyPr wrap="none">
            <a:spAutoFit/>
          </a:bodyPr>
          <a:lstStyle/>
          <a:p>
            <a:r>
              <a:rPr lang="en-US" dirty="0" smtClean="0">
                <a:solidFill>
                  <a:srgbClr val="FF00FF"/>
                </a:solidFill>
                <a:latin typeface="Times New Roman" pitchFamily="18" charset="0"/>
              </a:rPr>
              <a:t>DennisonInFreefall.jpg</a:t>
            </a:r>
            <a:endParaRPr lang="en-US" dirty="0"/>
          </a:p>
        </p:txBody>
      </p:sp>
      <p:sp>
        <p:nvSpPr>
          <p:cNvPr id="7" name="Rectangle 6"/>
          <p:cNvSpPr/>
          <p:nvPr/>
        </p:nvSpPr>
        <p:spPr>
          <a:xfrm>
            <a:off x="6172200" y="1143000"/>
            <a:ext cx="1204176" cy="369332"/>
          </a:xfrm>
          <a:prstGeom prst="rect">
            <a:avLst/>
          </a:prstGeom>
        </p:spPr>
        <p:txBody>
          <a:bodyPr wrap="none">
            <a:spAutoFit/>
          </a:bodyPr>
          <a:lstStyle/>
          <a:p>
            <a:r>
              <a:rPr lang="en-US" dirty="0" smtClean="0">
                <a:solidFill>
                  <a:srgbClr val="FF00FF"/>
                </a:solidFill>
                <a:latin typeface="Times New Roman" pitchFamily="18" charset="0"/>
              </a:rPr>
              <a:t>Freefall.txt</a:t>
            </a:r>
            <a:endParaRPr lang="en-US" dirty="0"/>
          </a:p>
        </p:txBody>
      </p:sp>
      <p:sp>
        <p:nvSpPr>
          <p:cNvPr id="8" name="Rectangle 7"/>
          <p:cNvSpPr/>
          <p:nvPr/>
        </p:nvSpPr>
        <p:spPr>
          <a:xfrm>
            <a:off x="990600" y="228600"/>
            <a:ext cx="6651757" cy="954107"/>
          </a:xfrm>
          <a:prstGeom prst="rect">
            <a:avLst/>
          </a:prstGeom>
        </p:spPr>
        <p:txBody>
          <a:bodyPr wrap="none">
            <a:spAutoFit/>
          </a:bodyPr>
          <a:lstStyle/>
          <a:p>
            <a:pPr algn="ctr" eaLnBrk="1" hangingPunct="1"/>
            <a:r>
              <a:rPr lang="en-US" sz="2800" b="1" dirty="0" smtClean="0">
                <a:solidFill>
                  <a:schemeClr val="accent2"/>
                </a:solidFill>
              </a:rPr>
              <a:t>Data for An Exercise In Data Analysis </a:t>
            </a:r>
          </a:p>
          <a:p>
            <a:pPr algn="ctr" eaLnBrk="1" hangingPunct="1"/>
            <a:r>
              <a:rPr lang="en-US" sz="2800" b="1" dirty="0" smtClean="0">
                <a:solidFill>
                  <a:schemeClr val="accent2"/>
                </a:solidFill>
              </a:rPr>
              <a:t>Using IGOR Pro</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67400" y="4114800"/>
            <a:ext cx="3004349" cy="369332"/>
          </a:xfrm>
          <a:prstGeom prst="rect">
            <a:avLst/>
          </a:prstGeom>
        </p:spPr>
        <p:txBody>
          <a:bodyPr wrap="none">
            <a:spAutoFit/>
          </a:bodyPr>
          <a:lstStyle/>
          <a:p>
            <a:r>
              <a:rPr lang="en-US" b="1" dirty="0" smtClean="0">
                <a:solidFill>
                  <a:srgbClr val="C00000"/>
                </a:solidFill>
                <a:latin typeface="+mn-lt"/>
              </a:rPr>
              <a:t>Model is y(t)=at</a:t>
            </a:r>
            <a:r>
              <a:rPr lang="en-US" b="1" baseline="30000" dirty="0" smtClean="0">
                <a:solidFill>
                  <a:srgbClr val="C00000"/>
                </a:solidFill>
                <a:latin typeface="+mn-lt"/>
              </a:rPr>
              <a:t>2</a:t>
            </a:r>
            <a:r>
              <a:rPr lang="en-US" b="1" dirty="0" smtClean="0">
                <a:solidFill>
                  <a:srgbClr val="C00000"/>
                </a:solidFill>
                <a:latin typeface="+mn-lt"/>
              </a:rPr>
              <a:t> + </a:t>
            </a:r>
            <a:r>
              <a:rPr lang="en-US" b="1" dirty="0" err="1" smtClean="0">
                <a:solidFill>
                  <a:srgbClr val="C00000"/>
                </a:solidFill>
                <a:latin typeface="+mn-lt"/>
              </a:rPr>
              <a:t>v</a:t>
            </a:r>
            <a:r>
              <a:rPr lang="en-US" b="1" baseline="-25000" dirty="0" err="1" smtClean="0">
                <a:solidFill>
                  <a:srgbClr val="C00000"/>
                </a:solidFill>
                <a:latin typeface="+mn-lt"/>
              </a:rPr>
              <a:t>o</a:t>
            </a:r>
            <a:r>
              <a:rPr lang="en-US" b="1" dirty="0" err="1" smtClean="0">
                <a:solidFill>
                  <a:srgbClr val="C00000"/>
                </a:solidFill>
                <a:latin typeface="+mn-lt"/>
              </a:rPr>
              <a:t>t</a:t>
            </a:r>
            <a:r>
              <a:rPr lang="en-US" b="1" dirty="0" smtClean="0">
                <a:solidFill>
                  <a:srgbClr val="C00000"/>
                </a:solidFill>
                <a:latin typeface="+mn-lt"/>
              </a:rPr>
              <a:t> + x</a:t>
            </a:r>
            <a:r>
              <a:rPr lang="en-US" b="1" baseline="-25000" dirty="0" smtClean="0">
                <a:solidFill>
                  <a:srgbClr val="C00000"/>
                </a:solidFill>
                <a:latin typeface="+mn-lt"/>
              </a:rPr>
              <a:t>o</a:t>
            </a:r>
            <a:endParaRPr lang="en-US" b="1" baseline="-25000" dirty="0">
              <a:solidFill>
                <a:srgbClr val="C00000"/>
              </a:solidFill>
              <a:latin typeface="+mn-lt"/>
            </a:endParaRPr>
          </a:p>
        </p:txBody>
      </p:sp>
      <p:sp>
        <p:nvSpPr>
          <p:cNvPr id="8" name="Rectangle 7"/>
          <p:cNvSpPr/>
          <p:nvPr/>
        </p:nvSpPr>
        <p:spPr>
          <a:xfrm>
            <a:off x="5562600" y="457200"/>
            <a:ext cx="3581400" cy="1815882"/>
          </a:xfrm>
          <a:prstGeom prst="rect">
            <a:avLst/>
          </a:prstGeom>
        </p:spPr>
        <p:txBody>
          <a:bodyPr wrap="square">
            <a:spAutoFit/>
          </a:bodyPr>
          <a:lstStyle/>
          <a:p>
            <a:pPr algn="ctr" eaLnBrk="1" hangingPunct="1"/>
            <a:r>
              <a:rPr lang="en-US" sz="2800" b="1" dirty="0" smtClean="0">
                <a:solidFill>
                  <a:schemeClr val="accent2"/>
                </a:solidFill>
              </a:rPr>
              <a:t>Results for An Exercise In Data Analysis</a:t>
            </a:r>
          </a:p>
          <a:p>
            <a:pPr algn="ctr" eaLnBrk="1" hangingPunct="1"/>
            <a:r>
              <a:rPr lang="en-US" sz="2800" b="1" dirty="0" smtClean="0">
                <a:solidFill>
                  <a:schemeClr val="accent2"/>
                </a:solidFill>
              </a:rPr>
              <a:t>Using IGOR Pro</a:t>
            </a:r>
          </a:p>
        </p:txBody>
      </p:sp>
      <p:pic>
        <p:nvPicPr>
          <p:cNvPr id="6146" name="Picture 2" descr="I:\PHYS 2500 Upgrade 2015 v4-0\PHYS 2500 v4-1 Working\IgorPro\Layout0_Graph0,Table1,text0,text1.png"/>
          <p:cNvPicPr>
            <a:picLocks noChangeAspect="1" noChangeArrowheads="1"/>
          </p:cNvPicPr>
          <p:nvPr/>
        </p:nvPicPr>
        <p:blipFill>
          <a:blip r:embed="rId3" cstate="print"/>
          <a:srcRect l="9446" t="7299" r="11841" b="12418"/>
          <a:stretch>
            <a:fillRect/>
          </a:stretch>
        </p:blipFill>
        <p:spPr bwMode="auto">
          <a:xfrm>
            <a:off x="685800" y="54864"/>
            <a:ext cx="4648200" cy="613562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24400" y="76200"/>
            <a:ext cx="4419600" cy="4572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sng" strike="noStrike" kern="0" cap="none" spc="0" normalizeH="0" baseline="0" noProof="0" dirty="0" smtClean="0">
                <a:ln>
                  <a:noFill/>
                </a:ln>
                <a:solidFill>
                  <a:schemeClr val="accent2"/>
                </a:solidFill>
                <a:effectLst/>
                <a:uLnTx/>
                <a:uFillTx/>
                <a:latin typeface="+mj-lt"/>
                <a:ea typeface="+mj-ea"/>
                <a:cs typeface="+mj-cs"/>
              </a:rPr>
              <a:t>PHYS 3870 Web Site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rgbClr val="C00000"/>
                </a:solidFill>
                <a:latin typeface="+mj-lt"/>
                <a:ea typeface="+mj-ea"/>
                <a:cs typeface="+mj-cs"/>
              </a:rPr>
              <a:t>Content of Lab Reports</a:t>
            </a:r>
            <a:endParaRPr kumimoji="0" lang="en-US" sz="2400" b="1" i="0" strike="noStrike" kern="0" cap="none" spc="0" normalizeH="0" baseline="0" noProof="0" dirty="0" smtClean="0">
              <a:ln>
                <a:noFill/>
              </a:ln>
              <a:solidFill>
                <a:srgbClr val="C00000"/>
              </a:solidFill>
              <a:effectLst/>
              <a:uLnTx/>
              <a:uFillTx/>
              <a:latin typeface="+mj-lt"/>
              <a:ea typeface="+mj-ea"/>
              <a:cs typeface="+mj-cs"/>
            </a:endParaRPr>
          </a:p>
        </p:txBody>
      </p:sp>
      <p:pic>
        <p:nvPicPr>
          <p:cNvPr id="41986" name="Picture 2"/>
          <p:cNvPicPr>
            <a:picLocks noChangeAspect="1" noChangeArrowheads="1"/>
          </p:cNvPicPr>
          <p:nvPr/>
        </p:nvPicPr>
        <p:blipFill>
          <a:blip r:embed="rId3" cstate="print"/>
          <a:srcRect/>
          <a:stretch>
            <a:fillRect/>
          </a:stretch>
        </p:blipFill>
        <p:spPr bwMode="auto">
          <a:xfrm>
            <a:off x="294780" y="914400"/>
            <a:ext cx="7782420" cy="3495675"/>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srcRect/>
          <a:stretch>
            <a:fillRect/>
          </a:stretch>
        </p:blipFill>
        <p:spPr bwMode="auto">
          <a:xfrm>
            <a:off x="304800" y="4419600"/>
            <a:ext cx="7678848" cy="10668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PHYX 2710 Template">
  <a:themeElements>
    <a:clrScheme name="PHYX 2710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YX 2710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HYX 2710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HYX 2710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HYX 2710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HYX 2710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HYX 2710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HYX 2710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HYX 2710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HYX 2710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HYX 2710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HYX 2710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HYX 2710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HYX 2710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10997</TotalTime>
  <Words>4972</Words>
  <Application>Microsoft Office PowerPoint</Application>
  <PresentationFormat>On-screen Show (4:3)</PresentationFormat>
  <Paragraphs>777</Paragraphs>
  <Slides>87</Slides>
  <Notes>87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PHYX 2710 Template</vt:lpstr>
      <vt:lpstr>Acrobat Document</vt:lpstr>
      <vt:lpstr>Intermediate Lab  PHYS 3870</vt:lpstr>
      <vt:lpstr>Intermediate Lab  PHYS 3870</vt:lpstr>
      <vt:lpstr>Slide 3</vt:lpstr>
      <vt:lpstr>Slide 4</vt:lpstr>
      <vt:lpstr>Intermediate Lab  PHYS 3870</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Intermediate Lab  PHYS 3870</vt:lpstr>
      <vt:lpstr>Slide 21</vt:lpstr>
      <vt:lpstr>Slide 22</vt:lpstr>
      <vt:lpstr>Slide 23</vt:lpstr>
      <vt:lpstr>Intermediate Lab  PHYS 3870</vt:lpstr>
      <vt:lpstr>Slide 25</vt:lpstr>
      <vt:lpstr>Slide 26</vt:lpstr>
      <vt:lpstr>Slide 27</vt:lpstr>
      <vt:lpstr>Slide 28</vt:lpstr>
      <vt:lpstr>Slide 29</vt:lpstr>
      <vt:lpstr>Slide 30</vt:lpstr>
      <vt:lpstr>Slide 31</vt:lpstr>
      <vt:lpstr>Intermediate Lab  PHYS 3870</vt:lpstr>
      <vt:lpstr>Intermediate Lab  PHYS 3870</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Formating the  Bibliography with EndNote Basic</vt:lpstr>
      <vt:lpstr>Intermediate Lab  PHYS 3870</vt:lpstr>
      <vt:lpstr>Slide 51</vt:lpstr>
      <vt:lpstr>Intermediate Lab  PHYS 3870</vt:lpstr>
      <vt:lpstr>Slide 53</vt:lpstr>
      <vt:lpstr>Slide 54</vt:lpstr>
      <vt:lpstr>Slide 55</vt:lpstr>
      <vt:lpstr>Slide 56</vt:lpstr>
      <vt:lpstr>Slide 57</vt:lpstr>
      <vt:lpstr>Slide 58</vt:lpstr>
      <vt:lpstr>Intermediate Lab  PHYS 3870</vt:lpstr>
      <vt:lpstr>Slide 60</vt:lpstr>
      <vt:lpstr>Slide 61</vt:lpstr>
      <vt:lpstr>Slide 62</vt:lpstr>
      <vt:lpstr>Slide 63</vt:lpstr>
      <vt:lpstr>Intermediate Lab  PHYS 3870</vt:lpstr>
      <vt:lpstr>Slide 65</vt:lpstr>
      <vt:lpstr>Slide 66</vt:lpstr>
      <vt:lpstr>Slide 67</vt:lpstr>
      <vt:lpstr>Intermediate Lab  PHYS 3870</vt:lpstr>
      <vt:lpstr>Slide 69</vt:lpstr>
      <vt:lpstr>Slide 70</vt:lpstr>
      <vt:lpstr>Intermediate Lab  PHYS 3870</vt:lpstr>
      <vt:lpstr>Slide 72</vt:lpstr>
      <vt:lpstr>Slide 73</vt:lpstr>
      <vt:lpstr>Intermediate Lab  PHYS 3870</vt:lpstr>
      <vt:lpstr>Slide 75</vt:lpstr>
      <vt:lpstr>Slide 76</vt:lpstr>
      <vt:lpstr>Slide 77</vt:lpstr>
      <vt:lpstr>Slide 78</vt:lpstr>
      <vt:lpstr>Slide 79</vt:lpstr>
      <vt:lpstr>Slide 80</vt:lpstr>
      <vt:lpstr>Slide 81</vt:lpstr>
      <vt:lpstr>Slide 82</vt:lpstr>
      <vt:lpstr>Slide 83</vt:lpstr>
      <vt:lpstr>Introduction to Scientific Computing PHYS 3870</vt:lpstr>
      <vt:lpstr>Slide 85</vt:lpstr>
      <vt:lpstr>Slide 86</vt:lpstr>
      <vt:lpstr>Slide 87</vt:lpstr>
    </vt:vector>
  </TitlesOfParts>
  <Company>Physics Department Utah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Modern Physics  PHYX 2710</dc:title>
  <dc:creator>JR Dennison</dc:creator>
  <cp:lastModifiedBy>JR Dennison</cp:lastModifiedBy>
  <cp:revision>113</cp:revision>
  <dcterms:created xsi:type="dcterms:W3CDTF">2004-08-23T18:11:05Z</dcterms:created>
  <dcterms:modified xsi:type="dcterms:W3CDTF">2015-10-10T20:27:12Z</dcterms:modified>
</cp:coreProperties>
</file>