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drawings/legacyDiagramText16.bin" ContentType="application/vnd.ms-office.legacyDiagramText"/>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rawings/legacyDiagramText8.bin" ContentType="application/vnd.ms-office.legacyDiagramText"/>
  <Override PartName="/ppt/notesSlides/notesSlide41.xml" ContentType="application/vnd.openxmlformats-officedocument.presentationml.notesSlide+xml"/>
  <Override PartName="/ppt/notesSlides/notesSlide12.xml" ContentType="application/vnd.openxmlformats-officedocument.presentationml.notesSlide+xml"/>
  <Override PartName="/ppt/drawings/legacyDiagramText12.bin" ContentType="application/vnd.ms-office.legacyDiagramText"/>
  <Override PartName="/ppt/notesSlides/notesSlide30.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rawings/legacyDiagramText4.bin" ContentType="application/vnd.ms-office.legacyDiagramText"/>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drawings/legacyDiagramText17.bin" ContentType="application/vnd.ms-office.legacyDiagramText"/>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drawings/legacyDiagramText15.bin" ContentType="application/vnd.ms-office.legacyDiagramText"/>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rawings/legacyDiagramText9.bin" ContentType="application/vnd.ms-office.legacyDiagramText"/>
  <Override PartName="/ppt/drawings/legacyDiagramText13.bin" ContentType="application/vnd.ms-office.legacyDiagramText"/>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drawings/legacyDiagramText7.bin" ContentType="application/vnd.ms-office.legacyDiagramText"/>
  <Override PartName="/ppt/drawings/legacyDiagramText11.bin" ContentType="application/vnd.ms-office.legacyDiagramText"/>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rawings/legacyDiagramText5.bin" ContentType="application/vnd.ms-office.legacyDiagramText"/>
  <Override PartName="/ppt/legacyDocTextInfo.bin" ContentType="application/vnd.ms-office.legacyDocTextInfo"/>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rawings/legacyDiagramText1.bin" ContentType="application/vnd.ms-office.legacyDiagramText"/>
  <Override PartName="/ppt/drawings/legacyDiagramText3.bin" ContentType="application/vnd.ms-office.legacyDiagramText"/>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drawings/legacyDiagramText18.bin" ContentType="application/vnd.ms-office.legacyDiagramText"/>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rawings/legacyDiagramText14.bin" ContentType="application/vnd.ms-office.legacyDiagramText"/>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rawings/legacyDiagramText6.bin" ContentType="application/vnd.ms-office.legacyDiagramText"/>
  <Override PartName="/ppt/notesSlides/notesSlide10.xml" ContentType="application/vnd.openxmlformats-officedocument.presentationml.notesSlide+xml"/>
  <Override PartName="/ppt/drawings/legacyDiagramText10.bin" ContentType="application/vnd.ms-office.legacyDiagramText"/>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rawings/legacyDiagramText2.bin" ContentType="application/vnd.ms-office.legacyDiagramText"/>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rawings/legacyDiagramText19.bin" ContentType="application/vnd.ms-office.legacyDiagramTex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7"/>
  </p:notesMasterIdLst>
  <p:handoutMasterIdLst>
    <p:handoutMasterId r:id="rId48"/>
  </p:handoutMasterIdLst>
  <p:sldIdLst>
    <p:sldId id="256" r:id="rId2"/>
    <p:sldId id="310" r:id="rId3"/>
    <p:sldId id="279" r:id="rId4"/>
    <p:sldId id="278" r:id="rId5"/>
    <p:sldId id="311" r:id="rId6"/>
    <p:sldId id="319" r:id="rId7"/>
    <p:sldId id="320" r:id="rId8"/>
    <p:sldId id="338" r:id="rId9"/>
    <p:sldId id="280" r:id="rId10"/>
    <p:sldId id="312" r:id="rId11"/>
    <p:sldId id="315" r:id="rId12"/>
    <p:sldId id="316" r:id="rId13"/>
    <p:sldId id="314" r:id="rId14"/>
    <p:sldId id="317" r:id="rId15"/>
    <p:sldId id="347" r:id="rId16"/>
    <p:sldId id="321" r:id="rId17"/>
    <p:sldId id="342" r:id="rId18"/>
    <p:sldId id="345" r:id="rId19"/>
    <p:sldId id="291" r:id="rId20"/>
    <p:sldId id="309" r:id="rId21"/>
    <p:sldId id="274" r:id="rId22"/>
    <p:sldId id="262" r:id="rId23"/>
    <p:sldId id="269" r:id="rId24"/>
    <p:sldId id="276" r:id="rId25"/>
    <p:sldId id="270" r:id="rId26"/>
    <p:sldId id="340" r:id="rId27"/>
    <p:sldId id="339" r:id="rId28"/>
    <p:sldId id="266" r:id="rId29"/>
    <p:sldId id="273" r:id="rId30"/>
    <p:sldId id="306" r:id="rId31"/>
    <p:sldId id="322" r:id="rId32"/>
    <p:sldId id="323" r:id="rId33"/>
    <p:sldId id="325" r:id="rId34"/>
    <p:sldId id="326" r:id="rId35"/>
    <p:sldId id="327" r:id="rId36"/>
    <p:sldId id="331" r:id="rId37"/>
    <p:sldId id="328" r:id="rId38"/>
    <p:sldId id="329" r:id="rId39"/>
    <p:sldId id="336" r:id="rId40"/>
    <p:sldId id="305" r:id="rId41"/>
    <p:sldId id="332" r:id="rId42"/>
    <p:sldId id="318" r:id="rId43"/>
    <p:sldId id="334" r:id="rId44"/>
    <p:sldId id="335" r:id="rId45"/>
    <p:sldId id="348" r:id="rId46"/>
  </p:sldIdLst>
  <p:sldSz cx="9144000" cy="6858000" type="screen4x3"/>
  <p:notesSz cx="9363075" cy="70770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52A2"/>
    <a:srgbClr val="FFFFCC"/>
    <a:srgbClr val="D6A300"/>
    <a:srgbClr val="FFCC99"/>
    <a:srgbClr val="FF6600"/>
    <a:srgbClr val="CC99FF"/>
    <a:srgbClr val="CC66FF"/>
    <a:srgbClr val="FF0000"/>
    <a:srgbClr val="FF33CC"/>
    <a:srgbClr val="FF7C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78830" autoAdjust="0"/>
  </p:normalViewPr>
  <p:slideViewPr>
    <p:cSldViewPr>
      <p:cViewPr>
        <p:scale>
          <a:sx n="68" d="100"/>
          <a:sy n="68" d="100"/>
        </p:scale>
        <p:origin x="-678" y="-57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06/relationships/legacyDocTextInfo" Target="legacyDocTextInfo.bin"/><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A7BD1F-4EC6-403A-8412-51FCBE3DF059}"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371D9416-C8F8-42D5-8A10-A0DD89E95290}">
      <dgm:prSet phldrT="[Text]"/>
      <dgm:spPr>
        <a:solidFill>
          <a:srgbClr val="FF6600"/>
        </a:solidFill>
        <a:ln>
          <a:solidFill>
            <a:srgbClr val="C00000"/>
          </a:solidFill>
        </a:ln>
      </dgm:spPr>
      <dgm:t>
        <a:bodyPr/>
        <a:lstStyle/>
        <a:p>
          <a:r>
            <a:rPr lang="en-US" b="1" dirty="0" smtClean="0">
              <a:solidFill>
                <a:schemeClr val="tx1"/>
              </a:solidFill>
            </a:rPr>
            <a:t>Intermediate Lab</a:t>
          </a:r>
        </a:p>
        <a:p>
          <a:r>
            <a:rPr lang="en-US" b="1" dirty="0" smtClean="0">
              <a:solidFill>
                <a:schemeClr val="tx1"/>
              </a:solidFill>
            </a:rPr>
            <a:t>PHYS 3870</a:t>
          </a:r>
          <a:endParaRPr lang="en-US" b="1" dirty="0">
            <a:solidFill>
              <a:schemeClr val="tx1"/>
            </a:solidFill>
          </a:endParaRPr>
        </a:p>
      </dgm:t>
    </dgm:pt>
    <dgm:pt modelId="{F35CBEFB-8B3E-4B44-931B-E20CD3123587}" type="parTrans" cxnId="{A93FBE3B-CA31-4B22-BD5E-14EF0F111921}">
      <dgm:prSet/>
      <dgm:spPr/>
      <dgm:t>
        <a:bodyPr/>
        <a:lstStyle/>
        <a:p>
          <a:endParaRPr lang="en-US"/>
        </a:p>
      </dgm:t>
    </dgm:pt>
    <dgm:pt modelId="{DEE07809-693A-45F2-A2E7-DBDAFAB00280}" type="sibTrans" cxnId="{A93FBE3B-CA31-4B22-BD5E-14EF0F111921}">
      <dgm:prSet/>
      <dgm:spPr/>
      <dgm:t>
        <a:bodyPr/>
        <a:lstStyle/>
        <a:p>
          <a:endParaRPr lang="en-US"/>
        </a:p>
      </dgm:t>
    </dgm:pt>
    <dgm:pt modelId="{228E6593-0428-4F64-B8FA-0010C454B7DF}">
      <dgm:prSet phldrT="[Text]"/>
      <dgm:spPr>
        <a:solidFill>
          <a:srgbClr val="FFCC99"/>
        </a:solidFill>
        <a:ln>
          <a:solidFill>
            <a:srgbClr val="C00000"/>
          </a:solidFill>
        </a:ln>
      </dgm:spPr>
      <dgm:t>
        <a:bodyPr/>
        <a:lstStyle/>
        <a:p>
          <a:r>
            <a:rPr lang="en-US" b="1" dirty="0" smtClean="0">
              <a:solidFill>
                <a:schemeClr val="tx1"/>
              </a:solidFill>
            </a:rPr>
            <a:t>Error Analysis </a:t>
          </a:r>
        </a:p>
        <a:p>
          <a:r>
            <a:rPr lang="en-US" b="1" dirty="0" smtClean="0">
              <a:solidFill>
                <a:schemeClr val="tx1"/>
              </a:solidFill>
            </a:rPr>
            <a:t>&amp; Experimental Design</a:t>
          </a:r>
          <a:endParaRPr lang="en-US" b="1" dirty="0">
            <a:solidFill>
              <a:schemeClr val="tx1"/>
            </a:solidFill>
          </a:endParaRPr>
        </a:p>
      </dgm:t>
    </dgm:pt>
    <dgm:pt modelId="{2833D0A7-4509-491E-A511-874FB3D6E95F}" type="parTrans" cxnId="{CC0B483D-C4F8-42F5-86B4-5FADB370FE4A}">
      <dgm:prSet/>
      <dgm:spPr/>
      <dgm:t>
        <a:bodyPr/>
        <a:lstStyle/>
        <a:p>
          <a:endParaRPr lang="en-US"/>
        </a:p>
      </dgm:t>
    </dgm:pt>
    <dgm:pt modelId="{B76FD72A-20EA-4D51-92D0-B7E56A373A3E}" type="sibTrans" cxnId="{CC0B483D-C4F8-42F5-86B4-5FADB370FE4A}">
      <dgm:prSet/>
      <dgm:spPr/>
      <dgm:t>
        <a:bodyPr/>
        <a:lstStyle/>
        <a:p>
          <a:endParaRPr lang="en-US"/>
        </a:p>
      </dgm:t>
    </dgm:pt>
    <dgm:pt modelId="{A20234C2-C4F6-4EA1-B0EB-ECE41AD3FB3A}">
      <dgm:prSet phldrT="[Text]"/>
      <dgm:spPr>
        <a:solidFill>
          <a:srgbClr val="FFCC99"/>
        </a:solidFill>
        <a:ln>
          <a:solidFill>
            <a:srgbClr val="C00000"/>
          </a:solidFill>
        </a:ln>
      </dgm:spPr>
      <dgm:t>
        <a:bodyPr/>
        <a:lstStyle/>
        <a:p>
          <a:r>
            <a:rPr lang="en-US" b="1" dirty="0" smtClean="0">
              <a:solidFill>
                <a:schemeClr val="tx1"/>
              </a:solidFill>
            </a:rPr>
            <a:t>Experiment 2</a:t>
          </a:r>
        </a:p>
        <a:p>
          <a:endParaRPr lang="en-US" b="1" dirty="0" smtClean="0">
            <a:solidFill>
              <a:schemeClr val="tx1"/>
            </a:solidFill>
          </a:endParaRPr>
        </a:p>
        <a:p>
          <a:r>
            <a:rPr lang="en-US" b="0" dirty="0" smtClean="0">
              <a:solidFill>
                <a:schemeClr val="tx1"/>
              </a:solidFill>
            </a:rPr>
            <a:t>3 Weeks</a:t>
          </a:r>
        </a:p>
        <a:p>
          <a:r>
            <a:rPr lang="en-US" b="0" dirty="0" smtClean="0">
              <a:solidFill>
                <a:schemeClr val="tx1"/>
              </a:solidFill>
            </a:rPr>
            <a:t>Long Report</a:t>
          </a:r>
          <a:endParaRPr lang="en-US" b="0" dirty="0">
            <a:solidFill>
              <a:schemeClr val="tx1"/>
            </a:solidFill>
          </a:endParaRPr>
        </a:p>
      </dgm:t>
    </dgm:pt>
    <dgm:pt modelId="{7D5BCEC8-D862-4EC2-91D2-AA768BDFC26C}" type="parTrans" cxnId="{284FA1FA-8ED1-4820-ABD6-E03B1D0FC987}">
      <dgm:prSet/>
      <dgm:spPr/>
      <dgm:t>
        <a:bodyPr/>
        <a:lstStyle/>
        <a:p>
          <a:endParaRPr lang="en-US"/>
        </a:p>
      </dgm:t>
    </dgm:pt>
    <dgm:pt modelId="{2A059EC0-5D12-46C2-9F11-7FE788653F0C}" type="sibTrans" cxnId="{284FA1FA-8ED1-4820-ABD6-E03B1D0FC987}">
      <dgm:prSet/>
      <dgm:spPr/>
      <dgm:t>
        <a:bodyPr/>
        <a:lstStyle/>
        <a:p>
          <a:endParaRPr lang="en-US"/>
        </a:p>
      </dgm:t>
    </dgm:pt>
    <dgm:pt modelId="{822FACF9-3CF5-4DAE-B0CB-CFD6B23AEB9D}">
      <dgm:prSet phldrT="[Text]"/>
      <dgm:spPr>
        <a:solidFill>
          <a:srgbClr val="FFCC99"/>
        </a:solidFill>
        <a:ln>
          <a:solidFill>
            <a:srgbClr val="C00000"/>
          </a:solidFill>
        </a:ln>
      </dgm:spPr>
      <dgm:t>
        <a:bodyPr/>
        <a:lstStyle/>
        <a:p>
          <a:r>
            <a:rPr lang="en-US" b="1" dirty="0" smtClean="0">
              <a:solidFill>
                <a:schemeClr val="tx1"/>
              </a:solidFill>
            </a:rPr>
            <a:t>Experiment 3</a:t>
          </a:r>
        </a:p>
        <a:p>
          <a:endParaRPr lang="en-US" dirty="0" smtClean="0"/>
        </a:p>
        <a:p>
          <a:r>
            <a:rPr lang="en-US" dirty="0" smtClean="0">
              <a:solidFill>
                <a:schemeClr val="tx1"/>
              </a:solidFill>
            </a:rPr>
            <a:t>3 weeks </a:t>
          </a:r>
        </a:p>
        <a:p>
          <a:r>
            <a:rPr lang="en-US" dirty="0" smtClean="0">
              <a:solidFill>
                <a:schemeClr val="tx1"/>
              </a:solidFill>
            </a:rPr>
            <a:t>Oral Presentation</a:t>
          </a:r>
          <a:endParaRPr lang="en-US" dirty="0">
            <a:solidFill>
              <a:schemeClr val="tx1"/>
            </a:solidFill>
          </a:endParaRPr>
        </a:p>
      </dgm:t>
    </dgm:pt>
    <dgm:pt modelId="{39058614-5491-4C10-B4DF-49C6EFC65C33}" type="parTrans" cxnId="{BD7515AE-31BA-4591-A56B-11004420964C}">
      <dgm:prSet/>
      <dgm:spPr/>
      <dgm:t>
        <a:bodyPr/>
        <a:lstStyle/>
        <a:p>
          <a:endParaRPr lang="en-US"/>
        </a:p>
      </dgm:t>
    </dgm:pt>
    <dgm:pt modelId="{968CE8C2-FB2F-4A1F-B1B3-A6FDDDB6507B}" type="sibTrans" cxnId="{BD7515AE-31BA-4591-A56B-11004420964C}">
      <dgm:prSet/>
      <dgm:spPr/>
      <dgm:t>
        <a:bodyPr/>
        <a:lstStyle/>
        <a:p>
          <a:endParaRPr lang="en-US"/>
        </a:p>
      </dgm:t>
    </dgm:pt>
    <dgm:pt modelId="{5FCFDC47-18ED-4916-BFFC-7EB06685E69C}">
      <dgm:prSet phldrT="[Text]"/>
      <dgm:spPr>
        <a:solidFill>
          <a:srgbClr val="FFCC99"/>
        </a:solidFill>
        <a:ln>
          <a:solidFill>
            <a:srgbClr val="C00000"/>
          </a:solidFill>
        </a:ln>
      </dgm:spPr>
      <dgm:t>
        <a:bodyPr/>
        <a:lstStyle/>
        <a:p>
          <a:r>
            <a:rPr lang="en-US" b="1" dirty="0" smtClean="0">
              <a:solidFill>
                <a:schemeClr val="tx1"/>
              </a:solidFill>
            </a:rPr>
            <a:t>Experiment 1</a:t>
          </a:r>
        </a:p>
        <a:p>
          <a:endParaRPr lang="en-US" dirty="0" smtClean="0">
            <a:solidFill>
              <a:schemeClr val="tx1"/>
            </a:solidFill>
          </a:endParaRPr>
        </a:p>
        <a:p>
          <a:r>
            <a:rPr lang="en-US" dirty="0" smtClean="0">
              <a:solidFill>
                <a:schemeClr val="tx1"/>
              </a:solidFill>
            </a:rPr>
            <a:t>3 weeks</a:t>
          </a:r>
        </a:p>
        <a:p>
          <a:r>
            <a:rPr lang="en-US" dirty="0" smtClean="0">
              <a:solidFill>
                <a:schemeClr val="tx1"/>
              </a:solidFill>
            </a:rPr>
            <a:t>Short Report</a:t>
          </a:r>
          <a:endParaRPr lang="en-US" dirty="0">
            <a:solidFill>
              <a:schemeClr val="tx1"/>
            </a:solidFill>
          </a:endParaRPr>
        </a:p>
      </dgm:t>
    </dgm:pt>
    <dgm:pt modelId="{4D80A973-4E44-4C28-A44D-18F384BACB37}" type="parTrans" cxnId="{44A5C9FA-A6A6-4EC2-99A8-E5DA6A82C702}">
      <dgm:prSet/>
      <dgm:spPr/>
      <dgm:t>
        <a:bodyPr/>
        <a:lstStyle/>
        <a:p>
          <a:endParaRPr lang="en-US"/>
        </a:p>
      </dgm:t>
    </dgm:pt>
    <dgm:pt modelId="{77C5CA44-F8F3-4FBF-916E-C181801DC3CB}" type="sibTrans" cxnId="{44A5C9FA-A6A6-4EC2-99A8-E5DA6A82C702}">
      <dgm:prSet/>
      <dgm:spPr/>
      <dgm:t>
        <a:bodyPr/>
        <a:lstStyle/>
        <a:p>
          <a:endParaRPr lang="en-US"/>
        </a:p>
      </dgm:t>
    </dgm:pt>
    <dgm:pt modelId="{AD86D9E0-6B45-469D-B49C-97B68A67ACDF}" type="pres">
      <dgm:prSet presAssocID="{AAA7BD1F-4EC6-403A-8412-51FCBE3DF059}" presName="composite" presStyleCnt="0">
        <dgm:presLayoutVars>
          <dgm:chMax val="1"/>
          <dgm:dir/>
          <dgm:resizeHandles val="exact"/>
        </dgm:presLayoutVars>
      </dgm:prSet>
      <dgm:spPr/>
      <dgm:t>
        <a:bodyPr/>
        <a:lstStyle/>
        <a:p>
          <a:endParaRPr lang="en-US"/>
        </a:p>
      </dgm:t>
    </dgm:pt>
    <dgm:pt modelId="{A13BC6E7-1B04-4191-B8DD-5B0A743364F6}" type="pres">
      <dgm:prSet presAssocID="{371D9416-C8F8-42D5-8A10-A0DD89E95290}" presName="roof" presStyleLbl="dkBgShp" presStyleIdx="0" presStyleCnt="2"/>
      <dgm:spPr/>
      <dgm:t>
        <a:bodyPr/>
        <a:lstStyle/>
        <a:p>
          <a:endParaRPr lang="en-US"/>
        </a:p>
      </dgm:t>
    </dgm:pt>
    <dgm:pt modelId="{F95499A0-000E-4161-8D8E-6DD8F83CA44F}" type="pres">
      <dgm:prSet presAssocID="{371D9416-C8F8-42D5-8A10-A0DD89E95290}" presName="pillars" presStyleCnt="0"/>
      <dgm:spPr/>
    </dgm:pt>
    <dgm:pt modelId="{D0AFC61D-0F1B-49C1-97C7-DCF2C9392AC3}" type="pres">
      <dgm:prSet presAssocID="{371D9416-C8F8-42D5-8A10-A0DD89E95290}" presName="pillar1" presStyleLbl="node1" presStyleIdx="0" presStyleCnt="4">
        <dgm:presLayoutVars>
          <dgm:bulletEnabled val="1"/>
        </dgm:presLayoutVars>
      </dgm:prSet>
      <dgm:spPr/>
      <dgm:t>
        <a:bodyPr/>
        <a:lstStyle/>
        <a:p>
          <a:endParaRPr lang="en-US"/>
        </a:p>
      </dgm:t>
    </dgm:pt>
    <dgm:pt modelId="{29E079B5-8A55-48D8-9D00-DB042F82BA73}" type="pres">
      <dgm:prSet presAssocID="{5FCFDC47-18ED-4916-BFFC-7EB06685E69C}" presName="pillarX" presStyleLbl="node1" presStyleIdx="1" presStyleCnt="4">
        <dgm:presLayoutVars>
          <dgm:bulletEnabled val="1"/>
        </dgm:presLayoutVars>
      </dgm:prSet>
      <dgm:spPr/>
      <dgm:t>
        <a:bodyPr/>
        <a:lstStyle/>
        <a:p>
          <a:endParaRPr lang="en-US"/>
        </a:p>
      </dgm:t>
    </dgm:pt>
    <dgm:pt modelId="{32DF95A4-3433-480E-9464-D83F668D2208}" type="pres">
      <dgm:prSet presAssocID="{A20234C2-C4F6-4EA1-B0EB-ECE41AD3FB3A}" presName="pillarX" presStyleLbl="node1" presStyleIdx="2" presStyleCnt="4">
        <dgm:presLayoutVars>
          <dgm:bulletEnabled val="1"/>
        </dgm:presLayoutVars>
      </dgm:prSet>
      <dgm:spPr/>
      <dgm:t>
        <a:bodyPr/>
        <a:lstStyle/>
        <a:p>
          <a:endParaRPr lang="en-US"/>
        </a:p>
      </dgm:t>
    </dgm:pt>
    <dgm:pt modelId="{961B651C-9E3E-455D-8E1B-82DB588B6C50}" type="pres">
      <dgm:prSet presAssocID="{822FACF9-3CF5-4DAE-B0CB-CFD6B23AEB9D}" presName="pillarX" presStyleLbl="node1" presStyleIdx="3" presStyleCnt="4">
        <dgm:presLayoutVars>
          <dgm:bulletEnabled val="1"/>
        </dgm:presLayoutVars>
      </dgm:prSet>
      <dgm:spPr/>
      <dgm:t>
        <a:bodyPr/>
        <a:lstStyle/>
        <a:p>
          <a:endParaRPr lang="en-US"/>
        </a:p>
      </dgm:t>
    </dgm:pt>
    <dgm:pt modelId="{61906972-4999-46E1-AE17-4589A8268FC7}" type="pres">
      <dgm:prSet presAssocID="{371D9416-C8F8-42D5-8A10-A0DD89E95290}" presName="base" presStyleLbl="dkBgShp" presStyleIdx="1" presStyleCnt="2"/>
      <dgm:spPr>
        <a:solidFill>
          <a:srgbClr val="FFFFCC"/>
        </a:solidFill>
      </dgm:spPr>
      <dgm:t>
        <a:bodyPr/>
        <a:lstStyle/>
        <a:p>
          <a:endParaRPr lang="en-US"/>
        </a:p>
      </dgm:t>
    </dgm:pt>
  </dgm:ptLst>
  <dgm:cxnLst>
    <dgm:cxn modelId="{F5383F79-8749-4443-BB9C-BE8A051CA97B}" type="presOf" srcId="{5FCFDC47-18ED-4916-BFFC-7EB06685E69C}" destId="{29E079B5-8A55-48D8-9D00-DB042F82BA73}" srcOrd="0" destOrd="0" presId="urn:microsoft.com/office/officeart/2005/8/layout/hList3"/>
    <dgm:cxn modelId="{E4086E2C-A325-45EB-8E9E-14B18EE3B3C7}" type="presOf" srcId="{371D9416-C8F8-42D5-8A10-A0DD89E95290}" destId="{A13BC6E7-1B04-4191-B8DD-5B0A743364F6}" srcOrd="0" destOrd="0" presId="urn:microsoft.com/office/officeart/2005/8/layout/hList3"/>
    <dgm:cxn modelId="{63ED70DD-346A-4312-A4D9-224EF453BA95}" type="presOf" srcId="{228E6593-0428-4F64-B8FA-0010C454B7DF}" destId="{D0AFC61D-0F1B-49C1-97C7-DCF2C9392AC3}" srcOrd="0" destOrd="0" presId="urn:microsoft.com/office/officeart/2005/8/layout/hList3"/>
    <dgm:cxn modelId="{D228DB39-299E-4C2E-9002-B2C99FA07E4C}" type="presOf" srcId="{822FACF9-3CF5-4DAE-B0CB-CFD6B23AEB9D}" destId="{961B651C-9E3E-455D-8E1B-82DB588B6C50}" srcOrd="0" destOrd="0" presId="urn:microsoft.com/office/officeart/2005/8/layout/hList3"/>
    <dgm:cxn modelId="{A93FBE3B-CA31-4B22-BD5E-14EF0F111921}" srcId="{AAA7BD1F-4EC6-403A-8412-51FCBE3DF059}" destId="{371D9416-C8F8-42D5-8A10-A0DD89E95290}" srcOrd="0" destOrd="0" parTransId="{F35CBEFB-8B3E-4B44-931B-E20CD3123587}" sibTransId="{DEE07809-693A-45F2-A2E7-DBDAFAB00280}"/>
    <dgm:cxn modelId="{44A5C9FA-A6A6-4EC2-99A8-E5DA6A82C702}" srcId="{371D9416-C8F8-42D5-8A10-A0DD89E95290}" destId="{5FCFDC47-18ED-4916-BFFC-7EB06685E69C}" srcOrd="1" destOrd="0" parTransId="{4D80A973-4E44-4C28-A44D-18F384BACB37}" sibTransId="{77C5CA44-F8F3-4FBF-916E-C181801DC3CB}"/>
    <dgm:cxn modelId="{3AF7D1F1-29BC-4E5C-9B13-8826D75B90BB}" type="presOf" srcId="{A20234C2-C4F6-4EA1-B0EB-ECE41AD3FB3A}" destId="{32DF95A4-3433-480E-9464-D83F668D2208}" srcOrd="0" destOrd="0" presId="urn:microsoft.com/office/officeart/2005/8/layout/hList3"/>
    <dgm:cxn modelId="{284FA1FA-8ED1-4820-ABD6-E03B1D0FC987}" srcId="{371D9416-C8F8-42D5-8A10-A0DD89E95290}" destId="{A20234C2-C4F6-4EA1-B0EB-ECE41AD3FB3A}" srcOrd="2" destOrd="0" parTransId="{7D5BCEC8-D862-4EC2-91D2-AA768BDFC26C}" sibTransId="{2A059EC0-5D12-46C2-9F11-7FE788653F0C}"/>
    <dgm:cxn modelId="{CC0B483D-C4F8-42F5-86B4-5FADB370FE4A}" srcId="{371D9416-C8F8-42D5-8A10-A0DD89E95290}" destId="{228E6593-0428-4F64-B8FA-0010C454B7DF}" srcOrd="0" destOrd="0" parTransId="{2833D0A7-4509-491E-A511-874FB3D6E95F}" sibTransId="{B76FD72A-20EA-4D51-92D0-B7E56A373A3E}"/>
    <dgm:cxn modelId="{BF4DD316-263E-46EB-8101-308882500A8C}" type="presOf" srcId="{AAA7BD1F-4EC6-403A-8412-51FCBE3DF059}" destId="{AD86D9E0-6B45-469D-B49C-97B68A67ACDF}" srcOrd="0" destOrd="0" presId="urn:microsoft.com/office/officeart/2005/8/layout/hList3"/>
    <dgm:cxn modelId="{BD7515AE-31BA-4591-A56B-11004420964C}" srcId="{371D9416-C8F8-42D5-8A10-A0DD89E95290}" destId="{822FACF9-3CF5-4DAE-B0CB-CFD6B23AEB9D}" srcOrd="3" destOrd="0" parTransId="{39058614-5491-4C10-B4DF-49C6EFC65C33}" sibTransId="{968CE8C2-FB2F-4A1F-B1B3-A6FDDDB6507B}"/>
    <dgm:cxn modelId="{A3B15C38-03FB-46B1-9EEE-4D85F6962DD1}" type="presParOf" srcId="{AD86D9E0-6B45-469D-B49C-97B68A67ACDF}" destId="{A13BC6E7-1B04-4191-B8DD-5B0A743364F6}" srcOrd="0" destOrd="0" presId="urn:microsoft.com/office/officeart/2005/8/layout/hList3"/>
    <dgm:cxn modelId="{5C397AEA-71EA-4B01-B249-15AD05CEA05D}" type="presParOf" srcId="{AD86D9E0-6B45-469D-B49C-97B68A67ACDF}" destId="{F95499A0-000E-4161-8D8E-6DD8F83CA44F}" srcOrd="1" destOrd="0" presId="urn:microsoft.com/office/officeart/2005/8/layout/hList3"/>
    <dgm:cxn modelId="{5AA1F658-9DBF-4E72-844F-94C48706C0D7}" type="presParOf" srcId="{F95499A0-000E-4161-8D8E-6DD8F83CA44F}" destId="{D0AFC61D-0F1B-49C1-97C7-DCF2C9392AC3}" srcOrd="0" destOrd="0" presId="urn:microsoft.com/office/officeart/2005/8/layout/hList3"/>
    <dgm:cxn modelId="{E2C8B8D2-926C-402F-B528-6565278E0EE6}" type="presParOf" srcId="{F95499A0-000E-4161-8D8E-6DD8F83CA44F}" destId="{29E079B5-8A55-48D8-9D00-DB042F82BA73}" srcOrd="1" destOrd="0" presId="urn:microsoft.com/office/officeart/2005/8/layout/hList3"/>
    <dgm:cxn modelId="{31F8F151-1738-40D4-9228-F5CA6B32DB21}" type="presParOf" srcId="{F95499A0-000E-4161-8D8E-6DD8F83CA44F}" destId="{32DF95A4-3433-480E-9464-D83F668D2208}" srcOrd="2" destOrd="0" presId="urn:microsoft.com/office/officeart/2005/8/layout/hList3"/>
    <dgm:cxn modelId="{C3217992-E132-4FE8-B90D-500A777E9AF8}" type="presParOf" srcId="{F95499A0-000E-4161-8D8E-6DD8F83CA44F}" destId="{961B651C-9E3E-455D-8E1B-82DB588B6C50}" srcOrd="3" destOrd="0" presId="urn:microsoft.com/office/officeart/2005/8/layout/hList3"/>
    <dgm:cxn modelId="{B46DDB67-3E32-4F0A-9B38-CA71895D21CB}" type="presParOf" srcId="{AD86D9E0-6B45-469D-B49C-97B68A67ACDF}" destId="{61906972-4999-46E1-AE17-4589A8268FC7}"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A7BD1F-4EC6-403A-8412-51FCBE3DF059}"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371D9416-C8F8-42D5-8A10-A0DD89E95290}">
      <dgm:prSet phldrT="[Text]"/>
      <dgm:spPr>
        <a:solidFill>
          <a:srgbClr val="FF6600"/>
        </a:solidFill>
        <a:ln>
          <a:solidFill>
            <a:srgbClr val="C00000"/>
          </a:solidFill>
        </a:ln>
      </dgm:spPr>
      <dgm:t>
        <a:bodyPr/>
        <a:lstStyle/>
        <a:p>
          <a:r>
            <a:rPr lang="en-US" b="1" dirty="0" smtClean="0">
              <a:solidFill>
                <a:schemeClr val="tx1"/>
              </a:solidFill>
            </a:rPr>
            <a:t>Advanced Lab</a:t>
          </a:r>
        </a:p>
        <a:p>
          <a:r>
            <a:rPr lang="en-US" b="1" dirty="0" smtClean="0">
              <a:solidFill>
                <a:schemeClr val="tx1"/>
              </a:solidFill>
            </a:rPr>
            <a:t>PHYS 3880</a:t>
          </a:r>
          <a:endParaRPr lang="en-US" b="1" dirty="0">
            <a:solidFill>
              <a:schemeClr val="tx1"/>
            </a:solidFill>
          </a:endParaRPr>
        </a:p>
      </dgm:t>
    </dgm:pt>
    <dgm:pt modelId="{F35CBEFB-8B3E-4B44-931B-E20CD3123587}" type="parTrans" cxnId="{A93FBE3B-CA31-4B22-BD5E-14EF0F111921}">
      <dgm:prSet/>
      <dgm:spPr/>
      <dgm:t>
        <a:bodyPr/>
        <a:lstStyle/>
        <a:p>
          <a:endParaRPr lang="en-US"/>
        </a:p>
      </dgm:t>
    </dgm:pt>
    <dgm:pt modelId="{DEE07809-693A-45F2-A2E7-DBDAFAB00280}" type="sibTrans" cxnId="{A93FBE3B-CA31-4B22-BD5E-14EF0F111921}">
      <dgm:prSet/>
      <dgm:spPr/>
      <dgm:t>
        <a:bodyPr/>
        <a:lstStyle/>
        <a:p>
          <a:endParaRPr lang="en-US"/>
        </a:p>
      </dgm:t>
    </dgm:pt>
    <dgm:pt modelId="{228E6593-0428-4F64-B8FA-0010C454B7DF}">
      <dgm:prSet phldrT="[Text]"/>
      <dgm:spPr>
        <a:solidFill>
          <a:srgbClr val="FFCC99"/>
        </a:solidFill>
        <a:ln>
          <a:solidFill>
            <a:srgbClr val="C00000"/>
          </a:solidFill>
        </a:ln>
      </dgm:spPr>
      <dgm:t>
        <a:bodyPr/>
        <a:lstStyle/>
        <a:p>
          <a:r>
            <a:rPr lang="en-US" b="1" dirty="0" smtClean="0">
              <a:solidFill>
                <a:schemeClr val="tx1"/>
              </a:solidFill>
            </a:rPr>
            <a:t>Experiment 4</a:t>
          </a:r>
        </a:p>
        <a:p>
          <a:endParaRPr lang="en-US" b="1" dirty="0" smtClean="0">
            <a:solidFill>
              <a:schemeClr val="tx1"/>
            </a:solidFill>
          </a:endParaRPr>
        </a:p>
        <a:p>
          <a:r>
            <a:rPr lang="en-US" b="0" dirty="0" smtClean="0">
              <a:solidFill>
                <a:schemeClr val="tx1"/>
              </a:solidFill>
            </a:rPr>
            <a:t>3 weeks</a:t>
          </a:r>
        </a:p>
        <a:p>
          <a:r>
            <a:rPr lang="en-US" b="0" dirty="0" smtClean="0">
              <a:solidFill>
                <a:schemeClr val="tx1"/>
              </a:solidFill>
            </a:rPr>
            <a:t>Short Report</a:t>
          </a:r>
          <a:endParaRPr lang="en-US" b="0" dirty="0">
            <a:solidFill>
              <a:schemeClr val="tx1"/>
            </a:solidFill>
          </a:endParaRPr>
        </a:p>
      </dgm:t>
    </dgm:pt>
    <dgm:pt modelId="{2833D0A7-4509-491E-A511-874FB3D6E95F}" type="parTrans" cxnId="{CC0B483D-C4F8-42F5-86B4-5FADB370FE4A}">
      <dgm:prSet/>
      <dgm:spPr/>
      <dgm:t>
        <a:bodyPr/>
        <a:lstStyle/>
        <a:p>
          <a:endParaRPr lang="en-US"/>
        </a:p>
      </dgm:t>
    </dgm:pt>
    <dgm:pt modelId="{B76FD72A-20EA-4D51-92D0-B7E56A373A3E}" type="sibTrans" cxnId="{CC0B483D-C4F8-42F5-86B4-5FADB370FE4A}">
      <dgm:prSet/>
      <dgm:spPr/>
      <dgm:t>
        <a:bodyPr/>
        <a:lstStyle/>
        <a:p>
          <a:endParaRPr lang="en-US"/>
        </a:p>
      </dgm:t>
    </dgm:pt>
    <dgm:pt modelId="{822FACF9-3CF5-4DAE-B0CB-CFD6B23AEB9D}">
      <dgm:prSet phldrT="[Text]"/>
      <dgm:spPr>
        <a:solidFill>
          <a:srgbClr val="FFCC99"/>
        </a:solidFill>
        <a:ln>
          <a:solidFill>
            <a:srgbClr val="C00000"/>
          </a:solidFill>
        </a:ln>
      </dgm:spPr>
      <dgm:t>
        <a:bodyPr/>
        <a:lstStyle/>
        <a:p>
          <a:r>
            <a:rPr lang="en-US" b="1" dirty="0" smtClean="0">
              <a:solidFill>
                <a:schemeClr val="tx1"/>
              </a:solidFill>
            </a:rPr>
            <a:t>Experiment 6</a:t>
          </a:r>
        </a:p>
        <a:p>
          <a:endParaRPr lang="en-US" dirty="0" smtClean="0"/>
        </a:p>
        <a:p>
          <a:r>
            <a:rPr lang="en-US" dirty="0" smtClean="0">
              <a:solidFill>
                <a:schemeClr val="tx1"/>
              </a:solidFill>
            </a:rPr>
            <a:t>3 weeks </a:t>
          </a:r>
        </a:p>
        <a:p>
          <a:r>
            <a:rPr lang="en-US" dirty="0" smtClean="0">
              <a:solidFill>
                <a:schemeClr val="tx1"/>
              </a:solidFill>
            </a:rPr>
            <a:t>Poster Presentation</a:t>
          </a:r>
          <a:endParaRPr lang="en-US" dirty="0">
            <a:solidFill>
              <a:schemeClr val="tx1"/>
            </a:solidFill>
          </a:endParaRPr>
        </a:p>
      </dgm:t>
    </dgm:pt>
    <dgm:pt modelId="{39058614-5491-4C10-B4DF-49C6EFC65C33}" type="parTrans" cxnId="{BD7515AE-31BA-4591-A56B-11004420964C}">
      <dgm:prSet/>
      <dgm:spPr/>
      <dgm:t>
        <a:bodyPr/>
        <a:lstStyle/>
        <a:p>
          <a:endParaRPr lang="en-US"/>
        </a:p>
      </dgm:t>
    </dgm:pt>
    <dgm:pt modelId="{968CE8C2-FB2F-4A1F-B1B3-A6FDDDB6507B}" type="sibTrans" cxnId="{BD7515AE-31BA-4591-A56B-11004420964C}">
      <dgm:prSet/>
      <dgm:spPr/>
      <dgm:t>
        <a:bodyPr/>
        <a:lstStyle/>
        <a:p>
          <a:endParaRPr lang="en-US"/>
        </a:p>
      </dgm:t>
    </dgm:pt>
    <dgm:pt modelId="{5FCFDC47-18ED-4916-BFFC-7EB06685E69C}">
      <dgm:prSet phldrT="[Text]" custT="1"/>
      <dgm:spPr>
        <a:solidFill>
          <a:srgbClr val="FFCC99"/>
        </a:solidFill>
        <a:ln>
          <a:solidFill>
            <a:srgbClr val="C00000"/>
          </a:solidFill>
        </a:ln>
      </dgm:spPr>
      <dgm:t>
        <a:bodyPr/>
        <a:lstStyle/>
        <a:p>
          <a:r>
            <a:rPr lang="en-US" sz="1600" b="1" dirty="0" smtClean="0">
              <a:solidFill>
                <a:schemeClr val="tx1"/>
              </a:solidFill>
            </a:rPr>
            <a:t>Experiment 5</a:t>
          </a:r>
        </a:p>
        <a:p>
          <a:r>
            <a:rPr lang="en-US" sz="1600" b="1" dirty="0" smtClean="0">
              <a:solidFill>
                <a:schemeClr val="tx1"/>
              </a:solidFill>
            </a:rPr>
            <a:t>Extended Investigation</a:t>
          </a:r>
        </a:p>
        <a:p>
          <a:endParaRPr lang="en-US" sz="1050" dirty="0" smtClean="0">
            <a:solidFill>
              <a:schemeClr val="tx1"/>
            </a:solidFill>
          </a:endParaRPr>
        </a:p>
        <a:p>
          <a:r>
            <a:rPr lang="en-US" sz="1600" dirty="0" smtClean="0">
              <a:solidFill>
                <a:schemeClr val="tx1"/>
              </a:solidFill>
            </a:rPr>
            <a:t>7 weeks</a:t>
          </a:r>
        </a:p>
        <a:p>
          <a:r>
            <a:rPr lang="en-US" sz="1600" dirty="0" smtClean="0">
              <a:solidFill>
                <a:schemeClr val="tx1"/>
              </a:solidFill>
            </a:rPr>
            <a:t>Long Report</a:t>
          </a:r>
          <a:endParaRPr lang="en-US" sz="1600" dirty="0">
            <a:solidFill>
              <a:schemeClr val="tx1"/>
            </a:solidFill>
          </a:endParaRPr>
        </a:p>
      </dgm:t>
    </dgm:pt>
    <dgm:pt modelId="{4D80A973-4E44-4C28-A44D-18F384BACB37}" type="parTrans" cxnId="{44A5C9FA-A6A6-4EC2-99A8-E5DA6A82C702}">
      <dgm:prSet/>
      <dgm:spPr/>
      <dgm:t>
        <a:bodyPr/>
        <a:lstStyle/>
        <a:p>
          <a:endParaRPr lang="en-US"/>
        </a:p>
      </dgm:t>
    </dgm:pt>
    <dgm:pt modelId="{77C5CA44-F8F3-4FBF-916E-C181801DC3CB}" type="sibTrans" cxnId="{44A5C9FA-A6A6-4EC2-99A8-E5DA6A82C702}">
      <dgm:prSet/>
      <dgm:spPr/>
      <dgm:t>
        <a:bodyPr/>
        <a:lstStyle/>
        <a:p>
          <a:endParaRPr lang="en-US"/>
        </a:p>
      </dgm:t>
    </dgm:pt>
    <dgm:pt modelId="{A20234C2-C4F6-4EA1-B0EB-ECE41AD3FB3A}">
      <dgm:prSet phldrT="[Text]"/>
      <dgm:spPr>
        <a:solidFill>
          <a:srgbClr val="FFCC99"/>
        </a:solidFill>
        <a:ln>
          <a:solidFill>
            <a:srgbClr val="C00000"/>
          </a:solidFill>
        </a:ln>
      </dgm:spPr>
      <dgm:t>
        <a:bodyPr/>
        <a:lstStyle/>
        <a:p>
          <a:endParaRPr lang="en-US" b="0" dirty="0">
            <a:solidFill>
              <a:schemeClr val="tx1"/>
            </a:solidFill>
          </a:endParaRPr>
        </a:p>
      </dgm:t>
    </dgm:pt>
    <dgm:pt modelId="{2A059EC0-5D12-46C2-9F11-7FE788653F0C}" type="sibTrans" cxnId="{284FA1FA-8ED1-4820-ABD6-E03B1D0FC987}">
      <dgm:prSet/>
      <dgm:spPr/>
      <dgm:t>
        <a:bodyPr/>
        <a:lstStyle/>
        <a:p>
          <a:endParaRPr lang="en-US"/>
        </a:p>
      </dgm:t>
    </dgm:pt>
    <dgm:pt modelId="{7D5BCEC8-D862-4EC2-91D2-AA768BDFC26C}" type="parTrans" cxnId="{284FA1FA-8ED1-4820-ABD6-E03B1D0FC987}">
      <dgm:prSet/>
      <dgm:spPr/>
      <dgm:t>
        <a:bodyPr/>
        <a:lstStyle/>
        <a:p>
          <a:endParaRPr lang="en-US"/>
        </a:p>
      </dgm:t>
    </dgm:pt>
    <dgm:pt modelId="{AD86D9E0-6B45-469D-B49C-97B68A67ACDF}" type="pres">
      <dgm:prSet presAssocID="{AAA7BD1F-4EC6-403A-8412-51FCBE3DF059}" presName="composite" presStyleCnt="0">
        <dgm:presLayoutVars>
          <dgm:chMax val="1"/>
          <dgm:dir/>
          <dgm:resizeHandles val="exact"/>
        </dgm:presLayoutVars>
      </dgm:prSet>
      <dgm:spPr/>
      <dgm:t>
        <a:bodyPr/>
        <a:lstStyle/>
        <a:p>
          <a:endParaRPr lang="en-US"/>
        </a:p>
      </dgm:t>
    </dgm:pt>
    <dgm:pt modelId="{A13BC6E7-1B04-4191-B8DD-5B0A743364F6}" type="pres">
      <dgm:prSet presAssocID="{371D9416-C8F8-42D5-8A10-A0DD89E95290}" presName="roof" presStyleLbl="dkBgShp" presStyleIdx="0" presStyleCnt="2"/>
      <dgm:spPr/>
      <dgm:t>
        <a:bodyPr/>
        <a:lstStyle/>
        <a:p>
          <a:endParaRPr lang="en-US"/>
        </a:p>
      </dgm:t>
    </dgm:pt>
    <dgm:pt modelId="{F95499A0-000E-4161-8D8E-6DD8F83CA44F}" type="pres">
      <dgm:prSet presAssocID="{371D9416-C8F8-42D5-8A10-A0DD89E95290}" presName="pillars" presStyleCnt="0"/>
      <dgm:spPr/>
    </dgm:pt>
    <dgm:pt modelId="{D0AFC61D-0F1B-49C1-97C7-DCF2C9392AC3}" type="pres">
      <dgm:prSet presAssocID="{371D9416-C8F8-42D5-8A10-A0DD89E95290}" presName="pillar1" presStyleLbl="node1" presStyleIdx="0" presStyleCnt="4" custScaleX="99557">
        <dgm:presLayoutVars>
          <dgm:bulletEnabled val="1"/>
        </dgm:presLayoutVars>
      </dgm:prSet>
      <dgm:spPr/>
      <dgm:t>
        <a:bodyPr/>
        <a:lstStyle/>
        <a:p>
          <a:endParaRPr lang="en-US"/>
        </a:p>
      </dgm:t>
    </dgm:pt>
    <dgm:pt modelId="{29E079B5-8A55-48D8-9D00-DB042F82BA73}" type="pres">
      <dgm:prSet presAssocID="{5FCFDC47-18ED-4916-BFFC-7EB06685E69C}" presName="pillarX" presStyleLbl="node1" presStyleIdx="1" presStyleCnt="4" custScaleX="188311">
        <dgm:presLayoutVars>
          <dgm:bulletEnabled val="1"/>
        </dgm:presLayoutVars>
      </dgm:prSet>
      <dgm:spPr/>
      <dgm:t>
        <a:bodyPr/>
        <a:lstStyle/>
        <a:p>
          <a:endParaRPr lang="en-US"/>
        </a:p>
      </dgm:t>
    </dgm:pt>
    <dgm:pt modelId="{32DF95A4-3433-480E-9464-D83F668D2208}" type="pres">
      <dgm:prSet presAssocID="{A20234C2-C4F6-4EA1-B0EB-ECE41AD3FB3A}" presName="pillarX" presStyleLbl="node1" presStyleIdx="2" presStyleCnt="4" custFlipHor="1" custScaleX="2910">
        <dgm:presLayoutVars>
          <dgm:bulletEnabled val="1"/>
        </dgm:presLayoutVars>
      </dgm:prSet>
      <dgm:spPr/>
      <dgm:t>
        <a:bodyPr/>
        <a:lstStyle/>
        <a:p>
          <a:endParaRPr lang="en-US"/>
        </a:p>
      </dgm:t>
    </dgm:pt>
    <dgm:pt modelId="{961B651C-9E3E-455D-8E1B-82DB588B6C50}" type="pres">
      <dgm:prSet presAssocID="{822FACF9-3CF5-4DAE-B0CB-CFD6B23AEB9D}" presName="pillarX" presStyleLbl="node1" presStyleIdx="3" presStyleCnt="4">
        <dgm:presLayoutVars>
          <dgm:bulletEnabled val="1"/>
        </dgm:presLayoutVars>
      </dgm:prSet>
      <dgm:spPr/>
      <dgm:t>
        <a:bodyPr/>
        <a:lstStyle/>
        <a:p>
          <a:endParaRPr lang="en-US"/>
        </a:p>
      </dgm:t>
    </dgm:pt>
    <dgm:pt modelId="{61906972-4999-46E1-AE17-4589A8268FC7}" type="pres">
      <dgm:prSet presAssocID="{371D9416-C8F8-42D5-8A10-A0DD89E95290}" presName="base" presStyleLbl="dkBgShp" presStyleIdx="1" presStyleCnt="2"/>
      <dgm:spPr>
        <a:solidFill>
          <a:srgbClr val="FFFFCC"/>
        </a:solidFill>
      </dgm:spPr>
      <dgm:t>
        <a:bodyPr/>
        <a:lstStyle/>
        <a:p>
          <a:endParaRPr lang="en-US"/>
        </a:p>
      </dgm:t>
    </dgm:pt>
  </dgm:ptLst>
  <dgm:cxnLst>
    <dgm:cxn modelId="{85AD79C3-010A-4F2C-ABDD-B52CFF3546B3}" type="presOf" srcId="{5FCFDC47-18ED-4916-BFFC-7EB06685E69C}" destId="{29E079B5-8A55-48D8-9D00-DB042F82BA73}" srcOrd="0" destOrd="0" presId="urn:microsoft.com/office/officeart/2005/8/layout/hList3"/>
    <dgm:cxn modelId="{B2B2B31B-770E-4B2B-B93C-05E60CDC17F4}" type="presOf" srcId="{A20234C2-C4F6-4EA1-B0EB-ECE41AD3FB3A}" destId="{32DF95A4-3433-480E-9464-D83F668D2208}" srcOrd="0" destOrd="0" presId="urn:microsoft.com/office/officeart/2005/8/layout/hList3"/>
    <dgm:cxn modelId="{4E9029CC-D89C-44FA-8D8B-BC9BE595689F}" type="presOf" srcId="{822FACF9-3CF5-4DAE-B0CB-CFD6B23AEB9D}" destId="{961B651C-9E3E-455D-8E1B-82DB588B6C50}" srcOrd="0" destOrd="0" presId="urn:microsoft.com/office/officeart/2005/8/layout/hList3"/>
    <dgm:cxn modelId="{70EF2A12-E6E0-45EA-B3F9-7F09D055E6D9}" type="presOf" srcId="{371D9416-C8F8-42D5-8A10-A0DD89E95290}" destId="{A13BC6E7-1B04-4191-B8DD-5B0A743364F6}" srcOrd="0" destOrd="0" presId="urn:microsoft.com/office/officeart/2005/8/layout/hList3"/>
    <dgm:cxn modelId="{A93FBE3B-CA31-4B22-BD5E-14EF0F111921}" srcId="{AAA7BD1F-4EC6-403A-8412-51FCBE3DF059}" destId="{371D9416-C8F8-42D5-8A10-A0DD89E95290}" srcOrd="0" destOrd="0" parTransId="{F35CBEFB-8B3E-4B44-931B-E20CD3123587}" sibTransId="{DEE07809-693A-45F2-A2E7-DBDAFAB00280}"/>
    <dgm:cxn modelId="{44A5C9FA-A6A6-4EC2-99A8-E5DA6A82C702}" srcId="{371D9416-C8F8-42D5-8A10-A0DD89E95290}" destId="{5FCFDC47-18ED-4916-BFFC-7EB06685E69C}" srcOrd="1" destOrd="0" parTransId="{4D80A973-4E44-4C28-A44D-18F384BACB37}" sibTransId="{77C5CA44-F8F3-4FBF-916E-C181801DC3CB}"/>
    <dgm:cxn modelId="{C409E7F9-4333-4AF6-9889-CFE6022E57B0}" type="presOf" srcId="{AAA7BD1F-4EC6-403A-8412-51FCBE3DF059}" destId="{AD86D9E0-6B45-469D-B49C-97B68A67ACDF}" srcOrd="0" destOrd="0" presId="urn:microsoft.com/office/officeart/2005/8/layout/hList3"/>
    <dgm:cxn modelId="{60887C22-A721-4D17-99C1-2008CFCC465E}" type="presOf" srcId="{228E6593-0428-4F64-B8FA-0010C454B7DF}" destId="{D0AFC61D-0F1B-49C1-97C7-DCF2C9392AC3}" srcOrd="0" destOrd="0" presId="urn:microsoft.com/office/officeart/2005/8/layout/hList3"/>
    <dgm:cxn modelId="{284FA1FA-8ED1-4820-ABD6-E03B1D0FC987}" srcId="{371D9416-C8F8-42D5-8A10-A0DD89E95290}" destId="{A20234C2-C4F6-4EA1-B0EB-ECE41AD3FB3A}" srcOrd="2" destOrd="0" parTransId="{7D5BCEC8-D862-4EC2-91D2-AA768BDFC26C}" sibTransId="{2A059EC0-5D12-46C2-9F11-7FE788653F0C}"/>
    <dgm:cxn modelId="{CC0B483D-C4F8-42F5-86B4-5FADB370FE4A}" srcId="{371D9416-C8F8-42D5-8A10-A0DD89E95290}" destId="{228E6593-0428-4F64-B8FA-0010C454B7DF}" srcOrd="0" destOrd="0" parTransId="{2833D0A7-4509-491E-A511-874FB3D6E95F}" sibTransId="{B76FD72A-20EA-4D51-92D0-B7E56A373A3E}"/>
    <dgm:cxn modelId="{BD7515AE-31BA-4591-A56B-11004420964C}" srcId="{371D9416-C8F8-42D5-8A10-A0DD89E95290}" destId="{822FACF9-3CF5-4DAE-B0CB-CFD6B23AEB9D}" srcOrd="3" destOrd="0" parTransId="{39058614-5491-4C10-B4DF-49C6EFC65C33}" sibTransId="{968CE8C2-FB2F-4A1F-B1B3-A6FDDDB6507B}"/>
    <dgm:cxn modelId="{739495C9-83EC-4F61-A7A1-647AE56A59AE}" type="presParOf" srcId="{AD86D9E0-6B45-469D-B49C-97B68A67ACDF}" destId="{A13BC6E7-1B04-4191-B8DD-5B0A743364F6}" srcOrd="0" destOrd="0" presId="urn:microsoft.com/office/officeart/2005/8/layout/hList3"/>
    <dgm:cxn modelId="{DAB0B66B-E0A4-4505-B9C5-8C50BA6F4B7C}" type="presParOf" srcId="{AD86D9E0-6B45-469D-B49C-97B68A67ACDF}" destId="{F95499A0-000E-4161-8D8E-6DD8F83CA44F}" srcOrd="1" destOrd="0" presId="urn:microsoft.com/office/officeart/2005/8/layout/hList3"/>
    <dgm:cxn modelId="{1025677E-302A-49E5-A77F-E3CFA707BE97}" type="presParOf" srcId="{F95499A0-000E-4161-8D8E-6DD8F83CA44F}" destId="{D0AFC61D-0F1B-49C1-97C7-DCF2C9392AC3}" srcOrd="0" destOrd="0" presId="urn:microsoft.com/office/officeart/2005/8/layout/hList3"/>
    <dgm:cxn modelId="{B9F86FD5-C40A-458C-BA17-8DB0995752B9}" type="presParOf" srcId="{F95499A0-000E-4161-8D8E-6DD8F83CA44F}" destId="{29E079B5-8A55-48D8-9D00-DB042F82BA73}" srcOrd="1" destOrd="0" presId="urn:microsoft.com/office/officeart/2005/8/layout/hList3"/>
    <dgm:cxn modelId="{BC09B3B0-5AA2-4007-A398-1563B979ECD2}" type="presParOf" srcId="{F95499A0-000E-4161-8D8E-6DD8F83CA44F}" destId="{32DF95A4-3433-480E-9464-D83F668D2208}" srcOrd="2" destOrd="0" presId="urn:microsoft.com/office/officeart/2005/8/layout/hList3"/>
    <dgm:cxn modelId="{FCDD6355-6DDF-49BB-A6D0-4993E66E6151}" type="presParOf" srcId="{F95499A0-000E-4161-8D8E-6DD8F83CA44F}" destId="{961B651C-9E3E-455D-8E1B-82DB588B6C50}" srcOrd="3" destOrd="0" presId="urn:microsoft.com/office/officeart/2005/8/layout/hList3"/>
    <dgm:cxn modelId="{668186C0-E4D1-48A7-A940-C3B35BDD3124}" type="presParOf" srcId="{AD86D9E0-6B45-469D-B49C-97B68A67ACDF}" destId="{61906972-4999-46E1-AE17-4589A8268FC7}" srcOrd="2" destOrd="0" presId="urn:microsoft.com/office/officeart/2005/8/layout/hList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3BC6E7-1B04-4191-B8DD-5B0A743364F6}">
      <dsp:nvSpPr>
        <dsp:cNvPr id="0" name=""/>
        <dsp:cNvSpPr/>
      </dsp:nvSpPr>
      <dsp:spPr>
        <a:xfrm>
          <a:off x="0" y="0"/>
          <a:ext cx="6934200" cy="723900"/>
        </a:xfrm>
        <a:prstGeom prst="rect">
          <a:avLst/>
        </a:prstGeom>
        <a:solidFill>
          <a:srgbClr val="FF6600"/>
        </a:solidFill>
        <a:ln>
          <a:solidFill>
            <a:srgbClr val="C00000"/>
          </a:solid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Intermediate Lab</a:t>
          </a:r>
        </a:p>
        <a:p>
          <a:pPr lvl="0" algn="ctr" defTabSz="800100">
            <a:lnSpc>
              <a:spcPct val="90000"/>
            </a:lnSpc>
            <a:spcBef>
              <a:spcPct val="0"/>
            </a:spcBef>
            <a:spcAft>
              <a:spcPct val="35000"/>
            </a:spcAft>
          </a:pPr>
          <a:r>
            <a:rPr lang="en-US" sz="1800" b="1" kern="1200" dirty="0" smtClean="0">
              <a:solidFill>
                <a:schemeClr val="tx1"/>
              </a:solidFill>
            </a:rPr>
            <a:t>PHYS 3870</a:t>
          </a:r>
          <a:endParaRPr lang="en-US" sz="1800" b="1" kern="1200" dirty="0">
            <a:solidFill>
              <a:schemeClr val="tx1"/>
            </a:solidFill>
          </a:endParaRPr>
        </a:p>
      </dsp:txBody>
      <dsp:txXfrm>
        <a:off x="0" y="0"/>
        <a:ext cx="6934200" cy="723900"/>
      </dsp:txXfrm>
    </dsp:sp>
    <dsp:sp modelId="{D0AFC61D-0F1B-49C1-97C7-DCF2C9392AC3}">
      <dsp:nvSpPr>
        <dsp:cNvPr id="0" name=""/>
        <dsp:cNvSpPr/>
      </dsp:nvSpPr>
      <dsp:spPr>
        <a:xfrm>
          <a:off x="0" y="723900"/>
          <a:ext cx="1733549" cy="1520190"/>
        </a:xfrm>
        <a:prstGeom prst="rect">
          <a:avLst/>
        </a:prstGeom>
        <a:solidFill>
          <a:srgbClr val="FFCC99"/>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Error Analysis </a:t>
          </a:r>
        </a:p>
        <a:p>
          <a:pPr lvl="0" algn="ctr" defTabSz="755650">
            <a:lnSpc>
              <a:spcPct val="90000"/>
            </a:lnSpc>
            <a:spcBef>
              <a:spcPct val="0"/>
            </a:spcBef>
            <a:spcAft>
              <a:spcPct val="35000"/>
            </a:spcAft>
          </a:pPr>
          <a:r>
            <a:rPr lang="en-US" sz="1700" b="1" kern="1200" dirty="0" smtClean="0">
              <a:solidFill>
                <a:schemeClr val="tx1"/>
              </a:solidFill>
            </a:rPr>
            <a:t>&amp; Experimental Design</a:t>
          </a:r>
          <a:endParaRPr lang="en-US" sz="1700" b="1" kern="1200" dirty="0">
            <a:solidFill>
              <a:schemeClr val="tx1"/>
            </a:solidFill>
          </a:endParaRPr>
        </a:p>
      </dsp:txBody>
      <dsp:txXfrm>
        <a:off x="0" y="723900"/>
        <a:ext cx="1733549" cy="1520190"/>
      </dsp:txXfrm>
    </dsp:sp>
    <dsp:sp modelId="{29E079B5-8A55-48D8-9D00-DB042F82BA73}">
      <dsp:nvSpPr>
        <dsp:cNvPr id="0" name=""/>
        <dsp:cNvSpPr/>
      </dsp:nvSpPr>
      <dsp:spPr>
        <a:xfrm>
          <a:off x="1733550" y="723900"/>
          <a:ext cx="1733549" cy="1520190"/>
        </a:xfrm>
        <a:prstGeom prst="rect">
          <a:avLst/>
        </a:prstGeom>
        <a:solidFill>
          <a:srgbClr val="FFCC99"/>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Experiment 1</a:t>
          </a:r>
        </a:p>
        <a:p>
          <a:pPr lvl="0" algn="ctr" defTabSz="755650">
            <a:lnSpc>
              <a:spcPct val="90000"/>
            </a:lnSpc>
            <a:spcBef>
              <a:spcPct val="0"/>
            </a:spcBef>
            <a:spcAft>
              <a:spcPct val="35000"/>
            </a:spcAft>
          </a:pPr>
          <a:endParaRPr lang="en-US" sz="1700" kern="1200" dirty="0" smtClean="0">
            <a:solidFill>
              <a:schemeClr val="tx1"/>
            </a:solidFill>
          </a:endParaRPr>
        </a:p>
        <a:p>
          <a:pPr lvl="0" algn="ctr" defTabSz="755650">
            <a:lnSpc>
              <a:spcPct val="90000"/>
            </a:lnSpc>
            <a:spcBef>
              <a:spcPct val="0"/>
            </a:spcBef>
            <a:spcAft>
              <a:spcPct val="35000"/>
            </a:spcAft>
          </a:pPr>
          <a:r>
            <a:rPr lang="en-US" sz="1700" kern="1200" dirty="0" smtClean="0">
              <a:solidFill>
                <a:schemeClr val="tx1"/>
              </a:solidFill>
            </a:rPr>
            <a:t>3 weeks</a:t>
          </a:r>
        </a:p>
        <a:p>
          <a:pPr lvl="0" algn="ctr" defTabSz="755650">
            <a:lnSpc>
              <a:spcPct val="90000"/>
            </a:lnSpc>
            <a:spcBef>
              <a:spcPct val="0"/>
            </a:spcBef>
            <a:spcAft>
              <a:spcPct val="35000"/>
            </a:spcAft>
          </a:pPr>
          <a:r>
            <a:rPr lang="en-US" sz="1700" kern="1200" dirty="0" smtClean="0">
              <a:solidFill>
                <a:schemeClr val="tx1"/>
              </a:solidFill>
            </a:rPr>
            <a:t>Short Report</a:t>
          </a:r>
          <a:endParaRPr lang="en-US" sz="1700" kern="1200" dirty="0">
            <a:solidFill>
              <a:schemeClr val="tx1"/>
            </a:solidFill>
          </a:endParaRPr>
        </a:p>
      </dsp:txBody>
      <dsp:txXfrm>
        <a:off x="1733550" y="723900"/>
        <a:ext cx="1733549" cy="1520190"/>
      </dsp:txXfrm>
    </dsp:sp>
    <dsp:sp modelId="{32DF95A4-3433-480E-9464-D83F668D2208}">
      <dsp:nvSpPr>
        <dsp:cNvPr id="0" name=""/>
        <dsp:cNvSpPr/>
      </dsp:nvSpPr>
      <dsp:spPr>
        <a:xfrm>
          <a:off x="3467100" y="723900"/>
          <a:ext cx="1733549" cy="1520190"/>
        </a:xfrm>
        <a:prstGeom prst="rect">
          <a:avLst/>
        </a:prstGeom>
        <a:solidFill>
          <a:srgbClr val="FFCC99"/>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Experiment 2</a:t>
          </a:r>
        </a:p>
        <a:p>
          <a:pPr lvl="0" algn="ctr" defTabSz="755650">
            <a:lnSpc>
              <a:spcPct val="90000"/>
            </a:lnSpc>
            <a:spcBef>
              <a:spcPct val="0"/>
            </a:spcBef>
            <a:spcAft>
              <a:spcPct val="35000"/>
            </a:spcAft>
          </a:pPr>
          <a:endParaRPr lang="en-US" sz="1700" b="1" kern="1200" dirty="0" smtClean="0">
            <a:solidFill>
              <a:schemeClr val="tx1"/>
            </a:solidFill>
          </a:endParaRPr>
        </a:p>
        <a:p>
          <a:pPr lvl="0" algn="ctr" defTabSz="755650">
            <a:lnSpc>
              <a:spcPct val="90000"/>
            </a:lnSpc>
            <a:spcBef>
              <a:spcPct val="0"/>
            </a:spcBef>
            <a:spcAft>
              <a:spcPct val="35000"/>
            </a:spcAft>
          </a:pPr>
          <a:r>
            <a:rPr lang="en-US" sz="1700" b="0" kern="1200" dirty="0" smtClean="0">
              <a:solidFill>
                <a:schemeClr val="tx1"/>
              </a:solidFill>
            </a:rPr>
            <a:t>3 Weeks</a:t>
          </a:r>
        </a:p>
        <a:p>
          <a:pPr lvl="0" algn="ctr" defTabSz="755650">
            <a:lnSpc>
              <a:spcPct val="90000"/>
            </a:lnSpc>
            <a:spcBef>
              <a:spcPct val="0"/>
            </a:spcBef>
            <a:spcAft>
              <a:spcPct val="35000"/>
            </a:spcAft>
          </a:pPr>
          <a:r>
            <a:rPr lang="en-US" sz="1700" b="0" kern="1200" dirty="0" smtClean="0">
              <a:solidFill>
                <a:schemeClr val="tx1"/>
              </a:solidFill>
            </a:rPr>
            <a:t>Long Report</a:t>
          </a:r>
          <a:endParaRPr lang="en-US" sz="1700" b="0" kern="1200" dirty="0">
            <a:solidFill>
              <a:schemeClr val="tx1"/>
            </a:solidFill>
          </a:endParaRPr>
        </a:p>
      </dsp:txBody>
      <dsp:txXfrm>
        <a:off x="3467100" y="723900"/>
        <a:ext cx="1733549" cy="1520190"/>
      </dsp:txXfrm>
    </dsp:sp>
    <dsp:sp modelId="{961B651C-9E3E-455D-8E1B-82DB588B6C50}">
      <dsp:nvSpPr>
        <dsp:cNvPr id="0" name=""/>
        <dsp:cNvSpPr/>
      </dsp:nvSpPr>
      <dsp:spPr>
        <a:xfrm>
          <a:off x="5200649" y="723900"/>
          <a:ext cx="1733549" cy="1520190"/>
        </a:xfrm>
        <a:prstGeom prst="rect">
          <a:avLst/>
        </a:prstGeom>
        <a:solidFill>
          <a:srgbClr val="FFCC99"/>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Experiment 3</a:t>
          </a:r>
        </a:p>
        <a:p>
          <a:pPr lvl="0" algn="ctr" defTabSz="755650">
            <a:lnSpc>
              <a:spcPct val="90000"/>
            </a:lnSpc>
            <a:spcBef>
              <a:spcPct val="0"/>
            </a:spcBef>
            <a:spcAft>
              <a:spcPct val="35000"/>
            </a:spcAft>
          </a:pPr>
          <a:endParaRPr lang="en-US" sz="1700" kern="1200" dirty="0" smtClean="0"/>
        </a:p>
        <a:p>
          <a:pPr lvl="0" algn="ctr" defTabSz="755650">
            <a:lnSpc>
              <a:spcPct val="90000"/>
            </a:lnSpc>
            <a:spcBef>
              <a:spcPct val="0"/>
            </a:spcBef>
            <a:spcAft>
              <a:spcPct val="35000"/>
            </a:spcAft>
          </a:pPr>
          <a:r>
            <a:rPr lang="en-US" sz="1700" kern="1200" dirty="0" smtClean="0">
              <a:solidFill>
                <a:schemeClr val="tx1"/>
              </a:solidFill>
            </a:rPr>
            <a:t>3 weeks </a:t>
          </a:r>
        </a:p>
        <a:p>
          <a:pPr lvl="0" algn="ctr" defTabSz="755650">
            <a:lnSpc>
              <a:spcPct val="90000"/>
            </a:lnSpc>
            <a:spcBef>
              <a:spcPct val="0"/>
            </a:spcBef>
            <a:spcAft>
              <a:spcPct val="35000"/>
            </a:spcAft>
          </a:pPr>
          <a:r>
            <a:rPr lang="en-US" sz="1700" kern="1200" dirty="0" smtClean="0">
              <a:solidFill>
                <a:schemeClr val="tx1"/>
              </a:solidFill>
            </a:rPr>
            <a:t>Oral Presentation</a:t>
          </a:r>
          <a:endParaRPr lang="en-US" sz="1700" kern="1200" dirty="0">
            <a:solidFill>
              <a:schemeClr val="tx1"/>
            </a:solidFill>
          </a:endParaRPr>
        </a:p>
      </dsp:txBody>
      <dsp:txXfrm>
        <a:off x="5200649" y="723900"/>
        <a:ext cx="1733549" cy="1520190"/>
      </dsp:txXfrm>
    </dsp:sp>
    <dsp:sp modelId="{61906972-4999-46E1-AE17-4589A8268FC7}">
      <dsp:nvSpPr>
        <dsp:cNvPr id="0" name=""/>
        <dsp:cNvSpPr/>
      </dsp:nvSpPr>
      <dsp:spPr>
        <a:xfrm>
          <a:off x="0" y="2244090"/>
          <a:ext cx="6934200" cy="168910"/>
        </a:xfrm>
        <a:prstGeom prst="rect">
          <a:avLst/>
        </a:prstGeom>
        <a:solidFill>
          <a:srgbClr val="FFFFCC"/>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3BC6E7-1B04-4191-B8DD-5B0A743364F6}">
      <dsp:nvSpPr>
        <dsp:cNvPr id="0" name=""/>
        <dsp:cNvSpPr/>
      </dsp:nvSpPr>
      <dsp:spPr>
        <a:xfrm>
          <a:off x="0" y="0"/>
          <a:ext cx="6934200" cy="723900"/>
        </a:xfrm>
        <a:prstGeom prst="rect">
          <a:avLst/>
        </a:prstGeom>
        <a:solidFill>
          <a:srgbClr val="FF6600"/>
        </a:solidFill>
        <a:ln>
          <a:solidFill>
            <a:srgbClr val="C00000"/>
          </a:solid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Advanced Lab</a:t>
          </a:r>
        </a:p>
        <a:p>
          <a:pPr lvl="0" algn="ctr" defTabSz="800100">
            <a:lnSpc>
              <a:spcPct val="90000"/>
            </a:lnSpc>
            <a:spcBef>
              <a:spcPct val="0"/>
            </a:spcBef>
            <a:spcAft>
              <a:spcPct val="35000"/>
            </a:spcAft>
          </a:pPr>
          <a:r>
            <a:rPr lang="en-US" sz="1800" b="1" kern="1200" dirty="0" smtClean="0">
              <a:solidFill>
                <a:schemeClr val="tx1"/>
              </a:solidFill>
            </a:rPr>
            <a:t>PHYS 3880</a:t>
          </a:r>
          <a:endParaRPr lang="en-US" sz="1800" b="1" kern="1200" dirty="0">
            <a:solidFill>
              <a:schemeClr val="tx1"/>
            </a:solidFill>
          </a:endParaRPr>
        </a:p>
      </dsp:txBody>
      <dsp:txXfrm>
        <a:off x="0" y="0"/>
        <a:ext cx="6934200" cy="723900"/>
      </dsp:txXfrm>
    </dsp:sp>
    <dsp:sp modelId="{D0AFC61D-0F1B-49C1-97C7-DCF2C9392AC3}">
      <dsp:nvSpPr>
        <dsp:cNvPr id="0" name=""/>
        <dsp:cNvSpPr/>
      </dsp:nvSpPr>
      <dsp:spPr>
        <a:xfrm>
          <a:off x="547" y="723900"/>
          <a:ext cx="1766320" cy="1520190"/>
        </a:xfrm>
        <a:prstGeom prst="rect">
          <a:avLst/>
        </a:prstGeom>
        <a:solidFill>
          <a:srgbClr val="FFCC99"/>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Experiment 4</a:t>
          </a:r>
        </a:p>
        <a:p>
          <a:pPr lvl="0" algn="ctr" defTabSz="755650">
            <a:lnSpc>
              <a:spcPct val="90000"/>
            </a:lnSpc>
            <a:spcBef>
              <a:spcPct val="0"/>
            </a:spcBef>
            <a:spcAft>
              <a:spcPct val="35000"/>
            </a:spcAft>
          </a:pPr>
          <a:endParaRPr lang="en-US" sz="1700" b="1" kern="1200" dirty="0" smtClean="0">
            <a:solidFill>
              <a:schemeClr val="tx1"/>
            </a:solidFill>
          </a:endParaRPr>
        </a:p>
        <a:p>
          <a:pPr lvl="0" algn="ctr" defTabSz="755650">
            <a:lnSpc>
              <a:spcPct val="90000"/>
            </a:lnSpc>
            <a:spcBef>
              <a:spcPct val="0"/>
            </a:spcBef>
            <a:spcAft>
              <a:spcPct val="35000"/>
            </a:spcAft>
          </a:pPr>
          <a:r>
            <a:rPr lang="en-US" sz="1700" b="0" kern="1200" dirty="0" smtClean="0">
              <a:solidFill>
                <a:schemeClr val="tx1"/>
              </a:solidFill>
            </a:rPr>
            <a:t>3 weeks</a:t>
          </a:r>
        </a:p>
        <a:p>
          <a:pPr lvl="0" algn="ctr" defTabSz="755650">
            <a:lnSpc>
              <a:spcPct val="90000"/>
            </a:lnSpc>
            <a:spcBef>
              <a:spcPct val="0"/>
            </a:spcBef>
            <a:spcAft>
              <a:spcPct val="35000"/>
            </a:spcAft>
          </a:pPr>
          <a:r>
            <a:rPr lang="en-US" sz="1700" b="0" kern="1200" dirty="0" smtClean="0">
              <a:solidFill>
                <a:schemeClr val="tx1"/>
              </a:solidFill>
            </a:rPr>
            <a:t>Short Report</a:t>
          </a:r>
          <a:endParaRPr lang="en-US" sz="1700" b="0" kern="1200" dirty="0">
            <a:solidFill>
              <a:schemeClr val="tx1"/>
            </a:solidFill>
          </a:endParaRPr>
        </a:p>
      </dsp:txBody>
      <dsp:txXfrm>
        <a:off x="547" y="723900"/>
        <a:ext cx="1766320" cy="1520190"/>
      </dsp:txXfrm>
    </dsp:sp>
    <dsp:sp modelId="{29E079B5-8A55-48D8-9D00-DB042F82BA73}">
      <dsp:nvSpPr>
        <dsp:cNvPr id="0" name=""/>
        <dsp:cNvSpPr/>
      </dsp:nvSpPr>
      <dsp:spPr>
        <a:xfrm>
          <a:off x="1766867" y="723900"/>
          <a:ext cx="3340976" cy="1520190"/>
        </a:xfrm>
        <a:prstGeom prst="rect">
          <a:avLst/>
        </a:prstGeom>
        <a:solidFill>
          <a:srgbClr val="FFCC99"/>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Experiment 5</a:t>
          </a:r>
        </a:p>
        <a:p>
          <a:pPr lvl="0" algn="ctr" defTabSz="711200">
            <a:lnSpc>
              <a:spcPct val="90000"/>
            </a:lnSpc>
            <a:spcBef>
              <a:spcPct val="0"/>
            </a:spcBef>
            <a:spcAft>
              <a:spcPct val="35000"/>
            </a:spcAft>
          </a:pPr>
          <a:r>
            <a:rPr lang="en-US" sz="1600" b="1" kern="1200" dirty="0" smtClean="0">
              <a:solidFill>
                <a:schemeClr val="tx1"/>
              </a:solidFill>
            </a:rPr>
            <a:t>Extended Investigation</a:t>
          </a:r>
        </a:p>
        <a:p>
          <a:pPr lvl="0" algn="ctr" defTabSz="711200">
            <a:lnSpc>
              <a:spcPct val="90000"/>
            </a:lnSpc>
            <a:spcBef>
              <a:spcPct val="0"/>
            </a:spcBef>
            <a:spcAft>
              <a:spcPct val="35000"/>
            </a:spcAft>
          </a:pPr>
          <a:endParaRPr lang="en-US" sz="1050" kern="1200" dirty="0" smtClean="0">
            <a:solidFill>
              <a:schemeClr val="tx1"/>
            </a:solidFill>
          </a:endParaRPr>
        </a:p>
        <a:p>
          <a:pPr lvl="0" algn="ctr" defTabSz="711200">
            <a:lnSpc>
              <a:spcPct val="90000"/>
            </a:lnSpc>
            <a:spcBef>
              <a:spcPct val="0"/>
            </a:spcBef>
            <a:spcAft>
              <a:spcPct val="35000"/>
            </a:spcAft>
          </a:pPr>
          <a:r>
            <a:rPr lang="en-US" sz="1600" kern="1200" dirty="0" smtClean="0">
              <a:solidFill>
                <a:schemeClr val="tx1"/>
              </a:solidFill>
            </a:rPr>
            <a:t>7 weeks</a:t>
          </a:r>
        </a:p>
        <a:p>
          <a:pPr lvl="0" algn="ctr" defTabSz="711200">
            <a:lnSpc>
              <a:spcPct val="90000"/>
            </a:lnSpc>
            <a:spcBef>
              <a:spcPct val="0"/>
            </a:spcBef>
            <a:spcAft>
              <a:spcPct val="35000"/>
            </a:spcAft>
          </a:pPr>
          <a:r>
            <a:rPr lang="en-US" sz="1600" kern="1200" dirty="0" smtClean="0">
              <a:solidFill>
                <a:schemeClr val="tx1"/>
              </a:solidFill>
            </a:rPr>
            <a:t>Long Report</a:t>
          </a:r>
          <a:endParaRPr lang="en-US" sz="1600" kern="1200" dirty="0">
            <a:solidFill>
              <a:schemeClr val="tx1"/>
            </a:solidFill>
          </a:endParaRPr>
        </a:p>
      </dsp:txBody>
      <dsp:txXfrm>
        <a:off x="1766867" y="723900"/>
        <a:ext cx="3340976" cy="1520190"/>
      </dsp:txXfrm>
    </dsp:sp>
    <dsp:sp modelId="{32DF95A4-3433-480E-9464-D83F668D2208}">
      <dsp:nvSpPr>
        <dsp:cNvPr id="0" name=""/>
        <dsp:cNvSpPr/>
      </dsp:nvSpPr>
      <dsp:spPr>
        <a:xfrm flipH="1">
          <a:off x="5107843" y="723900"/>
          <a:ext cx="51628" cy="1520190"/>
        </a:xfrm>
        <a:prstGeom prst="rect">
          <a:avLst/>
        </a:prstGeom>
        <a:solidFill>
          <a:srgbClr val="FFCC99"/>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en-US" sz="1700" b="0" kern="1200" dirty="0">
            <a:solidFill>
              <a:schemeClr val="tx1"/>
            </a:solidFill>
          </a:endParaRPr>
        </a:p>
      </dsp:txBody>
      <dsp:txXfrm flipH="1">
        <a:off x="5107843" y="723900"/>
        <a:ext cx="51628" cy="1520190"/>
      </dsp:txXfrm>
    </dsp:sp>
    <dsp:sp modelId="{961B651C-9E3E-455D-8E1B-82DB588B6C50}">
      <dsp:nvSpPr>
        <dsp:cNvPr id="0" name=""/>
        <dsp:cNvSpPr/>
      </dsp:nvSpPr>
      <dsp:spPr>
        <a:xfrm>
          <a:off x="5159472" y="723900"/>
          <a:ext cx="1774180" cy="1520190"/>
        </a:xfrm>
        <a:prstGeom prst="rect">
          <a:avLst/>
        </a:prstGeom>
        <a:solidFill>
          <a:srgbClr val="FFCC99"/>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Experiment 6</a:t>
          </a:r>
        </a:p>
        <a:p>
          <a:pPr lvl="0" algn="ctr" defTabSz="755650">
            <a:lnSpc>
              <a:spcPct val="90000"/>
            </a:lnSpc>
            <a:spcBef>
              <a:spcPct val="0"/>
            </a:spcBef>
            <a:spcAft>
              <a:spcPct val="35000"/>
            </a:spcAft>
          </a:pPr>
          <a:endParaRPr lang="en-US" sz="1700" kern="1200" dirty="0" smtClean="0"/>
        </a:p>
        <a:p>
          <a:pPr lvl="0" algn="ctr" defTabSz="755650">
            <a:lnSpc>
              <a:spcPct val="90000"/>
            </a:lnSpc>
            <a:spcBef>
              <a:spcPct val="0"/>
            </a:spcBef>
            <a:spcAft>
              <a:spcPct val="35000"/>
            </a:spcAft>
          </a:pPr>
          <a:r>
            <a:rPr lang="en-US" sz="1700" kern="1200" dirty="0" smtClean="0">
              <a:solidFill>
                <a:schemeClr val="tx1"/>
              </a:solidFill>
            </a:rPr>
            <a:t>3 weeks </a:t>
          </a:r>
        </a:p>
        <a:p>
          <a:pPr lvl="0" algn="ctr" defTabSz="755650">
            <a:lnSpc>
              <a:spcPct val="90000"/>
            </a:lnSpc>
            <a:spcBef>
              <a:spcPct val="0"/>
            </a:spcBef>
            <a:spcAft>
              <a:spcPct val="35000"/>
            </a:spcAft>
          </a:pPr>
          <a:r>
            <a:rPr lang="en-US" sz="1700" kern="1200" dirty="0" smtClean="0">
              <a:solidFill>
                <a:schemeClr val="tx1"/>
              </a:solidFill>
            </a:rPr>
            <a:t>Poster Presentation</a:t>
          </a:r>
          <a:endParaRPr lang="en-US" sz="1700" kern="1200" dirty="0">
            <a:solidFill>
              <a:schemeClr val="tx1"/>
            </a:solidFill>
          </a:endParaRPr>
        </a:p>
      </dsp:txBody>
      <dsp:txXfrm>
        <a:off x="5159472" y="723900"/>
        <a:ext cx="1774180" cy="1520190"/>
      </dsp:txXfrm>
    </dsp:sp>
    <dsp:sp modelId="{61906972-4999-46E1-AE17-4589A8268FC7}">
      <dsp:nvSpPr>
        <dsp:cNvPr id="0" name=""/>
        <dsp:cNvSpPr/>
      </dsp:nvSpPr>
      <dsp:spPr>
        <a:xfrm>
          <a:off x="0" y="2244090"/>
          <a:ext cx="6934200" cy="168910"/>
        </a:xfrm>
        <a:prstGeom prst="rect">
          <a:avLst/>
        </a:prstGeom>
        <a:solidFill>
          <a:srgbClr val="FFFFCC"/>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3" Type="http://schemas.microsoft.com/office/2006/relationships/legacyDiagramText" Target="legacyDiagramText11.bin"/><Relationship Id="rId2" Type="http://schemas.microsoft.com/office/2006/relationships/legacyDiagramText" Target="legacyDiagramText10.bin"/><Relationship Id="rId1" Type="http://schemas.microsoft.com/office/2006/relationships/legacyDiagramText" Target="legacyDiagramText9.bin"/><Relationship Id="rId5" Type="http://schemas.microsoft.com/office/2006/relationships/legacyDiagramText" Target="legacyDiagramText13.bin"/><Relationship Id="rId4" Type="http://schemas.microsoft.com/office/2006/relationships/legacyDiagramText" Target="legacyDiagramText12.bin"/></Relationships>
</file>

<file path=ppt/drawings/_rels/vmlDrawing11.vml.rels><?xml version="1.0" encoding="UTF-8" standalone="yes"?>
<Relationships xmlns="http://schemas.openxmlformats.org/package/2006/relationships"><Relationship Id="rId3" Type="http://schemas.microsoft.com/office/2006/relationships/legacyDiagramText" Target="legacyDiagramText16.bin"/><Relationship Id="rId2" Type="http://schemas.microsoft.com/office/2006/relationships/legacyDiagramText" Target="legacyDiagramText15.bin"/><Relationship Id="rId1" Type="http://schemas.microsoft.com/office/2006/relationships/legacyDiagramText" Target="legacyDiagramText14.bin"/><Relationship Id="rId6" Type="http://schemas.microsoft.com/office/2006/relationships/legacyDiagramText" Target="legacyDiagramText19.bin"/><Relationship Id="rId5" Type="http://schemas.microsoft.com/office/2006/relationships/legacyDiagramText" Target="legacyDiagramText18.bin"/><Relationship Id="rId4" Type="http://schemas.microsoft.com/office/2006/relationships/legacyDiagramText" Target="legacyDiagramText17.bin"/></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4" Type="http://schemas.microsoft.com/office/2006/relationships/legacyDiagramText" Target="legacyDiagramText4.bin"/></Relationships>
</file>

<file path=ppt/drawings/_rels/vmlDrawing9.vml.rels><?xml version="1.0" encoding="UTF-8" standalone="yes"?>
<Relationships xmlns="http://schemas.openxmlformats.org/package/2006/relationships"><Relationship Id="rId3" Type="http://schemas.microsoft.com/office/2006/relationships/legacyDiagramText" Target="legacyDiagramText7.bin"/><Relationship Id="rId2" Type="http://schemas.microsoft.com/office/2006/relationships/legacyDiagramText" Target="legacyDiagramText6.bin"/><Relationship Id="rId1" Type="http://schemas.microsoft.com/office/2006/relationships/legacyDiagramText" Target="legacyDiagramText5.bin"/><Relationship Id="rId4" Type="http://schemas.microsoft.com/office/2006/relationships/legacyDiagramText" Target="legacyDiagramText8.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1"/>
            <a:ext cx="4056646" cy="354013"/>
          </a:xfrm>
          <a:prstGeom prst="rect">
            <a:avLst/>
          </a:prstGeom>
          <a:noFill/>
          <a:ln w="9525">
            <a:noFill/>
            <a:miter lim="800000"/>
            <a:headEnd/>
            <a:tailEnd/>
          </a:ln>
          <a:effectLst/>
        </p:spPr>
        <p:txBody>
          <a:bodyPr vert="horz" wrap="square" lIns="93845" tIns="46922" rIns="93845" bIns="46922" numCol="1" anchor="t" anchorCtr="0" compatLnSpc="1">
            <a:prstTxWarp prst="textNoShape">
              <a:avLst/>
            </a:prstTxWarp>
          </a:bodyPr>
          <a:lstStyle>
            <a:lvl1pPr defTabSz="938213" eaLnBrk="1" hangingPunct="1">
              <a:defRPr sz="1200" smtClean="0"/>
            </a:lvl1pPr>
          </a:lstStyle>
          <a:p>
            <a:pPr>
              <a:defRPr/>
            </a:pPr>
            <a:endParaRPr lang="en-US"/>
          </a:p>
        </p:txBody>
      </p:sp>
      <p:sp>
        <p:nvSpPr>
          <p:cNvPr id="138243" name="Rectangle 3"/>
          <p:cNvSpPr>
            <a:spLocks noGrp="1" noChangeArrowheads="1"/>
          </p:cNvSpPr>
          <p:nvPr>
            <p:ph type="dt" sz="quarter" idx="1"/>
          </p:nvPr>
        </p:nvSpPr>
        <p:spPr bwMode="auto">
          <a:xfrm>
            <a:off x="5304846" y="1"/>
            <a:ext cx="4056645" cy="354013"/>
          </a:xfrm>
          <a:prstGeom prst="rect">
            <a:avLst/>
          </a:prstGeom>
          <a:noFill/>
          <a:ln w="9525">
            <a:noFill/>
            <a:miter lim="800000"/>
            <a:headEnd/>
            <a:tailEnd/>
          </a:ln>
          <a:effectLst/>
        </p:spPr>
        <p:txBody>
          <a:bodyPr vert="horz" wrap="square" lIns="93845" tIns="46922" rIns="93845" bIns="46922" numCol="1" anchor="t" anchorCtr="0" compatLnSpc="1">
            <a:prstTxWarp prst="textNoShape">
              <a:avLst/>
            </a:prstTxWarp>
          </a:bodyPr>
          <a:lstStyle>
            <a:lvl1pPr algn="r" defTabSz="938213" eaLnBrk="1" hangingPunct="1">
              <a:defRPr sz="1200" smtClean="0"/>
            </a:lvl1pPr>
          </a:lstStyle>
          <a:p>
            <a:pPr>
              <a:defRPr/>
            </a:pPr>
            <a:endParaRPr lang="en-US"/>
          </a:p>
        </p:txBody>
      </p:sp>
      <p:sp>
        <p:nvSpPr>
          <p:cNvPr id="138244" name="Rectangle 4"/>
          <p:cNvSpPr>
            <a:spLocks noGrp="1" noChangeArrowheads="1"/>
          </p:cNvSpPr>
          <p:nvPr>
            <p:ph type="ftr" sz="quarter" idx="2"/>
          </p:nvPr>
        </p:nvSpPr>
        <p:spPr bwMode="auto">
          <a:xfrm>
            <a:off x="0" y="6721476"/>
            <a:ext cx="4056646" cy="354013"/>
          </a:xfrm>
          <a:prstGeom prst="rect">
            <a:avLst/>
          </a:prstGeom>
          <a:noFill/>
          <a:ln w="9525">
            <a:noFill/>
            <a:miter lim="800000"/>
            <a:headEnd/>
            <a:tailEnd/>
          </a:ln>
          <a:effectLst/>
        </p:spPr>
        <p:txBody>
          <a:bodyPr vert="horz" wrap="square" lIns="93845" tIns="46922" rIns="93845" bIns="46922" numCol="1" anchor="b" anchorCtr="0" compatLnSpc="1">
            <a:prstTxWarp prst="textNoShape">
              <a:avLst/>
            </a:prstTxWarp>
          </a:bodyPr>
          <a:lstStyle>
            <a:lvl1pPr defTabSz="938213" eaLnBrk="1" hangingPunct="1">
              <a:defRPr sz="1200" smtClean="0"/>
            </a:lvl1pPr>
          </a:lstStyle>
          <a:p>
            <a:pPr>
              <a:defRPr/>
            </a:pPr>
            <a:r>
              <a:rPr lang="en-US" smtClean="0"/>
              <a:t>PHYS 3870 Lecture 1-F2015.pptx</a:t>
            </a:r>
            <a:endParaRPr lang="en-US"/>
          </a:p>
        </p:txBody>
      </p:sp>
      <p:sp>
        <p:nvSpPr>
          <p:cNvPr id="138245" name="Rectangle 5"/>
          <p:cNvSpPr>
            <a:spLocks noGrp="1" noChangeArrowheads="1"/>
          </p:cNvSpPr>
          <p:nvPr>
            <p:ph type="sldNum" sz="quarter" idx="3"/>
          </p:nvPr>
        </p:nvSpPr>
        <p:spPr bwMode="auto">
          <a:xfrm>
            <a:off x="5304846" y="6721476"/>
            <a:ext cx="4056645" cy="354013"/>
          </a:xfrm>
          <a:prstGeom prst="rect">
            <a:avLst/>
          </a:prstGeom>
          <a:noFill/>
          <a:ln w="9525">
            <a:noFill/>
            <a:miter lim="800000"/>
            <a:headEnd/>
            <a:tailEnd/>
          </a:ln>
          <a:effectLst/>
        </p:spPr>
        <p:txBody>
          <a:bodyPr vert="horz" wrap="square" lIns="93845" tIns="46922" rIns="93845" bIns="46922" numCol="1" anchor="b" anchorCtr="0" compatLnSpc="1">
            <a:prstTxWarp prst="textNoShape">
              <a:avLst/>
            </a:prstTxWarp>
          </a:bodyPr>
          <a:lstStyle>
            <a:lvl1pPr algn="r" defTabSz="938213" eaLnBrk="1" hangingPunct="1">
              <a:defRPr sz="1200" smtClean="0"/>
            </a:lvl1pPr>
          </a:lstStyle>
          <a:p>
            <a:pPr>
              <a:defRPr/>
            </a:pPr>
            <a:fld id="{3FDBDEEB-06AD-4709-B65A-F28867272374}" type="slidenum">
              <a:rPr lang="en-US"/>
              <a:pPr>
                <a:defRPr/>
              </a:pPr>
              <a:t>‹#›</a:t>
            </a:fld>
            <a:endParaRPr lang="en-US"/>
          </a:p>
        </p:txBody>
      </p:sp>
    </p:spTree>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1"/>
            <a:ext cx="4056646" cy="354013"/>
          </a:xfrm>
          <a:prstGeom prst="rect">
            <a:avLst/>
          </a:prstGeom>
          <a:noFill/>
          <a:ln w="9525">
            <a:noFill/>
            <a:miter lim="800000"/>
            <a:headEnd/>
            <a:tailEnd/>
          </a:ln>
          <a:effectLst/>
        </p:spPr>
        <p:txBody>
          <a:bodyPr vert="horz" wrap="square" lIns="93845" tIns="46922" rIns="93845" bIns="46922" numCol="1" anchor="t" anchorCtr="0" compatLnSpc="1">
            <a:prstTxWarp prst="textNoShape">
              <a:avLst/>
            </a:prstTxWarp>
          </a:bodyPr>
          <a:lstStyle>
            <a:lvl1pPr defTabSz="938213" eaLnBrk="1" hangingPunct="1">
              <a:defRPr sz="1200" smtClean="0"/>
            </a:lvl1pPr>
          </a:lstStyle>
          <a:p>
            <a:pPr>
              <a:defRPr/>
            </a:pPr>
            <a:endParaRPr lang="en-US"/>
          </a:p>
        </p:txBody>
      </p:sp>
      <p:sp>
        <p:nvSpPr>
          <p:cNvPr id="34819" name="Rectangle 3"/>
          <p:cNvSpPr>
            <a:spLocks noGrp="1" noChangeArrowheads="1"/>
          </p:cNvSpPr>
          <p:nvPr>
            <p:ph type="dt" idx="1"/>
          </p:nvPr>
        </p:nvSpPr>
        <p:spPr bwMode="auto">
          <a:xfrm>
            <a:off x="5304846" y="1"/>
            <a:ext cx="4056645" cy="354013"/>
          </a:xfrm>
          <a:prstGeom prst="rect">
            <a:avLst/>
          </a:prstGeom>
          <a:noFill/>
          <a:ln w="9525">
            <a:noFill/>
            <a:miter lim="800000"/>
            <a:headEnd/>
            <a:tailEnd/>
          </a:ln>
          <a:effectLst/>
        </p:spPr>
        <p:txBody>
          <a:bodyPr vert="horz" wrap="square" lIns="93845" tIns="46922" rIns="93845" bIns="46922" numCol="1" anchor="t" anchorCtr="0" compatLnSpc="1">
            <a:prstTxWarp prst="textNoShape">
              <a:avLst/>
            </a:prstTxWarp>
          </a:bodyPr>
          <a:lstStyle>
            <a:lvl1pPr algn="r" defTabSz="938213" eaLnBrk="1" hangingPunct="1">
              <a:defRPr sz="1200" smtClean="0"/>
            </a:lvl1pPr>
          </a:lstStyle>
          <a:p>
            <a:pPr>
              <a:defRPr/>
            </a:pPr>
            <a:endParaRPr lang="en-US"/>
          </a:p>
        </p:txBody>
      </p:sp>
      <p:sp>
        <p:nvSpPr>
          <p:cNvPr id="40964" name="Rectangle 4"/>
          <p:cNvSpPr>
            <a:spLocks noGrp="1" noRot="1" noChangeAspect="1" noChangeArrowheads="1" noTextEdit="1"/>
          </p:cNvSpPr>
          <p:nvPr>
            <p:ph type="sldImg" idx="2"/>
          </p:nvPr>
        </p:nvSpPr>
        <p:spPr bwMode="auto">
          <a:xfrm>
            <a:off x="2913063" y="530225"/>
            <a:ext cx="3538537" cy="265430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936150" y="3362326"/>
            <a:ext cx="7490776" cy="3184525"/>
          </a:xfrm>
          <a:prstGeom prst="rect">
            <a:avLst/>
          </a:prstGeom>
          <a:noFill/>
          <a:ln w="9525">
            <a:noFill/>
            <a:miter lim="800000"/>
            <a:headEnd/>
            <a:tailEnd/>
          </a:ln>
          <a:effectLst/>
        </p:spPr>
        <p:txBody>
          <a:bodyPr vert="horz" wrap="square" lIns="93845" tIns="46922" rIns="93845" bIns="4692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822" name="Rectangle 6"/>
          <p:cNvSpPr>
            <a:spLocks noGrp="1" noChangeArrowheads="1"/>
          </p:cNvSpPr>
          <p:nvPr>
            <p:ph type="ftr" sz="quarter" idx="4"/>
          </p:nvPr>
        </p:nvSpPr>
        <p:spPr bwMode="auto">
          <a:xfrm>
            <a:off x="0" y="6721476"/>
            <a:ext cx="4056646" cy="354013"/>
          </a:xfrm>
          <a:prstGeom prst="rect">
            <a:avLst/>
          </a:prstGeom>
          <a:noFill/>
          <a:ln w="9525">
            <a:noFill/>
            <a:miter lim="800000"/>
            <a:headEnd/>
            <a:tailEnd/>
          </a:ln>
          <a:effectLst/>
        </p:spPr>
        <p:txBody>
          <a:bodyPr vert="horz" wrap="square" lIns="93845" tIns="46922" rIns="93845" bIns="46922" numCol="1" anchor="b" anchorCtr="0" compatLnSpc="1">
            <a:prstTxWarp prst="textNoShape">
              <a:avLst/>
            </a:prstTxWarp>
          </a:bodyPr>
          <a:lstStyle>
            <a:lvl1pPr defTabSz="938213" eaLnBrk="1" hangingPunct="1">
              <a:defRPr sz="1200" smtClean="0"/>
            </a:lvl1pPr>
          </a:lstStyle>
          <a:p>
            <a:pPr>
              <a:defRPr/>
            </a:pPr>
            <a:r>
              <a:rPr lang="en-US" smtClean="0"/>
              <a:t>PHYS 3870 Lecture 1-F2015.pptx</a:t>
            </a:r>
            <a:endParaRPr lang="en-US"/>
          </a:p>
        </p:txBody>
      </p:sp>
      <p:sp>
        <p:nvSpPr>
          <p:cNvPr id="34823" name="Rectangle 7"/>
          <p:cNvSpPr>
            <a:spLocks noGrp="1" noChangeArrowheads="1"/>
          </p:cNvSpPr>
          <p:nvPr>
            <p:ph type="sldNum" sz="quarter" idx="5"/>
          </p:nvPr>
        </p:nvSpPr>
        <p:spPr bwMode="auto">
          <a:xfrm>
            <a:off x="5304846" y="6721476"/>
            <a:ext cx="4056645" cy="354013"/>
          </a:xfrm>
          <a:prstGeom prst="rect">
            <a:avLst/>
          </a:prstGeom>
          <a:noFill/>
          <a:ln w="9525">
            <a:noFill/>
            <a:miter lim="800000"/>
            <a:headEnd/>
            <a:tailEnd/>
          </a:ln>
          <a:effectLst/>
        </p:spPr>
        <p:txBody>
          <a:bodyPr vert="horz" wrap="square" lIns="93845" tIns="46922" rIns="93845" bIns="46922" numCol="1" anchor="b" anchorCtr="0" compatLnSpc="1">
            <a:prstTxWarp prst="textNoShape">
              <a:avLst/>
            </a:prstTxWarp>
          </a:bodyPr>
          <a:lstStyle>
            <a:lvl1pPr algn="r" defTabSz="938213" eaLnBrk="1" hangingPunct="1">
              <a:defRPr sz="1200" smtClean="0"/>
            </a:lvl1pPr>
          </a:lstStyle>
          <a:p>
            <a:pPr>
              <a:defRPr/>
            </a:pPr>
            <a:fld id="{CEEB7A05-18E2-4BD2-A5F4-57A8B923CA26}" type="slidenum">
              <a:rPr lang="en-US"/>
              <a:pPr>
                <a:defRPr/>
              </a:pPr>
              <a:t>‹#›</a:t>
            </a:fld>
            <a:endParaRPr lang="en-US"/>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cienceworld.wolfram.com/biography/Michelson.html"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cienceworld.wolfram.com/biography/Kelvin.html"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en.wikipedia.org/wiki/Standard_Model"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en.wikipedia.org/wiki/Gauge_bosons" TargetMode="External"/><Relationship Id="rId4" Type="http://schemas.openxmlformats.org/officeDocument/2006/relationships/hyperlink" Target="http://en.wikipedia.org/wiki/Fermions"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physics.usu.edu/dennison/3870-3880/Humor/jet%20powered%20beer%20cooler__.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en.wikipedia.org/wiki/Kater's_pendulum"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en.wikipedia.org/wiki/Kater's_pendulum"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4394A237-0033-4F9E-8C17-A701BBB5D347}" type="slidenum">
              <a:rPr lang="en-US"/>
              <a:pPr/>
              <a:t>1</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
        <p:nvSpPr>
          <p:cNvPr id="5" name="Date Placeholder 4"/>
          <p:cNvSpPr>
            <a:spLocks noGrp="1"/>
          </p:cNvSpPr>
          <p:nvPr>
            <p:ph type="dt"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PHYS 3870 Lecture 1-F2015.pptx</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5A7252C-CC4B-4F10-B488-ED38C60610BE}" type="slidenum">
              <a:rPr lang="en-US"/>
              <a:pPr/>
              <a:t>10</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
        <p:nvSpPr>
          <p:cNvPr id="5" name="Date Placeholder 4"/>
          <p:cNvSpPr>
            <a:spLocks noGrp="1"/>
          </p:cNvSpPr>
          <p:nvPr>
            <p:ph type="dt"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PHYS 3870 Lecture 1-F2015.pptx</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C782A4EA-1E1E-4B24-8B08-5FB8DAB24FE8}" type="slidenum">
              <a:rPr lang="en-US"/>
              <a:pPr/>
              <a:t>11</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
        <p:nvSpPr>
          <p:cNvPr id="5" name="Date Placeholder 4"/>
          <p:cNvSpPr>
            <a:spLocks noGrp="1"/>
          </p:cNvSpPr>
          <p:nvPr>
            <p:ph type="dt"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PHYS 3870 Lecture 1-F2015.pptx</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4A497C5-AE51-42AB-A3DF-3C3535B5A044}" type="slidenum">
              <a:rPr lang="en-US"/>
              <a:pPr/>
              <a:t>12</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
        <p:nvSpPr>
          <p:cNvPr id="5" name="Date Placeholder 4"/>
          <p:cNvSpPr>
            <a:spLocks noGrp="1"/>
          </p:cNvSpPr>
          <p:nvPr>
            <p:ph type="dt"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PHYS 3870 Lecture 1-F2015.pptx</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D4950877-F4FC-47F6-A698-68699588C7D6}" type="slidenum">
              <a:rPr lang="en-US"/>
              <a:pPr/>
              <a:t>13</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
        <p:nvSpPr>
          <p:cNvPr id="5" name="Date Placeholder 4"/>
          <p:cNvSpPr>
            <a:spLocks noGrp="1"/>
          </p:cNvSpPr>
          <p:nvPr>
            <p:ph type="dt"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PHYS 3870 Lecture 1-F2015.pptx</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1A15D1AE-A499-4CA9-B28C-EFB92E82FB17}" type="slidenum">
              <a:rPr lang="en-US"/>
              <a:pPr/>
              <a:t>14</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
        <p:nvSpPr>
          <p:cNvPr id="5" name="Date Placeholder 4"/>
          <p:cNvSpPr>
            <a:spLocks noGrp="1"/>
          </p:cNvSpPr>
          <p:nvPr>
            <p:ph type="dt"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PHYS 3870 Lecture 1-F2015.pptx</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EEB7A05-18E2-4BD2-A5F4-57A8B923CA26}" type="slidenum">
              <a:rPr lang="en-US" smtClean="0"/>
              <a:pPr>
                <a:defRPr/>
              </a:pPr>
              <a:t>15</a:t>
            </a:fld>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smtClean="0"/>
              <a:t>PHYS 3870 Lecture 1-F2015.pptx</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06BFEBB1-CD90-4371-BEDC-801D4A5A21E5}" type="slidenum">
              <a:rPr lang="en-US"/>
              <a:pPr/>
              <a:t>16</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
        <p:nvSpPr>
          <p:cNvPr id="5" name="Date Placeholder 4"/>
          <p:cNvSpPr>
            <a:spLocks noGrp="1"/>
          </p:cNvSpPr>
          <p:nvPr>
            <p:ph type="dt"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PHYS 3870 Lecture 1-F2015.pptx</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EEB7A05-18E2-4BD2-A5F4-57A8B923CA26}" type="slidenum">
              <a:rPr lang="en-US" smtClean="0"/>
              <a:pPr>
                <a:defRPr/>
              </a:pPr>
              <a:t>17</a:t>
            </a:fld>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smtClean="0"/>
              <a:t>PHYS 3870 Lecture 1-F2015.pptx</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EEB7A05-18E2-4BD2-A5F4-57A8B923CA26}" type="slidenum">
              <a:rPr lang="en-US" smtClean="0"/>
              <a:pPr>
                <a:defRPr/>
              </a:pPr>
              <a:t>18</a:t>
            </a:fld>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smtClean="0"/>
              <a:t>PHYS 3870 Lecture 1-F2015.pptx</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A6E1F513-7286-4DFD-BF69-DAE79BAA5DDF}" type="slidenum">
              <a:rPr lang="en-US"/>
              <a:pPr/>
              <a:t>19</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
        <p:nvSpPr>
          <p:cNvPr id="5" name="Date Placeholder 4"/>
          <p:cNvSpPr>
            <a:spLocks noGrp="1"/>
          </p:cNvSpPr>
          <p:nvPr>
            <p:ph type="dt"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PHYS 3870 Lecture 1-F2015.pptx</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CCCAACD-498A-4E6A-8FE3-573C2355B946}" type="slidenum">
              <a:rPr lang="en-US"/>
              <a:pPr/>
              <a:t>2</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
        <p:nvSpPr>
          <p:cNvPr id="5" name="Date Placeholder 4"/>
          <p:cNvSpPr>
            <a:spLocks noGrp="1"/>
          </p:cNvSpPr>
          <p:nvPr>
            <p:ph type="dt"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PHYS 3870 Lecture 1-F2015.pptx</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1BBAA5C-0659-49B6-8785-DAC6561ECAE4}" type="slidenum">
              <a:rPr lang="en-US"/>
              <a:pPr/>
              <a:t>20</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
        <p:nvSpPr>
          <p:cNvPr id="5" name="Date Placeholder 4"/>
          <p:cNvSpPr>
            <a:spLocks noGrp="1"/>
          </p:cNvSpPr>
          <p:nvPr>
            <p:ph type="dt"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PHYS 3870 Lecture 1-F2015.pptx</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1C6F92C9-9A4A-449A-9CCD-F19D6E0C6933}" type="slidenum">
              <a:rPr lang="en-US"/>
              <a:pPr/>
              <a:t>21</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mtClean="0"/>
              <a:t>Good history of physics books:</a:t>
            </a:r>
          </a:p>
          <a:p>
            <a:pPr eaLnBrk="1" hangingPunct="1"/>
            <a:endParaRPr lang="en-US" smtClean="0"/>
          </a:p>
          <a:p>
            <a:pPr eaLnBrk="1" hangingPunct="1"/>
            <a:r>
              <a:rPr lang="en-US" smtClean="0"/>
              <a:t>George Gamow, “Thirty Years That Shook Physics,” (Doubleday, Garden City, NY, 19??).</a:t>
            </a:r>
          </a:p>
          <a:p>
            <a:pPr eaLnBrk="1" hangingPunct="1"/>
            <a:r>
              <a:rPr lang="en-US" smtClean="0"/>
              <a:t>Abraham Pais, “Inward Bound: Of Matter and Forces in the Physical World,” (Oxford Press, New York, 1986). </a:t>
            </a:r>
          </a:p>
          <a:p>
            <a:pPr eaLnBrk="1" hangingPunct="1"/>
            <a:r>
              <a:rPr lang="en-US" smtClean="0"/>
              <a:t>Emilio Segre, “From x-rays to quarks: Modern physicists and their discoveries,” (W.H. Freeman, New York, 1980). </a:t>
            </a:r>
          </a:p>
          <a:p>
            <a:pPr eaLnBrk="1" hangingPunct="1"/>
            <a:r>
              <a:rPr lang="en-US" smtClean="0"/>
              <a:t>Emilio Segre, “From falling bodies to radio waves,” (W.H. Freeman, New York, 1984).</a:t>
            </a:r>
          </a:p>
          <a:p>
            <a:pPr eaLnBrk="1" hangingPunct="1"/>
            <a:endParaRPr lang="en-US" smtClean="0"/>
          </a:p>
        </p:txBody>
      </p:sp>
      <p:sp>
        <p:nvSpPr>
          <p:cNvPr id="5" name="Date Placeholder 4"/>
          <p:cNvSpPr>
            <a:spLocks noGrp="1"/>
          </p:cNvSpPr>
          <p:nvPr>
            <p:ph type="dt"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PHYS 3870 Lecture 1-F2015.pptx</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4F15306-6AF0-4AAA-976B-46EC32996129}" type="slidenum">
              <a:rPr lang="en-US"/>
              <a:pPr/>
              <a:t>22</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
        <p:nvSpPr>
          <p:cNvPr id="5" name="Date Placeholder 4"/>
          <p:cNvSpPr>
            <a:spLocks noGrp="1"/>
          </p:cNvSpPr>
          <p:nvPr>
            <p:ph type="dt"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PHYS 3870 Lecture 1-F2015.pptx</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84189388-18FB-4CD5-AFE1-A3F0205F4BC3}" type="slidenum">
              <a:rPr lang="en-US"/>
              <a:pPr/>
              <a:t>23</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smtClean="0"/>
              <a:t>Kelvin is also known for an address to an assemblage of physicists at the British Association for the advancement of Science in 1900 in which he stated, "There is nothing new to be discovered in physics now. All that remains is more and more precise measurement." A similar statement is attributed to the American physicist Albert </a:t>
            </a:r>
            <a:r>
              <a:rPr lang="en-US" smtClean="0">
                <a:hlinkClick r:id="rId3"/>
              </a:rPr>
              <a:t>Michelson</a:t>
            </a:r>
            <a:r>
              <a:rPr lang="en-US" smtClean="0"/>
              <a:t>. </a:t>
            </a:r>
          </a:p>
          <a:p>
            <a:pPr eaLnBrk="1" hangingPunct="1"/>
            <a:r>
              <a:rPr lang="en-US" smtClean="0"/>
              <a:t>http://scienceworld.wolfram.com/biography/Kelvin.html </a:t>
            </a:r>
          </a:p>
          <a:p>
            <a:pPr eaLnBrk="1" hangingPunct="1"/>
            <a:endParaRPr lang="en-US" smtClean="0"/>
          </a:p>
          <a:p>
            <a:pPr eaLnBrk="1" hangingPunct="1"/>
            <a:r>
              <a:rPr lang="en-US" smtClean="0"/>
              <a:t>Michelson is quoted as quipping "the grand underlying principles have been firmly established...further truths of physics are to be looked for in the sixth place of decimals" </a:t>
            </a:r>
            <a:r>
              <a:rPr lang="en-US" i="1" smtClean="0"/>
              <a:t>(Science,</a:t>
            </a:r>
            <a:r>
              <a:rPr lang="en-US" smtClean="0"/>
              <a:t> 1992), but a similar quote is also attributed to </a:t>
            </a:r>
            <a:r>
              <a:rPr lang="en-US" smtClean="0">
                <a:hlinkClick r:id="rId4"/>
              </a:rPr>
              <a:t>Kelvin</a:t>
            </a:r>
            <a:r>
              <a:rPr lang="en-US" smtClean="0"/>
              <a:t>. </a:t>
            </a:r>
          </a:p>
          <a:p>
            <a:pPr eaLnBrk="1" hangingPunct="1"/>
            <a:r>
              <a:rPr lang="en-US" smtClean="0"/>
              <a:t>http://scienceworld.wolfram.com/biography/Michelson.html</a:t>
            </a:r>
          </a:p>
        </p:txBody>
      </p:sp>
      <p:sp>
        <p:nvSpPr>
          <p:cNvPr id="5" name="Date Placeholder 4"/>
          <p:cNvSpPr>
            <a:spLocks noGrp="1"/>
          </p:cNvSpPr>
          <p:nvPr>
            <p:ph type="dt"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PHYS 3870 Lecture 1-F2015.pptx</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1C9D574-FBE1-4A65-AC26-9D29931C6961}" type="slidenum">
              <a:rPr lang="en-US"/>
              <a:pPr/>
              <a:t>24</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dirty="0" smtClean="0"/>
              <a:t>Good history of physics books:</a:t>
            </a:r>
          </a:p>
          <a:p>
            <a:pPr eaLnBrk="1" hangingPunct="1"/>
            <a:endParaRPr lang="en-US" dirty="0" smtClean="0"/>
          </a:p>
          <a:p>
            <a:pPr eaLnBrk="1" hangingPunct="1"/>
            <a:r>
              <a:rPr lang="en-US" dirty="0" smtClean="0"/>
              <a:t>George Gamow, “Thirty Years That Shook Physics,” (Doubleday, Garden City, NY, 19??).</a:t>
            </a:r>
          </a:p>
          <a:p>
            <a:pPr eaLnBrk="1" hangingPunct="1"/>
            <a:r>
              <a:rPr lang="en-US" dirty="0" smtClean="0"/>
              <a:t>Abraham </a:t>
            </a:r>
            <a:r>
              <a:rPr lang="en-US" dirty="0" err="1" smtClean="0"/>
              <a:t>Pais</a:t>
            </a:r>
            <a:r>
              <a:rPr lang="en-US" dirty="0" smtClean="0"/>
              <a:t>, “Inward Bound: Of Matter and Forces in the Physical World,” (Oxford Press, New York, 1986). </a:t>
            </a:r>
          </a:p>
          <a:p>
            <a:pPr eaLnBrk="1" hangingPunct="1"/>
            <a:r>
              <a:rPr lang="en-US" dirty="0" smtClean="0"/>
              <a:t>Emilio Segre, “From x-rays to quarks: Modern physicists and their discoveries,” (W.H. Freeman, New York, 1980). </a:t>
            </a:r>
          </a:p>
          <a:p>
            <a:pPr eaLnBrk="1" hangingPunct="1"/>
            <a:r>
              <a:rPr lang="en-US" dirty="0" smtClean="0"/>
              <a:t>Emilio Segre, “From falling bodies to radio waves,” (W.H. Freeman, New York, 1984).</a:t>
            </a:r>
          </a:p>
          <a:p>
            <a:pPr eaLnBrk="1" hangingPunct="1"/>
            <a:endParaRPr lang="en-US" dirty="0" smtClean="0"/>
          </a:p>
        </p:txBody>
      </p:sp>
      <p:sp>
        <p:nvSpPr>
          <p:cNvPr id="5" name="Date Placeholder 4"/>
          <p:cNvSpPr>
            <a:spLocks noGrp="1"/>
          </p:cNvSpPr>
          <p:nvPr>
            <p:ph type="dt"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PHYS 3870 Lecture 1-F2015.pptx</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2C6D843-3F12-4837-A0EF-A2270E931A60}" type="slidenum">
              <a:rPr lang="en-US"/>
              <a:pPr/>
              <a:t>25</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George Gamow, “Thirty Years That Shook Physics,” (Doubleday, Garden City, NY, 19??).</a:t>
            </a:r>
          </a:p>
          <a:p>
            <a:pPr eaLnBrk="1" hangingPunct="1"/>
            <a:endParaRPr lang="en-US" dirty="0" smtClean="0"/>
          </a:p>
          <a:p>
            <a:pPr eaLnBrk="1" hangingPunct="1"/>
            <a:r>
              <a:rPr lang="en-US" dirty="0" smtClean="0"/>
              <a:t>Photo from Silvanus P. Thompson,</a:t>
            </a:r>
            <a:r>
              <a:rPr lang="en-US" baseline="0" dirty="0" smtClean="0"/>
              <a:t> </a:t>
            </a:r>
            <a:r>
              <a:rPr lang="en-US" i="1" baseline="0" dirty="0" smtClean="0"/>
              <a:t>Light: Visible and Invisible</a:t>
            </a:r>
            <a:r>
              <a:rPr lang="en-US" baseline="0" dirty="0" smtClean="0"/>
              <a:t>, (MacMillan, New York, 1897).</a:t>
            </a:r>
            <a:endParaRPr lang="en-US" dirty="0" smtClean="0"/>
          </a:p>
        </p:txBody>
      </p:sp>
      <p:sp>
        <p:nvSpPr>
          <p:cNvPr id="5" name="Date Placeholder 4"/>
          <p:cNvSpPr>
            <a:spLocks noGrp="1"/>
          </p:cNvSpPr>
          <p:nvPr>
            <p:ph type="dt"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PHYS 3870 Lecture 1-F2015.pptx</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76A8DAF-33DE-4431-9573-68394D572BD3}" type="slidenum">
              <a:rPr lang="en-US"/>
              <a:pPr/>
              <a:t>26</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dirty="0" smtClean="0"/>
              <a:t>Remarkably, it is SM, E&amp;M and the conservation laws that have stood the test of time (so far).</a:t>
            </a:r>
          </a:p>
          <a:p>
            <a:pPr eaLnBrk="1" hangingPunct="1"/>
            <a:endParaRPr lang="en-US" dirty="0" smtClean="0"/>
          </a:p>
          <a:p>
            <a:pPr eaLnBrk="1" hangingPunct="1"/>
            <a:r>
              <a:rPr lang="en-US" dirty="0" smtClean="0"/>
              <a:t>“A theory is more impressive the greater the simplicity of its premises, the more different kinds of things it relates, and the more extended its area of applicability.  Therefore the deep impression that classical thermodynamics made upon me.  It is the only physical theory of universal content which I am convinced will never be overthrown, within the framework of applicability of its basic concepts.”  </a:t>
            </a:r>
            <a:r>
              <a:rPr lang="en-US" i="1" dirty="0" smtClean="0"/>
              <a:t>Albert Einstein</a:t>
            </a:r>
          </a:p>
          <a:p>
            <a:pPr eaLnBrk="1" hangingPunct="1"/>
            <a:endParaRPr lang="en-US" dirty="0" smtClean="0"/>
          </a:p>
        </p:txBody>
      </p:sp>
      <p:sp>
        <p:nvSpPr>
          <p:cNvPr id="5" name="Date Placeholder 4"/>
          <p:cNvSpPr>
            <a:spLocks noGrp="1"/>
          </p:cNvSpPr>
          <p:nvPr>
            <p:ph type="dt"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PHYS 3870 Lecture 1-F2015.pptx</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76A8DAF-33DE-4431-9573-68394D572BD3}" type="slidenum">
              <a:rPr lang="en-US"/>
              <a:pPr/>
              <a:t>27</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z="1200" b="0" i="0" kern="1200" dirty="0" smtClean="0">
                <a:solidFill>
                  <a:schemeClr val="tx1"/>
                </a:solidFill>
                <a:latin typeface="Arial" charset="0"/>
                <a:ea typeface="+mn-ea"/>
                <a:cs typeface="Arial" charset="0"/>
              </a:rPr>
              <a:t>An overview of the various families of elementary and composite particles, and the theories describing their interactions. Fermions are on the left, and Bosons are on the right.</a:t>
            </a:r>
          </a:p>
          <a:p>
            <a:pPr eaLnBrk="1" hangingPunct="1"/>
            <a:endParaRPr lang="en-US" sz="1200" b="0" i="0" kern="1200" dirty="0" smtClean="0">
              <a:solidFill>
                <a:schemeClr val="tx1"/>
              </a:solidFill>
              <a:latin typeface="Arial" charset="0"/>
              <a:ea typeface="+mn-ea"/>
              <a:cs typeface="Arial" charset="0"/>
            </a:endParaRPr>
          </a:p>
          <a:p>
            <a:pPr eaLnBrk="1" hangingPunct="1"/>
            <a:r>
              <a:rPr lang="en-US" sz="1200" b="0" i="0" kern="1200" dirty="0" smtClean="0">
                <a:solidFill>
                  <a:schemeClr val="tx1"/>
                </a:solidFill>
                <a:latin typeface="Arial" charset="0"/>
                <a:ea typeface="+mn-ea"/>
                <a:cs typeface="Arial" charset="0"/>
              </a:rPr>
              <a:t>The </a:t>
            </a:r>
            <a:r>
              <a:rPr lang="en-US" sz="1200" b="0" i="0" u="none" strike="noStrike" kern="1200" dirty="0" smtClean="0">
                <a:solidFill>
                  <a:schemeClr val="tx1"/>
                </a:solidFill>
                <a:latin typeface="Arial" charset="0"/>
                <a:ea typeface="+mn-ea"/>
                <a:cs typeface="Arial" charset="0"/>
                <a:hlinkClick r:id="rId3" tooltip="Standard Model"/>
              </a:rPr>
              <a:t>Standard Model</a:t>
            </a:r>
            <a:r>
              <a:rPr lang="en-US" sz="1200" b="0" i="0" kern="1200" dirty="0" smtClean="0">
                <a:solidFill>
                  <a:schemeClr val="tx1"/>
                </a:solidFill>
                <a:latin typeface="Arial" charset="0"/>
                <a:ea typeface="+mn-ea"/>
                <a:cs typeface="Arial" charset="0"/>
              </a:rPr>
              <a:t> of elementary particles, with the </a:t>
            </a:r>
            <a:r>
              <a:rPr lang="en-US" sz="1200" b="0" i="0" u="none" strike="noStrike" kern="1200" dirty="0" smtClean="0">
                <a:solidFill>
                  <a:schemeClr val="tx1"/>
                </a:solidFill>
                <a:latin typeface="Arial" charset="0"/>
                <a:ea typeface="+mn-ea"/>
                <a:cs typeface="Arial" charset="0"/>
                <a:hlinkClick r:id="rId4" tooltip="Fermions"/>
              </a:rPr>
              <a:t>fermions</a:t>
            </a:r>
            <a:r>
              <a:rPr lang="en-US" sz="1200" b="0" i="0" kern="1200" dirty="0" smtClean="0">
                <a:solidFill>
                  <a:schemeClr val="tx1"/>
                </a:solidFill>
                <a:latin typeface="Arial" charset="0"/>
                <a:ea typeface="+mn-ea"/>
                <a:cs typeface="Arial" charset="0"/>
              </a:rPr>
              <a:t> in the first three columns and the </a:t>
            </a:r>
            <a:r>
              <a:rPr lang="en-US" sz="1200" b="0" i="0" u="none" strike="noStrike" kern="1200" dirty="0" smtClean="0">
                <a:solidFill>
                  <a:schemeClr val="tx1"/>
                </a:solidFill>
                <a:latin typeface="Arial" charset="0"/>
                <a:ea typeface="+mn-ea"/>
                <a:cs typeface="Arial" charset="0"/>
                <a:hlinkClick r:id="rId5" tooltip="Gauge bosons"/>
              </a:rPr>
              <a:t>gauge bosons</a:t>
            </a:r>
            <a:r>
              <a:rPr lang="en-US" sz="1200" b="0" i="0" kern="1200" dirty="0" smtClean="0">
                <a:solidFill>
                  <a:schemeClr val="tx1"/>
                </a:solidFill>
                <a:latin typeface="Arial" charset="0"/>
                <a:ea typeface="+mn-ea"/>
                <a:cs typeface="Arial" charset="0"/>
              </a:rPr>
              <a:t> in the fourth column. The Higgs particle is in the fifth column</a:t>
            </a:r>
          </a:p>
          <a:p>
            <a:pPr eaLnBrk="1" hangingPunct="1"/>
            <a:endParaRPr lang="en-US" sz="1200" b="0" i="0" kern="1200" dirty="0" smtClean="0">
              <a:solidFill>
                <a:schemeClr val="tx1"/>
              </a:solidFill>
              <a:latin typeface="Arial" charset="0"/>
              <a:ea typeface="+mn-ea"/>
              <a:cs typeface="Arial" charset="0"/>
            </a:endParaRPr>
          </a:p>
          <a:p>
            <a:pPr eaLnBrk="1" hangingPunct="1"/>
            <a:r>
              <a:rPr lang="en-US" sz="1200" b="0" i="0" kern="1200" dirty="0" smtClean="0">
                <a:solidFill>
                  <a:schemeClr val="tx1"/>
                </a:solidFill>
                <a:latin typeface="Arial" charset="0"/>
                <a:ea typeface="+mn-ea"/>
                <a:cs typeface="Arial" charset="0"/>
              </a:rPr>
              <a:t>Wikipedia, “Fundamental Forces” 8/2013.</a:t>
            </a:r>
            <a:endParaRPr lang="en-US" dirty="0" smtClean="0"/>
          </a:p>
        </p:txBody>
      </p:sp>
      <p:sp>
        <p:nvSpPr>
          <p:cNvPr id="5" name="Date Placeholder 4"/>
          <p:cNvSpPr>
            <a:spLocks noGrp="1"/>
          </p:cNvSpPr>
          <p:nvPr>
            <p:ph type="dt"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PHYS 3870 Lecture 1-F2015.pptx</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1706FDD2-C7B9-4B1E-805C-AA4AB42D9E0A}" type="slidenum">
              <a:rPr lang="en-US"/>
              <a:pPr/>
              <a:t>28</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
        <p:nvSpPr>
          <p:cNvPr id="5" name="Date Placeholder 4"/>
          <p:cNvSpPr>
            <a:spLocks noGrp="1"/>
          </p:cNvSpPr>
          <p:nvPr>
            <p:ph type="dt"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PHYS 3870 Lecture 1-F2015.pptx</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43CBE7D-ADA2-4789-B446-1AD1EC83FD49}" type="slidenum">
              <a:rPr lang="en-US"/>
              <a:pPr/>
              <a:t>29</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t>Remarkably, it is SM, E&amp;M and the conservation laws that have stood the test of time (so far).</a:t>
            </a:r>
          </a:p>
          <a:p>
            <a:pPr eaLnBrk="1" hangingPunct="1"/>
            <a:endParaRPr lang="en-US" smtClean="0"/>
          </a:p>
          <a:p>
            <a:pPr eaLnBrk="1" hangingPunct="1"/>
            <a:r>
              <a:rPr lang="en-US" smtClean="0"/>
              <a:t>“A theory is more impressive the greater the simplicity of its premises, the more different kinds of things it relates, and the more extended its area of applicability.  Therefore the deep impression that classical thermodynamics made upon me.  It is the only physical theory of universal content which I am convinced will never be overthrown, within the framework of applicability of its basic concepts.”  </a:t>
            </a:r>
            <a:r>
              <a:rPr lang="en-US" i="1" smtClean="0"/>
              <a:t>Albert Einstein</a:t>
            </a:r>
          </a:p>
          <a:p>
            <a:pPr eaLnBrk="1" hangingPunct="1"/>
            <a:endParaRPr lang="en-US" smtClean="0"/>
          </a:p>
        </p:txBody>
      </p:sp>
      <p:sp>
        <p:nvSpPr>
          <p:cNvPr id="5" name="Date Placeholder 4"/>
          <p:cNvSpPr>
            <a:spLocks noGrp="1"/>
          </p:cNvSpPr>
          <p:nvPr>
            <p:ph type="dt"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PHYS 3870 Lecture 1-F2015.pptx</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61EFA5A8-006E-4C67-90C8-3CCB493CE140}" type="slidenum">
              <a:rPr lang="en-US"/>
              <a:pPr/>
              <a:t>3</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
        <p:nvSpPr>
          <p:cNvPr id="5" name="Date Placeholder 4"/>
          <p:cNvSpPr>
            <a:spLocks noGrp="1"/>
          </p:cNvSpPr>
          <p:nvPr>
            <p:ph type="dt"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PHYS 3870 Lecture 1-F2015.pptx</a:t>
            </a: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C2C9A3A3-F697-4C52-90D8-E24DBDA6CB18}" type="slidenum">
              <a:rPr lang="en-US"/>
              <a:pPr/>
              <a:t>30</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dirty="0" smtClean="0"/>
              <a:t>Speaking of shed…see </a:t>
            </a:r>
            <a:r>
              <a:rPr lang="en-US" dirty="0" smtClean="0">
                <a:hlinkClick r:id="rId3"/>
              </a:rPr>
              <a:t>http://www.physics.usu.edu/dennison/3870-3880/Humor/jet%20powered%20beer%20cooler__.pdf</a:t>
            </a:r>
            <a:endParaRPr lang="en-US" dirty="0" smtClean="0"/>
          </a:p>
        </p:txBody>
      </p:sp>
      <p:sp>
        <p:nvSpPr>
          <p:cNvPr id="5" name="Date Placeholder 4"/>
          <p:cNvSpPr>
            <a:spLocks noGrp="1"/>
          </p:cNvSpPr>
          <p:nvPr>
            <p:ph type="dt"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PHYS 3870 Lecture 1-F2015.pptx</a:t>
            </a: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8DA1AFEB-AE6D-4292-9BA6-DE1C855C9210}" type="slidenum">
              <a:rPr lang="en-US"/>
              <a:pPr/>
              <a:t>31</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dirty="0" smtClean="0"/>
          </a:p>
        </p:txBody>
      </p:sp>
      <p:sp>
        <p:nvSpPr>
          <p:cNvPr id="5" name="Date Placeholder 4"/>
          <p:cNvSpPr>
            <a:spLocks noGrp="1"/>
          </p:cNvSpPr>
          <p:nvPr>
            <p:ph type="dt"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PHYS 3870 Lecture 1-F2015.pptx</a:t>
            </a: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B934054D-3DCD-4A3C-91DF-1D40EFADD189}" type="slidenum">
              <a:rPr lang="en-US"/>
              <a:pPr/>
              <a:t>32</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
        <p:nvSpPr>
          <p:cNvPr id="5" name="Date Placeholder 4"/>
          <p:cNvSpPr>
            <a:spLocks noGrp="1"/>
          </p:cNvSpPr>
          <p:nvPr>
            <p:ph type="dt"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PHYS 3870 Lecture 1-F2015.pptx</a:t>
            </a: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A838AF3-8838-4908-866B-A27C5ED63357}" type="slidenum">
              <a:rPr lang="en-US"/>
              <a:pPr/>
              <a:t>33</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
        <p:nvSpPr>
          <p:cNvPr id="5" name="Date Placeholder 4"/>
          <p:cNvSpPr>
            <a:spLocks noGrp="1"/>
          </p:cNvSpPr>
          <p:nvPr>
            <p:ph type="dt"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PHYS 3870 Lecture 1-F2015.pptx</a:t>
            </a: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E6032F02-7FC8-4988-9338-C99C00804374}" type="slidenum">
              <a:rPr lang="en-US"/>
              <a:pPr/>
              <a:t>34</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
        <p:nvSpPr>
          <p:cNvPr id="5" name="Date Placeholder 4"/>
          <p:cNvSpPr>
            <a:spLocks noGrp="1"/>
          </p:cNvSpPr>
          <p:nvPr>
            <p:ph type="dt"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PHYS 3870 Lecture 1-F2015.pptx</a:t>
            </a:r>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BD6BFC32-6272-4C16-9FB0-58C7CA233A7E}" type="slidenum">
              <a:rPr lang="en-US"/>
              <a:pPr/>
              <a:t>35</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
        <p:nvSpPr>
          <p:cNvPr id="5" name="Date Placeholder 4"/>
          <p:cNvSpPr>
            <a:spLocks noGrp="1"/>
          </p:cNvSpPr>
          <p:nvPr>
            <p:ph type="dt"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PHYS 3870 Lecture 1-F2015.pptx</a:t>
            </a:r>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02F0002-C57B-4D8B-B072-14BEA16B7CB1}" type="slidenum">
              <a:rPr lang="en-US"/>
              <a:pPr/>
              <a:t>36</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
        <p:nvSpPr>
          <p:cNvPr id="5" name="Date Placeholder 4"/>
          <p:cNvSpPr>
            <a:spLocks noGrp="1"/>
          </p:cNvSpPr>
          <p:nvPr>
            <p:ph type="dt"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PHYS 3870 Lecture 1-F2015.pptx</a:t>
            </a:r>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77C5355B-9E17-4B28-9ED4-FF6DC28BDE2D}" type="slidenum">
              <a:rPr lang="en-US"/>
              <a:pPr/>
              <a:t>37</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
        <p:nvSpPr>
          <p:cNvPr id="5" name="Date Placeholder 4"/>
          <p:cNvSpPr>
            <a:spLocks noGrp="1"/>
          </p:cNvSpPr>
          <p:nvPr>
            <p:ph type="dt"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PHYS 3870 Lecture 1-F2015.pptx</a:t>
            </a:r>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B7B2C3C3-66EC-41F0-8FBB-B57400C198EC}" type="slidenum">
              <a:rPr lang="en-US"/>
              <a:pPr/>
              <a:t>38</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
        <p:nvSpPr>
          <p:cNvPr id="5" name="Date Placeholder 4"/>
          <p:cNvSpPr>
            <a:spLocks noGrp="1"/>
          </p:cNvSpPr>
          <p:nvPr>
            <p:ph type="dt"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PHYS 3870 Lecture 1-F2015.pptx</a:t>
            </a:r>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9AC40D-1F15-4802-B3B2-A710FEB29375}" type="slidenum">
              <a:rPr lang="en-US"/>
              <a:pPr/>
              <a:t>39</a:t>
            </a:fld>
            <a:endParaRPr 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a:p>
        </p:txBody>
      </p:sp>
      <p:sp>
        <p:nvSpPr>
          <p:cNvPr id="5" name="Date Placeholder 4"/>
          <p:cNvSpPr>
            <a:spLocks noGrp="1"/>
          </p:cNvSpPr>
          <p:nvPr>
            <p:ph type="dt"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PHYS 3870 Lecture 1-F2015.pptx</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65C1BC6-F957-43F9-91FF-3E7AB177EB26}" type="slidenum">
              <a:rPr lang="en-US"/>
              <a:pPr/>
              <a:t>4</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dirty="0" smtClean="0"/>
          </a:p>
        </p:txBody>
      </p:sp>
      <p:sp>
        <p:nvSpPr>
          <p:cNvPr id="5" name="Date Placeholder 4"/>
          <p:cNvSpPr>
            <a:spLocks noGrp="1"/>
          </p:cNvSpPr>
          <p:nvPr>
            <p:ph type="dt"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PHYS 3870 Lecture 1-F2015.pptx</a:t>
            </a:r>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9A206718-4349-4538-A92D-9B0832328292}" type="slidenum">
              <a:rPr lang="en-US"/>
              <a:pPr/>
              <a:t>40</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
        <p:nvSpPr>
          <p:cNvPr id="5" name="Date Placeholder 4"/>
          <p:cNvSpPr>
            <a:spLocks noGrp="1"/>
          </p:cNvSpPr>
          <p:nvPr>
            <p:ph type="dt"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PHYS 3870 Lecture 1-F2015.pptx</a:t>
            </a:r>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32DED87C-5A36-4DF0-B34B-DE4B868D9C1E}" type="slidenum">
              <a:rPr lang="en-US"/>
              <a:pPr/>
              <a:t>41</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
        <p:nvSpPr>
          <p:cNvPr id="5" name="Date Placeholder 4"/>
          <p:cNvSpPr>
            <a:spLocks noGrp="1"/>
          </p:cNvSpPr>
          <p:nvPr>
            <p:ph type="dt"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PHYS 3870 Lecture 1-F2015.pptx</a:t>
            </a:r>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69E3B8BA-DA46-4DC3-8974-D4CEA095770C}" type="slidenum">
              <a:rPr lang="en-US"/>
              <a:pPr/>
              <a:t>42</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
        <p:nvSpPr>
          <p:cNvPr id="5" name="Date Placeholder 4"/>
          <p:cNvSpPr>
            <a:spLocks noGrp="1"/>
          </p:cNvSpPr>
          <p:nvPr>
            <p:ph type="dt"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PHYS 3870 Lecture 1-F2015.pptx</a:t>
            </a:r>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C56899FE-2E79-4F6F-B677-384EDD250B8C}" type="slidenum">
              <a:rPr lang="en-US"/>
              <a:pPr/>
              <a:t>43</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dirty="0" smtClean="0">
                <a:hlinkClick r:id="rId3"/>
              </a:rPr>
              <a:t>http://en.wikipedia.org/wiki/Kater's_pendulum</a:t>
            </a:r>
            <a:endParaRPr lang="en-US" dirty="0" smtClean="0"/>
          </a:p>
        </p:txBody>
      </p:sp>
      <p:sp>
        <p:nvSpPr>
          <p:cNvPr id="5" name="Date Placeholder 4"/>
          <p:cNvSpPr>
            <a:spLocks noGrp="1"/>
          </p:cNvSpPr>
          <p:nvPr>
            <p:ph type="dt"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PHYS 3870 Lecture 1-F2015.pptx</a:t>
            </a:r>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2911475" y="530225"/>
            <a:ext cx="3538538" cy="2654300"/>
          </a:xfrm>
          <a:ln/>
        </p:spPr>
      </p:sp>
      <p:sp>
        <p:nvSpPr>
          <p:cNvPr id="79875" name="Rectangle 3"/>
          <p:cNvSpPr>
            <a:spLocks noGrp="1" noChangeArrowheads="1"/>
          </p:cNvSpPr>
          <p:nvPr>
            <p:ph type="body" idx="1"/>
          </p:nvPr>
        </p:nvSpPr>
        <p:spPr>
          <a:xfrm>
            <a:off x="1248199" y="3362326"/>
            <a:ext cx="6866678" cy="3184525"/>
          </a:xfrm>
          <a:noFill/>
          <a:ln/>
        </p:spPr>
        <p:txBody>
          <a:bodyPr/>
          <a:lstStyle/>
          <a:p>
            <a:pPr eaLnBrk="1" hangingPunct="1"/>
            <a:r>
              <a:rPr lang="en-US" dirty="0" smtClean="0"/>
              <a:t>http://en.wikipedia.org/wiki/Cavendish_experiment</a:t>
            </a:r>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PHYS 3870 Lecture 1-F2015.pptx</a:t>
            </a:r>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C56899FE-2E79-4F6F-B677-384EDD250B8C}" type="slidenum">
              <a:rPr lang="en-US"/>
              <a:pPr/>
              <a:t>45</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dirty="0" smtClean="0">
                <a:hlinkClick r:id="rId3"/>
              </a:rPr>
              <a:t>http://en.wikipedia.org/wiki/Kater's_pendulum</a:t>
            </a:r>
            <a:endParaRPr lang="en-US" dirty="0" smtClean="0"/>
          </a:p>
        </p:txBody>
      </p:sp>
      <p:sp>
        <p:nvSpPr>
          <p:cNvPr id="5" name="Date Placeholder 4"/>
          <p:cNvSpPr>
            <a:spLocks noGrp="1"/>
          </p:cNvSpPr>
          <p:nvPr>
            <p:ph type="dt"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PHYS 3870 Lecture 1-F2015.pptx</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68E71856-A39B-4094-859F-41A74D1310E4}" type="slidenum">
              <a:rPr lang="en-US"/>
              <a:pPr/>
              <a:t>5</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
        <p:nvSpPr>
          <p:cNvPr id="5" name="Date Placeholder 4"/>
          <p:cNvSpPr>
            <a:spLocks noGrp="1"/>
          </p:cNvSpPr>
          <p:nvPr>
            <p:ph type="dt"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PHYS 3870 Lecture 1-F2015.pptx</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36A7D7C6-7F97-4EE2-9175-E9A2E9EA5A4C}" type="slidenum">
              <a:rPr lang="en-US"/>
              <a:pPr/>
              <a:t>6</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
        <p:nvSpPr>
          <p:cNvPr id="5" name="Date Placeholder 4"/>
          <p:cNvSpPr>
            <a:spLocks noGrp="1"/>
          </p:cNvSpPr>
          <p:nvPr>
            <p:ph type="dt"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PHYS 3870 Lecture 1-F2015.pptx</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76EAAB3-C645-4457-BE33-8C03FBAF4AFD}" type="slidenum">
              <a:rPr lang="en-US"/>
              <a:pPr/>
              <a:t>7</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
        <p:nvSpPr>
          <p:cNvPr id="5" name="Date Placeholder 4"/>
          <p:cNvSpPr>
            <a:spLocks noGrp="1"/>
          </p:cNvSpPr>
          <p:nvPr>
            <p:ph type="dt"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PHYS 3870 Lecture 1-F2015.pptx</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61EFA5A8-006E-4C67-90C8-3CCB493CE140}" type="slidenum">
              <a:rPr lang="en-US"/>
              <a:pPr/>
              <a:t>8</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
        <p:nvSpPr>
          <p:cNvPr id="5" name="Date Placeholder 4"/>
          <p:cNvSpPr>
            <a:spLocks noGrp="1"/>
          </p:cNvSpPr>
          <p:nvPr>
            <p:ph type="dt"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PHYS 3870 Lecture 1-F2015.pptx</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A90CAF0-522D-4921-8B77-3B5D56CD82AA}" type="slidenum">
              <a:rPr lang="en-US"/>
              <a:pPr/>
              <a:t>9</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
        <p:nvSpPr>
          <p:cNvPr id="5" name="Date Placeholder 4"/>
          <p:cNvSpPr>
            <a:spLocks noGrp="1"/>
          </p:cNvSpPr>
          <p:nvPr>
            <p:ph type="dt"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PHYS 3870 Lecture 1-F2015.pptx</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52400"/>
            <a:ext cx="21336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2484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81000" y="838200"/>
            <a:ext cx="8534400" cy="5287963"/>
          </a:xfrm>
        </p:spPr>
        <p:txBody>
          <a:bodyPr/>
          <a:lstStyle/>
          <a:p>
            <a:pPr lvl="0"/>
            <a:endParaRPr 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838200"/>
            <a:ext cx="8534400" cy="5287963"/>
          </a:xfrm>
        </p:spPr>
        <p:txBody>
          <a:bodyPr/>
          <a:lstStyle/>
          <a:p>
            <a:pPr lvl="0"/>
            <a:endParaRPr lang="en-US" noProof="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838200"/>
            <a:ext cx="4191000" cy="5287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838200"/>
            <a:ext cx="4191000" cy="5287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838200"/>
            <a:ext cx="4191000" cy="5287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838200"/>
            <a:ext cx="4191000" cy="5287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386" name="Picture 19" descr="PHYX 2710 Powerpoint background"/>
          <p:cNvPicPr>
            <a:picLocks noChangeAspect="1" noChangeArrowheads="1"/>
          </p:cNvPicPr>
          <p:nvPr userDrawn="1"/>
        </p:nvPicPr>
        <p:blipFill>
          <a:blip r:embed="rId16" cstate="print"/>
          <a:srcRect/>
          <a:stretch>
            <a:fillRect/>
          </a:stretch>
        </p:blipFill>
        <p:spPr bwMode="auto">
          <a:xfrm>
            <a:off x="0" y="0"/>
            <a:ext cx="9144000" cy="6858000"/>
          </a:xfrm>
          <a:prstGeom prst="rect">
            <a:avLst/>
          </a:prstGeom>
          <a:noFill/>
          <a:ln w="9525">
            <a:noFill/>
            <a:miter lim="800000"/>
            <a:headEnd/>
            <a:tailEnd/>
          </a:ln>
        </p:spPr>
      </p:pic>
      <p:sp>
        <p:nvSpPr>
          <p:cNvPr id="16387" name="Rectangle 4"/>
          <p:cNvSpPr>
            <a:spLocks noGrp="1" noChangeArrowheads="1"/>
          </p:cNvSpPr>
          <p:nvPr>
            <p:ph type="title"/>
          </p:nvPr>
        </p:nvSpPr>
        <p:spPr bwMode="auto">
          <a:xfrm>
            <a:off x="457200" y="152400"/>
            <a:ext cx="82296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Getting Your Feet Wet</a:t>
            </a:r>
          </a:p>
        </p:txBody>
      </p:sp>
      <p:sp>
        <p:nvSpPr>
          <p:cNvPr id="29705" name="Text Box 9"/>
          <p:cNvSpPr txBox="1">
            <a:spLocks noChangeArrowheads="1"/>
          </p:cNvSpPr>
          <p:nvPr/>
        </p:nvSpPr>
        <p:spPr bwMode="auto">
          <a:xfrm>
            <a:off x="3505200" y="6400800"/>
            <a:ext cx="2971800" cy="290513"/>
          </a:xfrm>
          <a:prstGeom prst="rect">
            <a:avLst/>
          </a:prstGeom>
          <a:noFill/>
          <a:ln w="9525">
            <a:noFill/>
            <a:miter lim="800000"/>
            <a:headEnd/>
            <a:tailEnd/>
          </a:ln>
          <a:effectLst/>
        </p:spPr>
        <p:txBody>
          <a:bodyPr>
            <a:spAutoFit/>
          </a:bodyPr>
          <a:lstStyle/>
          <a:p>
            <a:pPr algn="ctr" eaLnBrk="1" hangingPunct="1">
              <a:spcBef>
                <a:spcPct val="50000"/>
              </a:spcBef>
              <a:defRPr/>
            </a:pPr>
            <a:r>
              <a:rPr lang="en-US" sz="2000" baseline="-25000">
                <a:solidFill>
                  <a:schemeClr val="bg1"/>
                </a:solidFill>
              </a:rPr>
              <a:t>INTRODUCTION</a:t>
            </a:r>
          </a:p>
        </p:txBody>
      </p:sp>
      <p:grpSp>
        <p:nvGrpSpPr>
          <p:cNvPr id="16389" name="Group 14"/>
          <p:cNvGrpSpPr>
            <a:grpSpLocks/>
          </p:cNvGrpSpPr>
          <p:nvPr/>
        </p:nvGrpSpPr>
        <p:grpSpPr bwMode="auto">
          <a:xfrm>
            <a:off x="0" y="6400800"/>
            <a:ext cx="1219200" cy="381000"/>
            <a:chOff x="-48" y="0"/>
            <a:chExt cx="768" cy="240"/>
          </a:xfrm>
        </p:grpSpPr>
        <p:sp>
          <p:nvSpPr>
            <p:cNvPr id="29711" name="Rectangle 15"/>
            <p:cNvSpPr>
              <a:spLocks noChangeArrowheads="1"/>
            </p:cNvSpPr>
            <p:nvPr userDrawn="1"/>
          </p:nvSpPr>
          <p:spPr bwMode="auto">
            <a:xfrm>
              <a:off x="33" y="0"/>
              <a:ext cx="687" cy="240"/>
            </a:xfrm>
            <a:prstGeom prst="rect">
              <a:avLst/>
            </a:prstGeom>
            <a:solidFill>
              <a:srgbClr val="0A52A2"/>
            </a:solidFill>
            <a:ln w="9525">
              <a:solidFill>
                <a:schemeClr val="tx1"/>
              </a:solidFill>
              <a:miter lim="800000"/>
              <a:headEnd/>
              <a:tailEnd/>
            </a:ln>
            <a:effectLst/>
          </p:spPr>
          <p:txBody>
            <a:bodyPr wrap="none" anchor="ctr"/>
            <a:lstStyle/>
            <a:p>
              <a:pPr>
                <a:defRPr/>
              </a:pPr>
              <a:endParaRPr lang="en-US"/>
            </a:p>
          </p:txBody>
        </p:sp>
        <p:pic>
          <p:nvPicPr>
            <p:cNvPr id="16396" name="Picture 16" descr="USU logo"/>
            <p:cNvPicPr>
              <a:picLocks noChangeAspect="1" noChangeArrowheads="1"/>
            </p:cNvPicPr>
            <p:nvPr userDrawn="1"/>
          </p:nvPicPr>
          <p:blipFill>
            <a:blip r:embed="rId17" cstate="print"/>
            <a:srcRect/>
            <a:stretch>
              <a:fillRect/>
            </a:stretch>
          </p:blipFill>
          <p:spPr bwMode="auto">
            <a:xfrm>
              <a:off x="-48" y="0"/>
              <a:ext cx="768" cy="240"/>
            </a:xfrm>
            <a:prstGeom prst="rect">
              <a:avLst/>
            </a:prstGeom>
            <a:noFill/>
            <a:ln w="9525">
              <a:noFill/>
              <a:miter lim="800000"/>
              <a:headEnd/>
              <a:tailEnd/>
            </a:ln>
          </p:spPr>
        </p:pic>
      </p:grpSp>
      <p:sp>
        <p:nvSpPr>
          <p:cNvPr id="29713" name="Text Box 17"/>
          <p:cNvSpPr txBox="1">
            <a:spLocks noChangeArrowheads="1"/>
          </p:cNvSpPr>
          <p:nvPr/>
        </p:nvSpPr>
        <p:spPr bwMode="auto">
          <a:xfrm>
            <a:off x="1143000" y="4724400"/>
            <a:ext cx="3962400" cy="274638"/>
          </a:xfrm>
          <a:prstGeom prst="rect">
            <a:avLst/>
          </a:prstGeom>
          <a:noFill/>
          <a:ln w="9525">
            <a:noFill/>
            <a:miter lim="800000"/>
            <a:headEnd/>
            <a:tailEnd/>
          </a:ln>
          <a:effectLst/>
        </p:spPr>
        <p:txBody>
          <a:bodyPr>
            <a:spAutoFit/>
          </a:bodyPr>
          <a:lstStyle/>
          <a:p>
            <a:pPr algn="ctr" eaLnBrk="1" hangingPunct="1">
              <a:spcBef>
                <a:spcPct val="50000"/>
              </a:spcBef>
              <a:defRPr/>
            </a:pPr>
            <a:r>
              <a:rPr lang="en-US" baseline="-25000">
                <a:solidFill>
                  <a:schemeClr val="bg1"/>
                </a:solidFill>
              </a:rPr>
              <a:t>Introduction    Section 0     Lecture  1     Slide  </a:t>
            </a:r>
            <a:fld id="{513489B9-7DE1-4CDD-ADD7-29D5E5B49679}" type="slidenum">
              <a:rPr lang="en-US" baseline="-25000">
                <a:solidFill>
                  <a:schemeClr val="bg1"/>
                </a:solidFill>
              </a:rPr>
              <a:pPr algn="ctr" eaLnBrk="1" hangingPunct="1">
                <a:spcBef>
                  <a:spcPct val="50000"/>
                </a:spcBef>
                <a:defRPr/>
              </a:pPr>
              <a:t>‹#›</a:t>
            </a:fld>
            <a:endParaRPr lang="en-US" baseline="-25000">
              <a:solidFill>
                <a:schemeClr val="bg1"/>
              </a:solidFill>
            </a:endParaRPr>
          </a:p>
        </p:txBody>
      </p:sp>
      <p:sp>
        <p:nvSpPr>
          <p:cNvPr id="29716" name="Text Box 20"/>
          <p:cNvSpPr txBox="1">
            <a:spLocks noChangeArrowheads="1"/>
          </p:cNvSpPr>
          <p:nvPr/>
        </p:nvSpPr>
        <p:spPr bwMode="auto">
          <a:xfrm>
            <a:off x="6324600" y="6400800"/>
            <a:ext cx="2819400" cy="274638"/>
          </a:xfrm>
          <a:prstGeom prst="rect">
            <a:avLst/>
          </a:prstGeom>
          <a:noFill/>
          <a:ln w="9525">
            <a:noFill/>
            <a:miter lim="800000"/>
            <a:headEnd/>
            <a:tailEnd/>
          </a:ln>
          <a:effectLst/>
        </p:spPr>
        <p:txBody>
          <a:bodyPr>
            <a:spAutoFit/>
          </a:bodyPr>
          <a:lstStyle/>
          <a:p>
            <a:pPr algn="ctr" eaLnBrk="1" hangingPunct="1">
              <a:spcBef>
                <a:spcPct val="50000"/>
              </a:spcBef>
              <a:defRPr/>
            </a:pPr>
            <a:r>
              <a:rPr lang="en-US" baseline="-25000">
                <a:solidFill>
                  <a:schemeClr val="bg1"/>
                </a:solidFill>
              </a:rPr>
              <a:t>Lecture  1   Slide  </a:t>
            </a:r>
            <a:fld id="{6D1C3029-DB91-465D-8A4A-3C593A81A8A6}" type="slidenum">
              <a:rPr lang="en-US" baseline="-25000">
                <a:solidFill>
                  <a:schemeClr val="bg1"/>
                </a:solidFill>
              </a:rPr>
              <a:pPr algn="ctr" eaLnBrk="1" hangingPunct="1">
                <a:spcBef>
                  <a:spcPct val="50000"/>
                </a:spcBef>
                <a:defRPr/>
              </a:pPr>
              <a:t>‹#›</a:t>
            </a:fld>
            <a:endParaRPr lang="en-US" baseline="-25000">
              <a:solidFill>
                <a:schemeClr val="bg1"/>
              </a:solidFill>
            </a:endParaRPr>
          </a:p>
        </p:txBody>
      </p:sp>
      <p:sp>
        <p:nvSpPr>
          <p:cNvPr id="16392" name="Rectangle 21"/>
          <p:cNvSpPr>
            <a:spLocks noGrp="1" noChangeArrowheads="1"/>
          </p:cNvSpPr>
          <p:nvPr>
            <p:ph type="body" idx="1"/>
          </p:nvPr>
        </p:nvSpPr>
        <p:spPr bwMode="auto">
          <a:xfrm>
            <a:off x="381000" y="838200"/>
            <a:ext cx="8534400" cy="5287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9718" name="Text Box 22"/>
          <p:cNvSpPr txBox="1">
            <a:spLocks noChangeArrowheads="1"/>
          </p:cNvSpPr>
          <p:nvPr userDrawn="1"/>
        </p:nvSpPr>
        <p:spPr bwMode="auto">
          <a:xfrm>
            <a:off x="381000" y="5562600"/>
            <a:ext cx="4419600" cy="358775"/>
          </a:xfrm>
          <a:prstGeom prst="rect">
            <a:avLst/>
          </a:prstGeom>
          <a:noFill/>
          <a:ln w="9525">
            <a:noFill/>
            <a:miter lim="800000"/>
            <a:headEnd/>
            <a:tailEnd/>
          </a:ln>
          <a:effectLst/>
        </p:spPr>
        <p:txBody>
          <a:bodyPr>
            <a:spAutoFit/>
          </a:bodyPr>
          <a:lstStyle/>
          <a:p>
            <a:pPr algn="ctr" eaLnBrk="1" hangingPunct="1">
              <a:spcBef>
                <a:spcPct val="50000"/>
              </a:spcBef>
              <a:defRPr/>
            </a:pPr>
            <a:r>
              <a:rPr lang="en-US" sz="1000" baseline="-25000">
                <a:solidFill>
                  <a:schemeClr val="bg1"/>
                </a:solidFill>
              </a:rPr>
              <a:t>INTRODUCTION TO Modern Physics PHYX 2710</a:t>
            </a:r>
          </a:p>
          <a:p>
            <a:pPr algn="ctr" eaLnBrk="1" hangingPunct="1">
              <a:spcBef>
                <a:spcPct val="50000"/>
              </a:spcBef>
              <a:defRPr/>
            </a:pPr>
            <a:r>
              <a:rPr lang="en-US" sz="1000" baseline="-25000">
                <a:solidFill>
                  <a:schemeClr val="bg1"/>
                </a:solidFill>
              </a:rPr>
              <a:t>Fall 2004</a:t>
            </a:r>
          </a:p>
        </p:txBody>
      </p:sp>
      <p:sp>
        <p:nvSpPr>
          <p:cNvPr id="29719" name="Text Box 23"/>
          <p:cNvSpPr txBox="1">
            <a:spLocks noChangeArrowheads="1"/>
          </p:cNvSpPr>
          <p:nvPr userDrawn="1"/>
        </p:nvSpPr>
        <p:spPr bwMode="auto">
          <a:xfrm>
            <a:off x="1295400" y="6400800"/>
            <a:ext cx="2286000" cy="358775"/>
          </a:xfrm>
          <a:prstGeom prst="rect">
            <a:avLst/>
          </a:prstGeom>
          <a:noFill/>
          <a:ln w="9525">
            <a:noFill/>
            <a:miter lim="800000"/>
            <a:headEnd/>
            <a:tailEnd/>
          </a:ln>
          <a:effectLst/>
        </p:spPr>
        <p:txBody>
          <a:bodyPr>
            <a:spAutoFit/>
          </a:bodyPr>
          <a:lstStyle/>
          <a:p>
            <a:pPr algn="ctr" eaLnBrk="1" hangingPunct="1">
              <a:spcBef>
                <a:spcPct val="50000"/>
              </a:spcBef>
              <a:defRPr/>
            </a:pPr>
            <a:r>
              <a:rPr lang="en-US" sz="1000" baseline="-25000" dirty="0">
                <a:solidFill>
                  <a:schemeClr val="bg1"/>
                </a:solidFill>
              </a:rPr>
              <a:t>Intermediate  3870</a:t>
            </a:r>
          </a:p>
          <a:p>
            <a:pPr algn="ctr" eaLnBrk="1" hangingPunct="1">
              <a:spcBef>
                <a:spcPct val="50000"/>
              </a:spcBef>
              <a:defRPr/>
            </a:pPr>
            <a:r>
              <a:rPr lang="en-US" sz="1000" baseline="-25000" dirty="0" smtClean="0">
                <a:solidFill>
                  <a:schemeClr val="bg1"/>
                </a:solidFill>
              </a:rPr>
              <a:t>Fall </a:t>
            </a:r>
            <a:r>
              <a:rPr lang="en-US" sz="1000" baseline="-25000" dirty="0" smtClean="0">
                <a:solidFill>
                  <a:schemeClr val="bg1"/>
                </a:solidFill>
              </a:rPr>
              <a:t>2015</a:t>
            </a:r>
            <a:endParaRPr lang="en-US" sz="1000" baseline="-250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p:txStyles>
    <p:titleStyle>
      <a:lvl1pPr algn="ctr" rtl="0" eaLnBrk="0" fontAlgn="base" hangingPunct="0">
        <a:spcBef>
          <a:spcPct val="0"/>
        </a:spcBef>
        <a:spcAft>
          <a:spcPct val="0"/>
        </a:spcAft>
        <a:defRPr sz="2800" b="1">
          <a:solidFill>
            <a:schemeClr val="accent2"/>
          </a:solidFill>
          <a:latin typeface="+mj-lt"/>
          <a:ea typeface="+mj-ea"/>
          <a:cs typeface="+mj-cs"/>
        </a:defRPr>
      </a:lvl1pPr>
      <a:lvl2pPr algn="ctr" rtl="0" eaLnBrk="0" fontAlgn="base" hangingPunct="0">
        <a:spcBef>
          <a:spcPct val="0"/>
        </a:spcBef>
        <a:spcAft>
          <a:spcPct val="0"/>
        </a:spcAft>
        <a:defRPr sz="2800" b="1">
          <a:solidFill>
            <a:schemeClr val="accent2"/>
          </a:solidFill>
          <a:latin typeface="Arial" charset="0"/>
          <a:cs typeface="Arial" charset="0"/>
        </a:defRPr>
      </a:lvl2pPr>
      <a:lvl3pPr algn="ctr" rtl="0" eaLnBrk="0" fontAlgn="base" hangingPunct="0">
        <a:spcBef>
          <a:spcPct val="0"/>
        </a:spcBef>
        <a:spcAft>
          <a:spcPct val="0"/>
        </a:spcAft>
        <a:defRPr sz="2800" b="1">
          <a:solidFill>
            <a:schemeClr val="accent2"/>
          </a:solidFill>
          <a:latin typeface="Arial" charset="0"/>
          <a:cs typeface="Arial" charset="0"/>
        </a:defRPr>
      </a:lvl3pPr>
      <a:lvl4pPr algn="ctr" rtl="0" eaLnBrk="0" fontAlgn="base" hangingPunct="0">
        <a:spcBef>
          <a:spcPct val="0"/>
        </a:spcBef>
        <a:spcAft>
          <a:spcPct val="0"/>
        </a:spcAft>
        <a:defRPr sz="2800" b="1">
          <a:solidFill>
            <a:schemeClr val="accent2"/>
          </a:solidFill>
          <a:latin typeface="Arial" charset="0"/>
          <a:cs typeface="Arial" charset="0"/>
        </a:defRPr>
      </a:lvl4pPr>
      <a:lvl5pPr algn="ctr" rtl="0" eaLnBrk="0" fontAlgn="base" hangingPunct="0">
        <a:spcBef>
          <a:spcPct val="0"/>
        </a:spcBef>
        <a:spcAft>
          <a:spcPct val="0"/>
        </a:spcAft>
        <a:defRPr sz="2800" b="1">
          <a:solidFill>
            <a:schemeClr val="accent2"/>
          </a:solidFill>
          <a:latin typeface="Arial" charset="0"/>
          <a:cs typeface="Arial" charset="0"/>
        </a:defRPr>
      </a:lvl5pPr>
      <a:lvl6pPr marL="457200" algn="ctr" rtl="0" fontAlgn="base">
        <a:spcBef>
          <a:spcPct val="0"/>
        </a:spcBef>
        <a:spcAft>
          <a:spcPct val="0"/>
        </a:spcAft>
        <a:defRPr sz="2800" b="1">
          <a:solidFill>
            <a:schemeClr val="accent2"/>
          </a:solidFill>
          <a:latin typeface="Arial" charset="0"/>
          <a:cs typeface="Arial" charset="0"/>
        </a:defRPr>
      </a:lvl6pPr>
      <a:lvl7pPr marL="914400" algn="ctr" rtl="0" fontAlgn="base">
        <a:spcBef>
          <a:spcPct val="0"/>
        </a:spcBef>
        <a:spcAft>
          <a:spcPct val="0"/>
        </a:spcAft>
        <a:defRPr sz="2800" b="1">
          <a:solidFill>
            <a:schemeClr val="accent2"/>
          </a:solidFill>
          <a:latin typeface="Arial" charset="0"/>
          <a:cs typeface="Arial" charset="0"/>
        </a:defRPr>
      </a:lvl7pPr>
      <a:lvl8pPr marL="1371600" algn="ctr" rtl="0" fontAlgn="base">
        <a:spcBef>
          <a:spcPct val="0"/>
        </a:spcBef>
        <a:spcAft>
          <a:spcPct val="0"/>
        </a:spcAft>
        <a:defRPr sz="2800" b="1">
          <a:solidFill>
            <a:schemeClr val="accent2"/>
          </a:solidFill>
          <a:latin typeface="Arial" charset="0"/>
          <a:cs typeface="Arial" charset="0"/>
        </a:defRPr>
      </a:lvl8pPr>
      <a:lvl9pPr marL="1828800" algn="ctr" rtl="0" fontAlgn="base">
        <a:spcBef>
          <a:spcPct val="0"/>
        </a:spcBef>
        <a:spcAft>
          <a:spcPct val="0"/>
        </a:spcAft>
        <a:defRPr sz="2800" b="1">
          <a:solidFill>
            <a:schemeClr val="accent2"/>
          </a:solidFill>
          <a:latin typeface="Arial" charset="0"/>
          <a:cs typeface="Arial" charset="0"/>
        </a:defRPr>
      </a:lvl9pPr>
    </p:titleStyle>
    <p:bodyStyle>
      <a:lvl1pPr marL="342900" indent="-342900" algn="l" rtl="0" eaLnBrk="0" fontAlgn="base" hangingPunct="0">
        <a:spcBef>
          <a:spcPct val="20000"/>
        </a:spcBef>
        <a:spcAft>
          <a:spcPct val="0"/>
        </a:spcAft>
        <a:defRPr sz="3200">
          <a:solidFill>
            <a:srgbClr val="0A52A2"/>
          </a:solidFill>
          <a:latin typeface="+mn-lt"/>
          <a:ea typeface="+mn-ea"/>
          <a:cs typeface="+mn-cs"/>
        </a:defRPr>
      </a:lvl1pPr>
      <a:lvl2pPr marL="742950" indent="-285750" algn="l" rtl="0" eaLnBrk="0" fontAlgn="base" hangingPunct="0">
        <a:spcBef>
          <a:spcPct val="20000"/>
        </a:spcBef>
        <a:spcAft>
          <a:spcPct val="0"/>
        </a:spcAft>
        <a:buChar char="–"/>
        <a:defRPr sz="2800">
          <a:solidFill>
            <a:schemeClr val="hlink"/>
          </a:solidFill>
          <a:latin typeface="+mn-lt"/>
          <a:cs typeface="+mn-cs"/>
        </a:defRPr>
      </a:lvl2pPr>
      <a:lvl3pPr marL="1143000" indent="-228600" algn="l" rtl="0" eaLnBrk="0" fontAlgn="base" hangingPunct="0">
        <a:spcBef>
          <a:spcPct val="20000"/>
        </a:spcBef>
        <a:spcAft>
          <a:spcPct val="0"/>
        </a:spcAft>
        <a:buChar char="•"/>
        <a:defRPr sz="2400">
          <a:solidFill>
            <a:srgbClr val="FF0000"/>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rgbClr val="0A52A2"/>
          </a:solidFill>
          <a:latin typeface="+mn-lt"/>
          <a:cs typeface="+mn-cs"/>
        </a:defRPr>
      </a:lvl5pPr>
      <a:lvl6pPr marL="2514600" indent="-228600" algn="l" rtl="0" fontAlgn="base">
        <a:spcBef>
          <a:spcPct val="20000"/>
        </a:spcBef>
        <a:spcAft>
          <a:spcPct val="0"/>
        </a:spcAft>
        <a:buChar char="»"/>
        <a:defRPr sz="2000">
          <a:solidFill>
            <a:srgbClr val="0A52A2"/>
          </a:solidFill>
          <a:latin typeface="+mn-lt"/>
          <a:cs typeface="+mn-cs"/>
        </a:defRPr>
      </a:lvl6pPr>
      <a:lvl7pPr marL="2971800" indent="-228600" algn="l" rtl="0" fontAlgn="base">
        <a:spcBef>
          <a:spcPct val="20000"/>
        </a:spcBef>
        <a:spcAft>
          <a:spcPct val="0"/>
        </a:spcAft>
        <a:buChar char="»"/>
        <a:defRPr sz="2000">
          <a:solidFill>
            <a:srgbClr val="0A52A2"/>
          </a:solidFill>
          <a:latin typeface="+mn-lt"/>
          <a:cs typeface="+mn-cs"/>
        </a:defRPr>
      </a:lvl7pPr>
      <a:lvl8pPr marL="3429000" indent="-228600" algn="l" rtl="0" fontAlgn="base">
        <a:spcBef>
          <a:spcPct val="20000"/>
        </a:spcBef>
        <a:spcAft>
          <a:spcPct val="0"/>
        </a:spcAft>
        <a:buChar char="»"/>
        <a:defRPr sz="2000">
          <a:solidFill>
            <a:srgbClr val="0A52A2"/>
          </a:solidFill>
          <a:latin typeface="+mn-lt"/>
          <a:cs typeface="+mn-cs"/>
        </a:defRPr>
      </a:lvl8pPr>
      <a:lvl9pPr marL="3886200" indent="-228600" algn="l" rtl="0" fontAlgn="base">
        <a:spcBef>
          <a:spcPct val="20000"/>
        </a:spcBef>
        <a:spcAft>
          <a:spcPct val="0"/>
        </a:spcAft>
        <a:buChar char="»"/>
        <a:defRPr sz="2000">
          <a:solidFill>
            <a:srgbClr val="0A52A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Microsoft_Word_97_-_2003_Document5.doc"/></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Microsoft_Word_97_-_2003_Document6.doc"/></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Microsoft_Word_97_-_2003_Document7.doc"/></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vmlDrawing" Target="../drawings/vmlDrawing8.v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vmlDrawing" Target="../drawings/vmlDrawing9.v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vmlDrawing" Target="../drawings/vmlDrawing10.v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vmlDrawing" Target="../drawings/vmlDrawing11.vml"/></Relationships>
</file>

<file path=ppt/slides/_rels/slide3.xml.rels><?xml version="1.0" encoding="UTF-8" standalone="yes"?>
<Relationships xmlns="http://schemas.openxmlformats.org/package/2006/relationships"><Relationship Id="rId3" Type="http://schemas.openxmlformats.org/officeDocument/2006/relationships/hyperlink" Target="mailto:jonathanprice1@live.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physics.usu.edu/dennison/3870-3880/Humor/jet%20powered%20beer%20cooler__.pdf"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Microsoft_Word_97_-_2003_Document8.doc"/></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Microsoft_Word_97_-_2003_Document9.doc"/></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27.png"/><Relationship Id="rId4" Type="http://schemas.openxmlformats.org/officeDocument/2006/relationships/oleObject" Target="../embeddings/Microsoft_Word_97_-_2003_Document10.doc"/></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4.xml"/><Relationship Id="rId1" Type="http://schemas.openxmlformats.org/officeDocument/2006/relationships/vmlDrawing" Target="../drawings/vmlDrawing15.v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oleObject" Target="../embeddings/oleObject2.bin"/></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Word_97_-_2003_Document1.doc"/></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Word_97_-_2003_Document2.doc"/></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Word_97_-_2003_Document3.doc"/></Relationships>
</file>

<file path=ppt/slides/_rels/slide8.xml.rels><?xml version="1.0" encoding="UTF-8" standalone="yes"?>
<Relationships xmlns="http://schemas.openxmlformats.org/package/2006/relationships"><Relationship Id="rId3" Type="http://schemas.openxmlformats.org/officeDocument/2006/relationships/hyperlink" Target="http://www.physics.usu.ed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1.bin"/><Relationship Id="rId4" Type="http://schemas.openxmlformats.org/officeDocument/2006/relationships/oleObject" Target="../embeddings/Microsoft_Word_97_-_2003_Document4.doc"/></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304800" y="1066800"/>
            <a:ext cx="8610600" cy="1470025"/>
          </a:xfrm>
        </p:spPr>
        <p:txBody>
          <a:bodyPr/>
          <a:lstStyle/>
          <a:p>
            <a:pPr eaLnBrk="1" hangingPunct="1"/>
            <a:r>
              <a:rPr lang="en-US" sz="4400" i="1" smtClean="0"/>
              <a:t>Intermediate Lab </a:t>
            </a:r>
            <a:r>
              <a:rPr lang="en-US" sz="2400" smtClean="0"/>
              <a:t/>
            </a:r>
            <a:br>
              <a:rPr lang="en-US" sz="2400" smtClean="0"/>
            </a:br>
            <a:r>
              <a:rPr lang="en-US" sz="2400" smtClean="0">
                <a:solidFill>
                  <a:schemeClr val="hlink"/>
                </a:solidFill>
              </a:rPr>
              <a:t>PHYS 3870</a:t>
            </a:r>
          </a:p>
        </p:txBody>
      </p:sp>
      <p:sp>
        <p:nvSpPr>
          <p:cNvPr id="17411" name="Rectangle 5"/>
          <p:cNvSpPr>
            <a:spLocks noGrp="1" noChangeArrowheads="1"/>
          </p:cNvSpPr>
          <p:nvPr>
            <p:ph type="subTitle" idx="1"/>
          </p:nvPr>
        </p:nvSpPr>
        <p:spPr>
          <a:noFill/>
        </p:spPr>
        <p:txBody>
          <a:bodyPr/>
          <a:lstStyle/>
          <a:p>
            <a:pPr eaLnBrk="1" hangingPunct="1"/>
            <a:r>
              <a:rPr lang="en-US" sz="2400" b="1" smtClean="0">
                <a:solidFill>
                  <a:schemeClr val="accent2"/>
                </a:solidFill>
              </a:rPr>
              <a:t>Lecture 1</a:t>
            </a:r>
          </a:p>
          <a:p>
            <a:pPr eaLnBrk="1" hangingPunct="1"/>
            <a:endParaRPr lang="en-US" sz="2400" b="1" smtClean="0">
              <a:solidFill>
                <a:schemeClr val="accent2"/>
              </a:solidFill>
            </a:endParaRPr>
          </a:p>
          <a:p>
            <a:pPr eaLnBrk="1" hangingPunct="1"/>
            <a:r>
              <a:rPr lang="en-US" sz="4000" b="1" smtClean="0">
                <a:solidFill>
                  <a:schemeClr val="accent2"/>
                </a:solidFill>
              </a:rPr>
              <a:t>Introduction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ph idx="1"/>
          </p:nvPr>
        </p:nvGraphicFramePr>
        <p:xfrm>
          <a:off x="762000" y="1066800"/>
          <a:ext cx="7764462" cy="5553075"/>
        </p:xfrm>
        <a:graphic>
          <a:graphicData uri="http://schemas.openxmlformats.org/presentationml/2006/ole">
            <p:oleObj spid="_x0000_s5122" name="Document" r:id="rId4" imgW="8427639" imgH="6027293" progId="Word.Document.8">
              <p:embed/>
            </p:oleObj>
          </a:graphicData>
        </a:graphic>
      </p:graphicFrame>
      <p:sp>
        <p:nvSpPr>
          <p:cNvPr id="5123" name="Rectangle 3"/>
          <p:cNvSpPr>
            <a:spLocks noChangeArrowheads="1"/>
          </p:cNvSpPr>
          <p:nvPr/>
        </p:nvSpPr>
        <p:spPr bwMode="auto">
          <a:xfrm>
            <a:off x="304800" y="228600"/>
            <a:ext cx="8610600" cy="762000"/>
          </a:xfrm>
          <a:prstGeom prst="rect">
            <a:avLst/>
          </a:prstGeom>
          <a:noFill/>
          <a:ln w="9525">
            <a:noFill/>
            <a:miter lim="800000"/>
            <a:headEnd/>
            <a:tailEnd/>
          </a:ln>
        </p:spPr>
        <p:txBody>
          <a:bodyPr anchor="ctr"/>
          <a:lstStyle/>
          <a:p>
            <a:pPr algn="ctr" eaLnBrk="1" hangingPunct="1"/>
            <a:r>
              <a:rPr lang="en-US" sz="4400" b="1" i="1" dirty="0">
                <a:solidFill>
                  <a:schemeClr val="accent2"/>
                </a:solidFill>
              </a:rPr>
              <a:t>Intermediate Lab </a:t>
            </a:r>
            <a:r>
              <a:rPr lang="en-US" sz="2400" b="1" dirty="0">
                <a:solidFill>
                  <a:schemeClr val="accent2"/>
                </a:solidFill>
              </a:rPr>
              <a:t/>
            </a:r>
            <a:br>
              <a:rPr lang="en-US" sz="2400" b="1" dirty="0">
                <a:solidFill>
                  <a:schemeClr val="accent2"/>
                </a:solidFill>
              </a:rPr>
            </a:br>
            <a:r>
              <a:rPr lang="en-US" sz="2400" b="1" dirty="0">
                <a:solidFill>
                  <a:schemeClr val="hlink"/>
                </a:solidFill>
              </a:rPr>
              <a:t>PHYS 3870</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ph idx="1"/>
          </p:nvPr>
        </p:nvGraphicFramePr>
        <p:xfrm>
          <a:off x="835025" y="1844675"/>
          <a:ext cx="7529513" cy="4156075"/>
        </p:xfrm>
        <a:graphic>
          <a:graphicData uri="http://schemas.openxmlformats.org/presentationml/2006/ole">
            <p:oleObj spid="_x0000_s6146" name="Document" r:id="rId4" imgW="8161943" imgH="4504551" progId="Word.Document.8">
              <p:embed/>
            </p:oleObj>
          </a:graphicData>
        </a:graphic>
      </p:graphicFrame>
      <p:sp>
        <p:nvSpPr>
          <p:cNvPr id="6147" name="Rectangle 3"/>
          <p:cNvSpPr>
            <a:spLocks noChangeArrowheads="1"/>
          </p:cNvSpPr>
          <p:nvPr/>
        </p:nvSpPr>
        <p:spPr bwMode="auto">
          <a:xfrm>
            <a:off x="304800" y="381000"/>
            <a:ext cx="8610600" cy="762000"/>
          </a:xfrm>
          <a:prstGeom prst="rect">
            <a:avLst/>
          </a:prstGeom>
          <a:noFill/>
          <a:ln w="9525">
            <a:noFill/>
            <a:miter lim="800000"/>
            <a:headEnd/>
            <a:tailEnd/>
          </a:ln>
        </p:spPr>
        <p:txBody>
          <a:bodyPr anchor="ctr"/>
          <a:lstStyle/>
          <a:p>
            <a:pPr algn="ctr" eaLnBrk="1" hangingPunct="1"/>
            <a:r>
              <a:rPr lang="en-US" sz="4400" b="1" i="1">
                <a:solidFill>
                  <a:schemeClr val="accent2"/>
                </a:solidFill>
              </a:rPr>
              <a:t>Intermediate Lab </a:t>
            </a:r>
            <a:r>
              <a:rPr lang="en-US" sz="2400" b="1">
                <a:solidFill>
                  <a:schemeClr val="accent2"/>
                </a:solidFill>
              </a:rPr>
              <a:t/>
            </a:r>
            <a:br>
              <a:rPr lang="en-US" sz="2400" b="1">
                <a:solidFill>
                  <a:schemeClr val="accent2"/>
                </a:solidFill>
              </a:rPr>
            </a:br>
            <a:r>
              <a:rPr lang="en-US" sz="2400" b="1">
                <a:solidFill>
                  <a:schemeClr val="hlink"/>
                </a:solidFill>
              </a:rPr>
              <a:t>PHYS 3870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ph idx="1"/>
          </p:nvPr>
        </p:nvGraphicFramePr>
        <p:xfrm>
          <a:off x="457200" y="1377950"/>
          <a:ext cx="7848600" cy="4938713"/>
        </p:xfrm>
        <a:graphic>
          <a:graphicData uri="http://schemas.openxmlformats.org/presentationml/2006/ole">
            <p:oleObj spid="_x0000_s7170" name="Document" r:id="rId4" imgW="8624117" imgH="5428341" progId="Word.Document.8">
              <p:embed/>
            </p:oleObj>
          </a:graphicData>
        </a:graphic>
      </p:graphicFrame>
      <p:sp>
        <p:nvSpPr>
          <p:cNvPr id="7171" name="Rectangle 3"/>
          <p:cNvSpPr>
            <a:spLocks noChangeArrowheads="1"/>
          </p:cNvSpPr>
          <p:nvPr/>
        </p:nvSpPr>
        <p:spPr bwMode="auto">
          <a:xfrm>
            <a:off x="304800" y="381000"/>
            <a:ext cx="8610600" cy="762000"/>
          </a:xfrm>
          <a:prstGeom prst="rect">
            <a:avLst/>
          </a:prstGeom>
          <a:noFill/>
          <a:ln w="9525">
            <a:noFill/>
            <a:miter lim="800000"/>
            <a:headEnd/>
            <a:tailEnd/>
          </a:ln>
        </p:spPr>
        <p:txBody>
          <a:bodyPr anchor="ctr"/>
          <a:lstStyle/>
          <a:p>
            <a:pPr algn="ctr" eaLnBrk="1" hangingPunct="1"/>
            <a:r>
              <a:rPr lang="en-US" sz="4400" b="1" i="1">
                <a:solidFill>
                  <a:schemeClr val="accent2"/>
                </a:solidFill>
              </a:rPr>
              <a:t>Intermediate Lab </a:t>
            </a:r>
            <a:r>
              <a:rPr lang="en-US" sz="2400" b="1">
                <a:solidFill>
                  <a:schemeClr val="accent2"/>
                </a:solidFill>
              </a:rPr>
              <a:t/>
            </a:r>
            <a:br>
              <a:rPr lang="en-US" sz="2400" b="1">
                <a:solidFill>
                  <a:schemeClr val="accent2"/>
                </a:solidFill>
              </a:rPr>
            </a:br>
            <a:r>
              <a:rPr lang="en-US" sz="2400" b="1">
                <a:solidFill>
                  <a:schemeClr val="hlink"/>
                </a:solidFill>
              </a:rPr>
              <a:t>PHYS 3870</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304800" y="152400"/>
            <a:ext cx="8610600" cy="609600"/>
          </a:xfrm>
          <a:prstGeom prst="rect">
            <a:avLst/>
          </a:prstGeom>
          <a:noFill/>
          <a:ln w="9525">
            <a:noFill/>
            <a:miter lim="800000"/>
            <a:headEnd/>
            <a:tailEnd/>
          </a:ln>
        </p:spPr>
        <p:txBody>
          <a:bodyPr anchor="ctr"/>
          <a:lstStyle/>
          <a:p>
            <a:pPr algn="ctr" eaLnBrk="1" hangingPunct="1"/>
            <a:r>
              <a:rPr lang="en-US" sz="4000" b="1" i="1" dirty="0">
                <a:solidFill>
                  <a:schemeClr val="accent2"/>
                </a:solidFill>
              </a:rPr>
              <a:t>Intermediate Lab</a:t>
            </a:r>
            <a:r>
              <a:rPr lang="en-US" sz="1200" b="1" i="1" dirty="0">
                <a:solidFill>
                  <a:schemeClr val="accent2"/>
                </a:solidFill>
              </a:rPr>
              <a:t> </a:t>
            </a:r>
            <a:r>
              <a:rPr lang="en-US" sz="800" b="1" dirty="0">
                <a:solidFill>
                  <a:schemeClr val="accent2"/>
                </a:solidFill>
              </a:rPr>
              <a:t/>
            </a:r>
            <a:br>
              <a:rPr lang="en-US" sz="800" b="1" dirty="0">
                <a:solidFill>
                  <a:schemeClr val="accent2"/>
                </a:solidFill>
              </a:rPr>
            </a:br>
            <a:r>
              <a:rPr lang="en-US" sz="2000" b="1" dirty="0">
                <a:solidFill>
                  <a:schemeClr val="hlink"/>
                </a:solidFill>
              </a:rPr>
              <a:t>PHYS 3870</a:t>
            </a:r>
          </a:p>
        </p:txBody>
      </p:sp>
      <p:pic>
        <p:nvPicPr>
          <p:cNvPr id="2" name="Picture 1"/>
          <p:cNvPicPr>
            <a:picLocks noChangeAspect="1" noChangeArrowheads="1"/>
          </p:cNvPicPr>
          <p:nvPr/>
        </p:nvPicPr>
        <p:blipFill>
          <a:blip r:embed="rId3" cstate="print"/>
          <a:srcRect b="32786"/>
          <a:stretch>
            <a:fillRect/>
          </a:stretch>
        </p:blipFill>
        <p:spPr bwMode="auto">
          <a:xfrm>
            <a:off x="1447800" y="904319"/>
            <a:ext cx="6172200" cy="52678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b="95743"/>
          <a:stretch>
            <a:fillRect/>
          </a:stretch>
        </p:blipFill>
        <p:spPr bwMode="auto">
          <a:xfrm>
            <a:off x="1219200" y="1295400"/>
            <a:ext cx="6696075" cy="361950"/>
          </a:xfrm>
          <a:prstGeom prst="rect">
            <a:avLst/>
          </a:prstGeom>
          <a:noFill/>
          <a:ln w="9525">
            <a:noFill/>
            <a:miter lim="800000"/>
            <a:headEnd/>
            <a:tailEnd/>
          </a:ln>
          <a:effectLst/>
        </p:spPr>
      </p:pic>
      <p:pic>
        <p:nvPicPr>
          <p:cNvPr id="3" name="Picture 2"/>
          <p:cNvPicPr>
            <a:picLocks noChangeAspect="1" noChangeArrowheads="1"/>
          </p:cNvPicPr>
          <p:nvPr/>
        </p:nvPicPr>
        <p:blipFill>
          <a:blip r:embed="rId3" cstate="print"/>
          <a:srcRect t="48170"/>
          <a:stretch>
            <a:fillRect/>
          </a:stretch>
        </p:blipFill>
        <p:spPr bwMode="auto">
          <a:xfrm>
            <a:off x="1219200" y="1676400"/>
            <a:ext cx="6696075" cy="4406900"/>
          </a:xfrm>
          <a:prstGeom prst="rect">
            <a:avLst/>
          </a:prstGeom>
          <a:noFill/>
          <a:ln w="9525">
            <a:noFill/>
            <a:miter lim="800000"/>
            <a:headEnd/>
            <a:tailEnd/>
          </a:ln>
          <a:effectLst/>
        </p:spPr>
      </p:pic>
      <p:sp>
        <p:nvSpPr>
          <p:cNvPr id="8" name="Rectangle 3"/>
          <p:cNvSpPr>
            <a:spLocks noChangeArrowheads="1"/>
          </p:cNvSpPr>
          <p:nvPr/>
        </p:nvSpPr>
        <p:spPr bwMode="auto">
          <a:xfrm>
            <a:off x="304800" y="152400"/>
            <a:ext cx="8610600" cy="609600"/>
          </a:xfrm>
          <a:prstGeom prst="rect">
            <a:avLst/>
          </a:prstGeom>
          <a:noFill/>
          <a:ln w="9525">
            <a:noFill/>
            <a:miter lim="800000"/>
            <a:headEnd/>
            <a:tailEnd/>
          </a:ln>
        </p:spPr>
        <p:txBody>
          <a:bodyPr anchor="ctr"/>
          <a:lstStyle/>
          <a:p>
            <a:pPr algn="ctr" eaLnBrk="1" hangingPunct="1"/>
            <a:r>
              <a:rPr lang="en-US" sz="4000" b="1" i="1" dirty="0">
                <a:solidFill>
                  <a:schemeClr val="accent2"/>
                </a:solidFill>
              </a:rPr>
              <a:t>Intermediate Lab</a:t>
            </a:r>
            <a:r>
              <a:rPr lang="en-US" sz="1200" b="1" i="1" dirty="0">
                <a:solidFill>
                  <a:schemeClr val="accent2"/>
                </a:solidFill>
              </a:rPr>
              <a:t> </a:t>
            </a:r>
            <a:r>
              <a:rPr lang="en-US" sz="800" b="1" dirty="0">
                <a:solidFill>
                  <a:schemeClr val="accent2"/>
                </a:solidFill>
              </a:rPr>
              <a:t/>
            </a:r>
            <a:br>
              <a:rPr lang="en-US" sz="800" b="1" dirty="0">
                <a:solidFill>
                  <a:schemeClr val="accent2"/>
                </a:solidFill>
              </a:rPr>
            </a:br>
            <a:r>
              <a:rPr lang="en-US" sz="2000" b="1" dirty="0">
                <a:solidFill>
                  <a:schemeClr val="hlink"/>
                </a:solidFill>
              </a:rPr>
              <a:t>PHYS 3870</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524000" y="1397000"/>
          <a:ext cx="6934200" cy="241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nvGraphicFramePr>
        <p:xfrm>
          <a:off x="1524000" y="3733800"/>
          <a:ext cx="6934200" cy="2413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Rectangle 3"/>
          <p:cNvSpPr>
            <a:spLocks noChangeArrowheads="1"/>
          </p:cNvSpPr>
          <p:nvPr/>
        </p:nvSpPr>
        <p:spPr bwMode="auto">
          <a:xfrm>
            <a:off x="304800" y="228600"/>
            <a:ext cx="8610600" cy="762000"/>
          </a:xfrm>
          <a:prstGeom prst="rect">
            <a:avLst/>
          </a:prstGeom>
          <a:noFill/>
          <a:ln w="9525">
            <a:noFill/>
            <a:miter lim="800000"/>
            <a:headEnd/>
            <a:tailEnd/>
          </a:ln>
        </p:spPr>
        <p:txBody>
          <a:bodyPr anchor="ctr"/>
          <a:lstStyle/>
          <a:p>
            <a:pPr algn="ctr" eaLnBrk="1" hangingPunct="1"/>
            <a:r>
              <a:rPr lang="en-US" sz="4000" b="1" i="1" dirty="0" smtClean="0">
                <a:solidFill>
                  <a:schemeClr val="accent2"/>
                </a:solidFill>
              </a:rPr>
              <a:t>Intermediate and Advanced  </a:t>
            </a:r>
            <a:r>
              <a:rPr lang="en-US" sz="4000" b="1" i="1" dirty="0">
                <a:solidFill>
                  <a:schemeClr val="accent2"/>
                </a:solidFill>
              </a:rPr>
              <a:t>Lab </a:t>
            </a:r>
            <a:r>
              <a:rPr lang="en-US" sz="2000" b="1" dirty="0">
                <a:solidFill>
                  <a:schemeClr val="accent2"/>
                </a:solidFill>
              </a:rPr>
              <a:t/>
            </a:r>
            <a:br>
              <a:rPr lang="en-US" sz="2000" b="1" dirty="0">
                <a:solidFill>
                  <a:schemeClr val="accent2"/>
                </a:solidFill>
              </a:rPr>
            </a:br>
            <a:r>
              <a:rPr lang="en-US" sz="2000" b="1" dirty="0">
                <a:solidFill>
                  <a:schemeClr val="hlink"/>
                </a:solidFill>
              </a:rPr>
              <a:t>PHYS </a:t>
            </a:r>
            <a:r>
              <a:rPr lang="en-US" sz="2000" b="1" dirty="0" smtClean="0">
                <a:solidFill>
                  <a:schemeClr val="hlink"/>
                </a:solidFill>
              </a:rPr>
              <a:t>3870-3880</a:t>
            </a:r>
            <a:endParaRPr lang="en-US" sz="2000" b="1" dirty="0">
              <a:solidFill>
                <a:schemeClr val="hlink"/>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533400" y="304800"/>
            <a:ext cx="8610600" cy="1470025"/>
          </a:xfrm>
        </p:spPr>
        <p:txBody>
          <a:bodyPr/>
          <a:lstStyle/>
          <a:p>
            <a:pPr eaLnBrk="1" hangingPunct="1"/>
            <a:r>
              <a:rPr lang="en-US" sz="4400" i="1" smtClean="0"/>
              <a:t>Intermediate Lab </a:t>
            </a:r>
            <a:r>
              <a:rPr lang="en-US" sz="2400" smtClean="0"/>
              <a:t/>
            </a:r>
            <a:br>
              <a:rPr lang="en-US" sz="2400" smtClean="0"/>
            </a:br>
            <a:r>
              <a:rPr lang="en-US" sz="2400" smtClean="0">
                <a:solidFill>
                  <a:schemeClr val="hlink"/>
                </a:solidFill>
              </a:rPr>
              <a:t>PHYS 3870</a:t>
            </a:r>
          </a:p>
        </p:txBody>
      </p:sp>
      <p:sp>
        <p:nvSpPr>
          <p:cNvPr id="186371" name="Rectangle 3"/>
          <p:cNvSpPr>
            <a:spLocks noGrp="1" noChangeArrowheads="1"/>
          </p:cNvSpPr>
          <p:nvPr>
            <p:ph type="subTitle" idx="1"/>
          </p:nvPr>
        </p:nvSpPr>
        <p:spPr>
          <a:xfrm>
            <a:off x="1447800" y="2362200"/>
            <a:ext cx="6400800" cy="1752600"/>
          </a:xfrm>
          <a:noFill/>
        </p:spPr>
        <p:txBody>
          <a:bodyPr/>
          <a:lstStyle/>
          <a:p>
            <a:pPr eaLnBrk="1" hangingPunct="1"/>
            <a:r>
              <a:rPr lang="en-US" b="1" dirty="0" smtClean="0"/>
              <a:t>We’re going to </a:t>
            </a:r>
            <a:r>
              <a:rPr lang="en-US" b="1" dirty="0" smtClean="0">
                <a:solidFill>
                  <a:srgbClr val="FF0000"/>
                </a:solidFill>
              </a:rPr>
              <a:t>“do physics” </a:t>
            </a:r>
            <a:r>
              <a:rPr lang="en-US" b="1" dirty="0" smtClean="0"/>
              <a:t>in this lab!</a:t>
            </a:r>
          </a:p>
          <a:p>
            <a:pPr eaLnBrk="1" hangingPunct="1"/>
            <a:endParaRPr lang="en-US" b="1" dirty="0" smtClean="0"/>
          </a:p>
          <a:p>
            <a:pPr eaLnBrk="1" hangingPunct="1"/>
            <a:r>
              <a:rPr lang="en-US" b="1" dirty="0" smtClean="0"/>
              <a:t>So this begs the question:</a:t>
            </a:r>
          </a:p>
          <a:p>
            <a:pPr eaLnBrk="1" hangingPunct="1"/>
            <a:r>
              <a:rPr lang="en-US" b="1" dirty="0" smtClean="0">
                <a:solidFill>
                  <a:srgbClr val="FF0000"/>
                </a:solidFill>
              </a:rPr>
              <a:t>What is Experimental Physics?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6371">
                                            <p:txEl>
                                              <p:pRg st="2" end="2"/>
                                            </p:txEl>
                                          </p:spTgt>
                                        </p:tgtEl>
                                        <p:attrNameLst>
                                          <p:attrName>style.visibility</p:attrName>
                                        </p:attrNameLst>
                                      </p:cBhvr>
                                      <p:to>
                                        <p:strVal val="visible"/>
                                      </p:to>
                                    </p:set>
                                    <p:animEffect transition="in" filter="blinds(horizontal)">
                                      <p:cBhvr>
                                        <p:cTn id="7" dur="500"/>
                                        <p:tgtEl>
                                          <p:spTgt spid="186371">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86371">
                                            <p:txEl>
                                              <p:pRg st="3" end="3"/>
                                            </p:txEl>
                                          </p:spTgt>
                                        </p:tgtEl>
                                        <p:attrNameLst>
                                          <p:attrName>style.visibility</p:attrName>
                                        </p:attrNameLst>
                                      </p:cBhvr>
                                      <p:to>
                                        <p:strVal val="visible"/>
                                      </p:to>
                                    </p:set>
                                    <p:animEffect transition="in" filter="blinds(horizontal)">
                                      <p:cBhvr>
                                        <p:cTn id="10" dur="500"/>
                                        <p:tgtEl>
                                          <p:spTgt spid="1863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228600"/>
            <a:ext cx="4607352" cy="523220"/>
          </a:xfrm>
          <a:prstGeom prst="rect">
            <a:avLst/>
          </a:prstGeom>
        </p:spPr>
        <p:txBody>
          <a:bodyPr wrap="none">
            <a:spAutoFit/>
          </a:bodyPr>
          <a:lstStyle/>
          <a:p>
            <a:pPr eaLnBrk="1" hangingPunct="1"/>
            <a:r>
              <a:rPr lang="en-US" sz="2800" b="1" dirty="0" smtClean="0">
                <a:solidFill>
                  <a:schemeClr val="accent2"/>
                </a:solidFill>
              </a:rPr>
              <a:t>What is “Doing Physics”?</a:t>
            </a:r>
          </a:p>
        </p:txBody>
      </p:sp>
      <p:pic>
        <p:nvPicPr>
          <p:cNvPr id="3" name="Picture 2" descr="public perception.png"/>
          <p:cNvPicPr>
            <a:picLocks noChangeAspect="1"/>
          </p:cNvPicPr>
          <p:nvPr/>
        </p:nvPicPr>
        <p:blipFill>
          <a:blip r:embed="rId3" cstate="print"/>
          <a:stretch>
            <a:fillRect/>
          </a:stretch>
        </p:blipFill>
        <p:spPr>
          <a:xfrm>
            <a:off x="1981200" y="1015187"/>
            <a:ext cx="5791200" cy="508081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91200" y="609600"/>
            <a:ext cx="3230372" cy="954107"/>
          </a:xfrm>
          <a:prstGeom prst="rect">
            <a:avLst/>
          </a:prstGeom>
        </p:spPr>
        <p:txBody>
          <a:bodyPr wrap="none">
            <a:spAutoFit/>
          </a:bodyPr>
          <a:lstStyle/>
          <a:p>
            <a:pPr eaLnBrk="1" hangingPunct="1"/>
            <a:r>
              <a:rPr lang="en-US" sz="2800" b="1" dirty="0" smtClean="0">
                <a:solidFill>
                  <a:schemeClr val="accent2"/>
                </a:solidFill>
              </a:rPr>
              <a:t>What is </a:t>
            </a:r>
            <a:r>
              <a:rPr lang="en-US" sz="2800" b="1" dirty="0" smtClean="0">
                <a:solidFill>
                  <a:srgbClr val="C00000"/>
                </a:solidFill>
              </a:rPr>
              <a:t>Really</a:t>
            </a:r>
            <a:r>
              <a:rPr lang="en-US" sz="2800" b="1" dirty="0" smtClean="0">
                <a:solidFill>
                  <a:schemeClr val="accent2"/>
                </a:solidFill>
              </a:rPr>
              <a:t> </a:t>
            </a:r>
          </a:p>
          <a:p>
            <a:pPr eaLnBrk="1" hangingPunct="1"/>
            <a:r>
              <a:rPr lang="en-US" sz="2800" b="1" dirty="0" smtClean="0">
                <a:solidFill>
                  <a:schemeClr val="accent2"/>
                </a:solidFill>
              </a:rPr>
              <a:t>“Doing Physics”?</a:t>
            </a:r>
          </a:p>
        </p:txBody>
      </p:sp>
      <p:pic>
        <p:nvPicPr>
          <p:cNvPr id="4" name="Picture 3" descr="sciencerage.png"/>
          <p:cNvPicPr>
            <a:picLocks noChangeAspect="1"/>
          </p:cNvPicPr>
          <p:nvPr/>
        </p:nvPicPr>
        <p:blipFill>
          <a:blip r:embed="rId3" cstate="print"/>
          <a:srcRect t="4213" b="5216"/>
          <a:stretch>
            <a:fillRect/>
          </a:stretch>
        </p:blipFill>
        <p:spPr>
          <a:xfrm>
            <a:off x="685800" y="-1"/>
            <a:ext cx="3276600" cy="6216282"/>
          </a:xfrm>
          <a:prstGeom prst="rect">
            <a:avLst/>
          </a:prstGeom>
        </p:spPr>
      </p:pic>
      <p:pic>
        <p:nvPicPr>
          <p:cNvPr id="5" name="Picture 4" descr="sciencerage.png"/>
          <p:cNvPicPr>
            <a:picLocks noChangeAspect="1"/>
          </p:cNvPicPr>
          <p:nvPr/>
        </p:nvPicPr>
        <p:blipFill>
          <a:blip r:embed="rId3" cstate="print"/>
          <a:srcRect l="42044" t="90324" r="36934" b="-360"/>
          <a:stretch>
            <a:fillRect/>
          </a:stretch>
        </p:blipFill>
        <p:spPr>
          <a:xfrm>
            <a:off x="4419600" y="4800600"/>
            <a:ext cx="914400" cy="914400"/>
          </a:xfrm>
          <a:prstGeom prst="rect">
            <a:avLst/>
          </a:prstGeom>
        </p:spPr>
      </p:pic>
      <p:sp>
        <p:nvSpPr>
          <p:cNvPr id="6" name="Rectangle 5"/>
          <p:cNvSpPr/>
          <p:nvPr/>
        </p:nvSpPr>
        <p:spPr bwMode="auto">
          <a:xfrm>
            <a:off x="4786952" y="6477000"/>
            <a:ext cx="15240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solidFill>
                <a:schemeClr val="bg1"/>
              </a:solidFill>
              <a:effectLst/>
              <a:latin typeface="Arial" charset="0"/>
              <a:cs typeface="Arial" charset="0"/>
            </a:endParaRPr>
          </a:p>
        </p:txBody>
      </p:sp>
      <p:sp>
        <p:nvSpPr>
          <p:cNvPr id="7" name="Freeform 6"/>
          <p:cNvSpPr/>
          <p:nvPr/>
        </p:nvSpPr>
        <p:spPr bwMode="auto">
          <a:xfrm>
            <a:off x="3733800" y="5486400"/>
            <a:ext cx="715370" cy="75063"/>
          </a:xfrm>
          <a:custGeom>
            <a:avLst/>
            <a:gdLst>
              <a:gd name="connsiteX0" fmla="*/ 0 w 409433"/>
              <a:gd name="connsiteY0" fmla="*/ 95535 h 95535"/>
              <a:gd name="connsiteX1" fmla="*/ 150126 w 409433"/>
              <a:gd name="connsiteY1" fmla="*/ 68239 h 95535"/>
              <a:gd name="connsiteX2" fmla="*/ 272956 w 409433"/>
              <a:gd name="connsiteY2" fmla="*/ 40944 h 95535"/>
              <a:gd name="connsiteX3" fmla="*/ 354842 w 409433"/>
              <a:gd name="connsiteY3" fmla="*/ 13648 h 95535"/>
              <a:gd name="connsiteX4" fmla="*/ 409433 w 409433"/>
              <a:gd name="connsiteY4" fmla="*/ 0 h 95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433" h="95535">
                <a:moveTo>
                  <a:pt x="0" y="95535"/>
                </a:moveTo>
                <a:cubicBezTo>
                  <a:pt x="165600" y="71878"/>
                  <a:pt x="34300" y="93979"/>
                  <a:pt x="150126" y="68239"/>
                </a:cubicBezTo>
                <a:cubicBezTo>
                  <a:pt x="200194" y="57112"/>
                  <a:pt x="225426" y="55203"/>
                  <a:pt x="272956" y="40944"/>
                </a:cubicBezTo>
                <a:cubicBezTo>
                  <a:pt x="300514" y="32677"/>
                  <a:pt x="326929" y="20626"/>
                  <a:pt x="354842" y="13648"/>
                </a:cubicBezTo>
                <a:lnTo>
                  <a:pt x="409433" y="0"/>
                </a:lnTo>
              </a:path>
            </a:pathLst>
          </a:custGeom>
          <a:solidFill>
            <a:schemeClr val="accent1"/>
          </a:solidFill>
          <a:ln w="9525" cap="flat" cmpd="sng" algn="ctr">
            <a:solidFill>
              <a:schemeClr val="tx1"/>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9" name="Rectangle 8"/>
          <p:cNvSpPr/>
          <p:nvPr/>
        </p:nvSpPr>
        <p:spPr bwMode="auto">
          <a:xfrm>
            <a:off x="2133600" y="5834232"/>
            <a:ext cx="12192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solidFill>
                <a:schemeClr val="bg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304800"/>
            <a:ext cx="7772400" cy="685800"/>
          </a:xfrm>
        </p:spPr>
        <p:txBody>
          <a:bodyPr/>
          <a:lstStyle/>
          <a:p>
            <a:pPr eaLnBrk="1" hangingPunct="1"/>
            <a:r>
              <a:rPr lang="en-US" sz="4000" smtClean="0">
                <a:solidFill>
                  <a:srgbClr val="000099"/>
                </a:solidFill>
              </a:rPr>
              <a:t>What is Physics?</a:t>
            </a:r>
            <a:endParaRPr lang="en-US" sz="4000" smtClean="0"/>
          </a:p>
        </p:txBody>
      </p:sp>
      <p:sp>
        <p:nvSpPr>
          <p:cNvPr id="109571" name="Rectangle 3"/>
          <p:cNvSpPr>
            <a:spLocks noGrp="1" noChangeArrowheads="1"/>
          </p:cNvSpPr>
          <p:nvPr>
            <p:ph type="body" idx="1"/>
          </p:nvPr>
        </p:nvSpPr>
        <p:spPr>
          <a:xfrm>
            <a:off x="152400" y="1600200"/>
            <a:ext cx="8991600" cy="4572000"/>
          </a:xfrm>
        </p:spPr>
        <p:txBody>
          <a:bodyPr/>
          <a:lstStyle/>
          <a:p>
            <a:pPr algn="ctr" eaLnBrk="1" hangingPunct="1">
              <a:lnSpc>
                <a:spcPct val="90000"/>
              </a:lnSpc>
            </a:pPr>
            <a:r>
              <a:rPr lang="en-US" sz="2400" b="1" smtClean="0">
                <a:solidFill>
                  <a:srgbClr val="FF0000"/>
                </a:solidFill>
              </a:rPr>
              <a:t>“Study of the basic nature of matter and the interactions that govern its behavior.”</a:t>
            </a:r>
          </a:p>
          <a:p>
            <a:pPr algn="ctr" eaLnBrk="1" hangingPunct="1">
              <a:lnSpc>
                <a:spcPct val="90000"/>
              </a:lnSpc>
            </a:pPr>
            <a:endParaRPr lang="en-US" sz="700" smtClean="0">
              <a:solidFill>
                <a:srgbClr val="FF0000"/>
              </a:solidFill>
            </a:endParaRPr>
          </a:p>
          <a:p>
            <a:pPr algn="ctr" eaLnBrk="1" hangingPunct="1">
              <a:lnSpc>
                <a:spcPct val="90000"/>
              </a:lnSpc>
            </a:pPr>
            <a:r>
              <a:rPr lang="en-US" sz="2400" b="1" smtClean="0"/>
              <a:t>BORING!!!</a:t>
            </a:r>
          </a:p>
          <a:p>
            <a:pPr algn="ctr" eaLnBrk="1" hangingPunct="1">
              <a:lnSpc>
                <a:spcPct val="90000"/>
              </a:lnSpc>
            </a:pPr>
            <a:endParaRPr lang="en-US" sz="2400" b="1" smtClean="0"/>
          </a:p>
          <a:p>
            <a:pPr algn="ctr" eaLnBrk="1" hangingPunct="1">
              <a:lnSpc>
                <a:spcPct val="90000"/>
              </a:lnSpc>
            </a:pPr>
            <a:r>
              <a:rPr lang="en-US" sz="2400" b="1" smtClean="0">
                <a:solidFill>
                  <a:srgbClr val="FF0000"/>
                </a:solidFill>
              </a:rPr>
              <a:t>“How Stuff Works.”</a:t>
            </a:r>
          </a:p>
          <a:p>
            <a:pPr algn="ctr" eaLnBrk="1" hangingPunct="1">
              <a:lnSpc>
                <a:spcPct val="90000"/>
              </a:lnSpc>
            </a:pPr>
            <a:r>
              <a:rPr lang="en-US" sz="2400" b="1" smtClean="0"/>
              <a:t>True, but vague.</a:t>
            </a:r>
          </a:p>
          <a:p>
            <a:pPr lvl="1" algn="ctr" eaLnBrk="1" hangingPunct="1">
              <a:lnSpc>
                <a:spcPct val="90000"/>
              </a:lnSpc>
              <a:buFontTx/>
              <a:buNone/>
            </a:pPr>
            <a:endParaRPr lang="en-US" sz="2000" smtClean="0"/>
          </a:p>
          <a:p>
            <a:pPr lvl="1" algn="ctr" eaLnBrk="1" hangingPunct="1">
              <a:lnSpc>
                <a:spcPct val="90000"/>
              </a:lnSpc>
              <a:buFontTx/>
              <a:buNone/>
            </a:pPr>
            <a:r>
              <a:rPr lang="en-US" sz="2400" b="1" smtClean="0">
                <a:solidFill>
                  <a:srgbClr val="FF0000"/>
                </a:solidFill>
              </a:rPr>
              <a:t>“Common Sense Approach to How Things Work”</a:t>
            </a:r>
          </a:p>
          <a:p>
            <a:pPr lvl="1" algn="ctr" eaLnBrk="1" hangingPunct="1">
              <a:lnSpc>
                <a:spcPct val="90000"/>
              </a:lnSpc>
              <a:buFontTx/>
              <a:buNone/>
            </a:pPr>
            <a:r>
              <a:rPr lang="en-US" sz="2400" b="1" smtClean="0">
                <a:solidFill>
                  <a:srgbClr val="FF0000"/>
                </a:solidFill>
              </a:rPr>
              <a:t>(with units!)</a:t>
            </a:r>
            <a:endParaRPr lang="en-US" sz="2400" b="1" smtClean="0"/>
          </a:p>
          <a:p>
            <a:pPr algn="ctr" eaLnBrk="1" hangingPunct="1">
              <a:lnSpc>
                <a:spcPct val="90000"/>
              </a:lnSpc>
            </a:pPr>
            <a:r>
              <a:rPr lang="en-US" sz="2000" b="1" smtClean="0"/>
              <a:t>Common Sense—A minimal set of simple, straightforward guides.</a:t>
            </a:r>
          </a:p>
          <a:p>
            <a:pPr algn="ctr" eaLnBrk="1" hangingPunct="1">
              <a:lnSpc>
                <a:spcPct val="90000"/>
              </a:lnSpc>
            </a:pPr>
            <a:r>
              <a:rPr lang="en-US" sz="2000" b="1" smtClean="0"/>
              <a:t>Units—Predictions on a quantitative level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95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95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957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957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957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09571">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09571">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095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304800" y="1066800"/>
            <a:ext cx="8610600" cy="1470025"/>
          </a:xfrm>
        </p:spPr>
        <p:txBody>
          <a:bodyPr/>
          <a:lstStyle/>
          <a:p>
            <a:pPr eaLnBrk="1" hangingPunct="1"/>
            <a:r>
              <a:rPr lang="en-US" sz="4400" i="1" smtClean="0"/>
              <a:t>Intermediate Lab </a:t>
            </a:r>
            <a:r>
              <a:rPr lang="en-US" sz="2400" smtClean="0"/>
              <a:t/>
            </a:r>
            <a:br>
              <a:rPr lang="en-US" sz="2400" smtClean="0"/>
            </a:br>
            <a:r>
              <a:rPr lang="en-US" sz="2400" smtClean="0">
                <a:solidFill>
                  <a:schemeClr val="hlink"/>
                </a:solidFill>
              </a:rPr>
              <a:t>PHYS 3870</a:t>
            </a:r>
          </a:p>
        </p:txBody>
      </p:sp>
      <p:sp>
        <p:nvSpPr>
          <p:cNvPr id="18435" name="Rectangle 5"/>
          <p:cNvSpPr>
            <a:spLocks noGrp="1" noChangeArrowheads="1"/>
          </p:cNvSpPr>
          <p:nvPr>
            <p:ph type="subTitle" idx="1"/>
          </p:nvPr>
        </p:nvSpPr>
        <p:spPr>
          <a:noFill/>
        </p:spPr>
        <p:txBody>
          <a:bodyPr/>
          <a:lstStyle/>
          <a:p>
            <a:pPr eaLnBrk="1" hangingPunct="1"/>
            <a:r>
              <a:rPr lang="en-US" b="1" smtClean="0"/>
              <a:t>Class Administration </a:t>
            </a:r>
          </a:p>
          <a:p>
            <a:pPr eaLnBrk="1" hangingPunct="1"/>
            <a:r>
              <a:rPr lang="en-US" b="1" smtClean="0"/>
              <a:t>and </a:t>
            </a:r>
          </a:p>
          <a:p>
            <a:pPr eaLnBrk="1" hangingPunct="1"/>
            <a:r>
              <a:rPr lang="en-US" b="1" smtClean="0"/>
              <a:t>Syllabus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0"/>
            <a:ext cx="7772400" cy="609600"/>
          </a:xfrm>
        </p:spPr>
        <p:txBody>
          <a:bodyPr/>
          <a:lstStyle/>
          <a:p>
            <a:pPr eaLnBrk="1" hangingPunct="1"/>
            <a:r>
              <a:rPr lang="en-US" smtClean="0">
                <a:solidFill>
                  <a:srgbClr val="000099"/>
                </a:solidFill>
              </a:rPr>
              <a:t>What are the major subfields in Physics?</a:t>
            </a:r>
            <a:endParaRPr lang="en-US" smtClean="0"/>
          </a:p>
        </p:txBody>
      </p:sp>
      <p:sp>
        <p:nvSpPr>
          <p:cNvPr id="153603" name="Rectangle 3"/>
          <p:cNvSpPr>
            <a:spLocks noGrp="1" noChangeArrowheads="1"/>
          </p:cNvSpPr>
          <p:nvPr>
            <p:ph type="body" idx="1"/>
          </p:nvPr>
        </p:nvSpPr>
        <p:spPr>
          <a:xfrm>
            <a:off x="228600" y="762000"/>
            <a:ext cx="8915400" cy="5867400"/>
          </a:xfrm>
        </p:spPr>
        <p:txBody>
          <a:bodyPr/>
          <a:lstStyle/>
          <a:p>
            <a:pPr eaLnBrk="1" hangingPunct="1"/>
            <a:r>
              <a:rPr lang="en-US" sz="2800" b="1" i="1" dirty="0" smtClean="0">
                <a:solidFill>
                  <a:schemeClr val="accent2"/>
                </a:solidFill>
              </a:rPr>
              <a:t>Classical Physics</a:t>
            </a:r>
            <a:r>
              <a:rPr lang="en-US" sz="2800" dirty="0" smtClean="0">
                <a:solidFill>
                  <a:schemeClr val="accent2"/>
                </a:solidFill>
              </a:rPr>
              <a:t> </a:t>
            </a:r>
            <a:r>
              <a:rPr lang="en-US" sz="2800" i="1" dirty="0" smtClean="0">
                <a:solidFill>
                  <a:schemeClr val="accent2"/>
                </a:solidFill>
              </a:rPr>
              <a:t>(pre-20</a:t>
            </a:r>
            <a:r>
              <a:rPr lang="en-US" sz="2800" i="1" baseline="30000" dirty="0" smtClean="0">
                <a:solidFill>
                  <a:schemeClr val="accent2"/>
                </a:solidFill>
              </a:rPr>
              <a:t>th</a:t>
            </a:r>
            <a:r>
              <a:rPr lang="en-US" sz="2800" i="1" dirty="0" smtClean="0">
                <a:solidFill>
                  <a:schemeClr val="accent2"/>
                </a:solidFill>
              </a:rPr>
              <a:t> century)</a:t>
            </a:r>
            <a:endParaRPr lang="en-US" sz="2800" dirty="0" smtClean="0">
              <a:solidFill>
                <a:schemeClr val="accent2"/>
              </a:solidFill>
            </a:endParaRPr>
          </a:p>
          <a:p>
            <a:pPr lvl="1" eaLnBrk="1" hangingPunct="1"/>
            <a:r>
              <a:rPr lang="en-US" sz="2000" dirty="0" smtClean="0"/>
              <a:t>Mechanics   →   </a:t>
            </a:r>
            <a:r>
              <a:rPr lang="en-US" sz="2000" dirty="0" smtClean="0">
                <a:solidFill>
                  <a:srgbClr val="FF0000"/>
                </a:solidFill>
              </a:rPr>
              <a:t>forces, motion</a:t>
            </a:r>
            <a:endParaRPr lang="en-US" sz="2000" dirty="0" smtClean="0"/>
          </a:p>
          <a:p>
            <a:pPr lvl="1" eaLnBrk="1" hangingPunct="1"/>
            <a:r>
              <a:rPr lang="en-US" sz="2000" dirty="0" smtClean="0"/>
              <a:t>Thermodynamics   →   </a:t>
            </a:r>
            <a:r>
              <a:rPr lang="en-US" sz="2000" dirty="0" smtClean="0">
                <a:solidFill>
                  <a:srgbClr val="FF0000"/>
                </a:solidFill>
              </a:rPr>
              <a:t>heat, temperature</a:t>
            </a:r>
            <a:endParaRPr lang="en-US" sz="2000" dirty="0" smtClean="0"/>
          </a:p>
          <a:p>
            <a:pPr lvl="1" eaLnBrk="1" hangingPunct="1"/>
            <a:r>
              <a:rPr lang="en-US" sz="2000" dirty="0" smtClean="0"/>
              <a:t>Electricity and magnetism	 →  </a:t>
            </a:r>
            <a:r>
              <a:rPr lang="en-US" sz="2000" dirty="0" smtClean="0">
                <a:solidFill>
                  <a:srgbClr val="FF0000"/>
                </a:solidFill>
              </a:rPr>
              <a:t>charge, currents </a:t>
            </a:r>
          </a:p>
          <a:p>
            <a:pPr lvl="1" eaLnBrk="1" hangingPunct="1"/>
            <a:r>
              <a:rPr lang="en-US" sz="2000" dirty="0" smtClean="0"/>
              <a:t>Optics	 →  </a:t>
            </a:r>
            <a:r>
              <a:rPr lang="en-US" sz="2000" dirty="0" smtClean="0">
                <a:solidFill>
                  <a:srgbClr val="FF0000"/>
                </a:solidFill>
              </a:rPr>
              <a:t>light, lenses, telescopes</a:t>
            </a:r>
          </a:p>
          <a:p>
            <a:pPr eaLnBrk="1" hangingPunct="1"/>
            <a:r>
              <a:rPr lang="en-US" sz="2800" b="1" i="1" dirty="0" smtClean="0">
                <a:solidFill>
                  <a:schemeClr val="accent2"/>
                </a:solidFill>
              </a:rPr>
              <a:t>Modern Physics </a:t>
            </a:r>
            <a:r>
              <a:rPr lang="en-US" sz="2800" i="1" dirty="0" smtClean="0">
                <a:solidFill>
                  <a:schemeClr val="accent2"/>
                </a:solidFill>
              </a:rPr>
              <a:t>(20</a:t>
            </a:r>
            <a:r>
              <a:rPr lang="en-US" sz="2800" i="1" baseline="30000" dirty="0" smtClean="0">
                <a:solidFill>
                  <a:schemeClr val="accent2"/>
                </a:solidFill>
              </a:rPr>
              <a:t>th</a:t>
            </a:r>
            <a:r>
              <a:rPr lang="en-US" sz="2800" i="1" dirty="0" smtClean="0">
                <a:solidFill>
                  <a:schemeClr val="accent2"/>
                </a:solidFill>
              </a:rPr>
              <a:t> and 21</a:t>
            </a:r>
            <a:r>
              <a:rPr lang="en-US" sz="2800" i="1" baseline="30000" dirty="0" smtClean="0">
                <a:solidFill>
                  <a:schemeClr val="accent2"/>
                </a:solidFill>
              </a:rPr>
              <a:t>st</a:t>
            </a:r>
            <a:r>
              <a:rPr lang="en-US" sz="2800" i="1" dirty="0" smtClean="0">
                <a:solidFill>
                  <a:schemeClr val="accent2"/>
                </a:solidFill>
              </a:rPr>
              <a:t> centuries)</a:t>
            </a:r>
            <a:endParaRPr lang="en-US" sz="2800" i="1" dirty="0" smtClean="0"/>
          </a:p>
          <a:p>
            <a:pPr lvl="1" eaLnBrk="1" hangingPunct="1"/>
            <a:r>
              <a:rPr lang="en-US" sz="2000" dirty="0" smtClean="0"/>
              <a:t>Atomic and nuclear	 →</a:t>
            </a:r>
            <a:r>
              <a:rPr lang="en-US" sz="2000" dirty="0" smtClean="0">
                <a:solidFill>
                  <a:srgbClr val="FF0000"/>
                </a:solidFill>
              </a:rPr>
              <a:t> radioactivity, atomic power</a:t>
            </a:r>
            <a:endParaRPr lang="en-US" sz="2000" dirty="0" smtClean="0"/>
          </a:p>
          <a:p>
            <a:pPr lvl="1" eaLnBrk="1" hangingPunct="1">
              <a:spcBef>
                <a:spcPct val="0"/>
              </a:spcBef>
            </a:pPr>
            <a:r>
              <a:rPr lang="en-US" sz="2000" dirty="0" smtClean="0"/>
              <a:t>Quantum mechanics	 </a:t>
            </a:r>
            <a:r>
              <a:rPr lang="en-US" sz="4400" baseline="-25000" dirty="0" smtClean="0"/>
              <a:t>}</a:t>
            </a:r>
            <a:r>
              <a:rPr lang="en-US" sz="1800" dirty="0" smtClean="0"/>
              <a:t> </a:t>
            </a:r>
            <a:r>
              <a:rPr lang="en-US" sz="2400" baseline="-40000" dirty="0" smtClean="0"/>
              <a:t>→ </a:t>
            </a:r>
            <a:r>
              <a:rPr lang="en-US" sz="3200" baseline="-40000" dirty="0" smtClean="0">
                <a:solidFill>
                  <a:srgbClr val="FF0000"/>
                </a:solidFill>
              </a:rPr>
              <a:t>basic structure of matter</a:t>
            </a:r>
            <a:endParaRPr lang="en-US" sz="2000" dirty="0" smtClean="0"/>
          </a:p>
          <a:p>
            <a:pPr lvl="1" eaLnBrk="1" hangingPunct="1">
              <a:spcBef>
                <a:spcPct val="0"/>
              </a:spcBef>
            </a:pPr>
            <a:r>
              <a:rPr lang="en-US" sz="2000" dirty="0" smtClean="0"/>
              <a:t>Particle physics</a:t>
            </a:r>
          </a:p>
          <a:p>
            <a:pPr lvl="1" eaLnBrk="1" hangingPunct="1"/>
            <a:r>
              <a:rPr lang="en-US" sz="2000" dirty="0" smtClean="0"/>
              <a:t>Condensed matter  →  </a:t>
            </a:r>
            <a:r>
              <a:rPr lang="en-US" sz="2000" dirty="0" smtClean="0">
                <a:solidFill>
                  <a:srgbClr val="FF0000"/>
                </a:solidFill>
              </a:rPr>
              <a:t>solids &amp; liquids, computers, lasers</a:t>
            </a:r>
            <a:endParaRPr lang="en-US" sz="2000" dirty="0" smtClean="0"/>
          </a:p>
          <a:p>
            <a:pPr lvl="1" eaLnBrk="1" hangingPunct="1"/>
            <a:r>
              <a:rPr lang="en-US" sz="2000" dirty="0" smtClean="0"/>
              <a:t>Complex systems→  </a:t>
            </a:r>
            <a:r>
              <a:rPr lang="en-US" sz="2000" dirty="0" smtClean="0">
                <a:solidFill>
                  <a:srgbClr val="FF0000"/>
                </a:solidFill>
              </a:rPr>
              <a:t>chaos, complexity, fractals, critical exponents</a:t>
            </a:r>
            <a:endParaRPr lang="en-US" sz="2000" dirty="0" smtClean="0"/>
          </a:p>
          <a:p>
            <a:pPr lvl="1" eaLnBrk="1" hangingPunct="1"/>
            <a:r>
              <a:rPr lang="en-US" sz="2000" dirty="0" smtClean="0"/>
              <a:t>Relativity, Cosmology  →   </a:t>
            </a:r>
            <a:r>
              <a:rPr lang="en-US" sz="2000" dirty="0" smtClean="0">
                <a:solidFill>
                  <a:srgbClr val="FF0000"/>
                </a:solidFill>
              </a:rPr>
              <a:t>universe, life!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36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36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36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360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5360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15360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15360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153603">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15360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5" name="Rectangle 2"/>
          <p:cNvSpPr>
            <a:spLocks noChangeArrowheads="1"/>
          </p:cNvSpPr>
          <p:nvPr/>
        </p:nvSpPr>
        <p:spPr bwMode="auto">
          <a:xfrm>
            <a:off x="381000" y="1143000"/>
            <a:ext cx="8458200" cy="4800600"/>
          </a:xfrm>
          <a:prstGeom prst="rect">
            <a:avLst/>
          </a:prstGeom>
          <a:solidFill>
            <a:srgbClr val="CC99FF"/>
          </a:solidFill>
          <a:ln w="38100">
            <a:solidFill>
              <a:srgbClr val="993366"/>
            </a:solidFill>
            <a:miter lim="800000"/>
            <a:headEnd/>
            <a:tailEnd/>
          </a:ln>
        </p:spPr>
        <p:txBody>
          <a:bodyPr wrap="none" anchor="ctr"/>
          <a:lstStyle/>
          <a:p>
            <a:endParaRPr lang="en-US"/>
          </a:p>
        </p:txBody>
      </p:sp>
      <p:sp>
        <p:nvSpPr>
          <p:cNvPr id="8206" name="Oval 3"/>
          <p:cNvSpPr>
            <a:spLocks noChangeArrowheads="1"/>
          </p:cNvSpPr>
          <p:nvPr/>
        </p:nvSpPr>
        <p:spPr bwMode="auto">
          <a:xfrm>
            <a:off x="3048000" y="2438400"/>
            <a:ext cx="2971800" cy="2819400"/>
          </a:xfrm>
          <a:prstGeom prst="ellipse">
            <a:avLst/>
          </a:prstGeom>
          <a:solidFill>
            <a:schemeClr val="accent1"/>
          </a:solidFill>
          <a:ln w="38100">
            <a:solidFill>
              <a:schemeClr val="accent2"/>
            </a:solidFill>
            <a:round/>
            <a:headEnd/>
            <a:tailEnd/>
          </a:ln>
        </p:spPr>
        <p:txBody>
          <a:bodyPr wrap="none" anchor="ctr"/>
          <a:lstStyle/>
          <a:p>
            <a:endParaRPr lang="en-US"/>
          </a:p>
        </p:txBody>
      </p:sp>
      <p:sp>
        <p:nvSpPr>
          <p:cNvPr id="8207" name="Rectangle 4"/>
          <p:cNvSpPr>
            <a:spLocks noGrp="1" noChangeArrowheads="1"/>
          </p:cNvSpPr>
          <p:nvPr>
            <p:ph type="title"/>
          </p:nvPr>
        </p:nvSpPr>
        <p:spPr>
          <a:xfrm>
            <a:off x="381000" y="304800"/>
            <a:ext cx="8229600" cy="304800"/>
          </a:xfrm>
        </p:spPr>
        <p:txBody>
          <a:bodyPr/>
          <a:lstStyle/>
          <a:p>
            <a:pPr eaLnBrk="1" hangingPunct="1"/>
            <a:r>
              <a:rPr lang="en-US" smtClean="0"/>
              <a:t>State of Physics </a:t>
            </a:r>
            <a:r>
              <a:rPr lang="en-US" i="1" smtClean="0"/>
              <a:t>cira</a:t>
            </a:r>
            <a:r>
              <a:rPr lang="en-US" smtClean="0"/>
              <a:t> 1895</a:t>
            </a:r>
          </a:p>
        </p:txBody>
      </p:sp>
      <p:graphicFrame>
        <p:nvGraphicFramePr>
          <p:cNvPr id="8194" name="Diagram 5"/>
          <p:cNvGraphicFramePr>
            <a:graphicFrameLocks/>
          </p:cNvGraphicFramePr>
          <p:nvPr/>
        </p:nvGraphicFramePr>
        <p:xfrm>
          <a:off x="0" y="1600200"/>
          <a:ext cx="9007475" cy="4525963"/>
        </p:xfrm>
        <a:graphic>
          <a:graphicData uri="http://schemas.openxmlformats.org/drawingml/2006/compatibility">
            <com:legacyDrawing xmlns:com="http://schemas.openxmlformats.org/drawingml/2006/compatibility" spid="_x0000_s8194"/>
          </a:graphicData>
        </a:graphic>
      </p:graphicFrame>
      <p:sp>
        <p:nvSpPr>
          <p:cNvPr id="8208" name="Text Box 16"/>
          <p:cNvSpPr txBox="1">
            <a:spLocks noChangeArrowheads="1"/>
          </p:cNvSpPr>
          <p:nvPr/>
        </p:nvSpPr>
        <p:spPr bwMode="auto">
          <a:xfrm>
            <a:off x="6096000" y="1143000"/>
            <a:ext cx="2768600" cy="762000"/>
          </a:xfrm>
          <a:prstGeom prst="rect">
            <a:avLst/>
          </a:prstGeom>
          <a:noFill/>
          <a:ln w="9525">
            <a:noFill/>
            <a:miter lim="800000"/>
            <a:headEnd/>
            <a:tailEnd/>
          </a:ln>
        </p:spPr>
        <p:txBody>
          <a:bodyPr wrap="none">
            <a:spAutoFit/>
          </a:bodyPr>
          <a:lstStyle/>
          <a:p>
            <a:r>
              <a:rPr lang="en-US" sz="1600" b="1" u="sng">
                <a:solidFill>
                  <a:srgbClr val="800080"/>
                </a:solidFill>
              </a:rPr>
              <a:t>Conservation Laws</a:t>
            </a:r>
          </a:p>
          <a:p>
            <a:pPr>
              <a:buFontTx/>
              <a:buChar char="•"/>
            </a:pPr>
            <a:r>
              <a:rPr lang="en-US" sz="1400" b="1">
                <a:solidFill>
                  <a:srgbClr val="800080"/>
                </a:solidFill>
              </a:rPr>
              <a:t>  Energy</a:t>
            </a:r>
          </a:p>
          <a:p>
            <a:pPr>
              <a:buFontTx/>
              <a:buChar char="•"/>
            </a:pPr>
            <a:r>
              <a:rPr lang="en-US" sz="1400" b="1">
                <a:solidFill>
                  <a:srgbClr val="800080"/>
                </a:solidFill>
              </a:rPr>
              <a:t>  Linear &amp; Angular Momentum</a:t>
            </a:r>
          </a:p>
        </p:txBody>
      </p:sp>
      <p:sp>
        <p:nvSpPr>
          <p:cNvPr id="8209" name="Rectangle 21"/>
          <p:cNvSpPr>
            <a:spLocks noChangeArrowheads="1"/>
          </p:cNvSpPr>
          <p:nvPr/>
        </p:nvSpPr>
        <p:spPr bwMode="auto">
          <a:xfrm>
            <a:off x="457200" y="1219200"/>
            <a:ext cx="2895600" cy="762000"/>
          </a:xfrm>
          <a:prstGeom prst="rect">
            <a:avLst/>
          </a:prstGeom>
          <a:noFill/>
          <a:ln w="9525">
            <a:noFill/>
            <a:miter lim="800000"/>
            <a:headEnd/>
            <a:tailEnd/>
          </a:ln>
        </p:spPr>
        <p:txBody>
          <a:bodyPr>
            <a:spAutoFit/>
          </a:bodyPr>
          <a:lstStyle/>
          <a:p>
            <a:r>
              <a:rPr lang="en-US" sz="1600" b="1" u="sng">
                <a:solidFill>
                  <a:schemeClr val="accent2"/>
                </a:solidFill>
              </a:rPr>
              <a:t>Statistical Mechanics</a:t>
            </a:r>
          </a:p>
          <a:p>
            <a:pPr>
              <a:buFontTx/>
              <a:buChar char="•"/>
            </a:pPr>
            <a:r>
              <a:rPr lang="en-US" sz="1400" b="1">
                <a:solidFill>
                  <a:schemeClr val="accent2"/>
                </a:solidFill>
              </a:rPr>
              <a:t> 3 Laws of Thermodynamics</a:t>
            </a:r>
          </a:p>
          <a:p>
            <a:pPr>
              <a:buFontTx/>
              <a:buChar char="•"/>
            </a:pPr>
            <a:r>
              <a:rPr lang="en-US" sz="1400" b="1">
                <a:solidFill>
                  <a:schemeClr val="accent2"/>
                </a:solidFill>
              </a:rPr>
              <a:t> Kinetic Theory</a:t>
            </a:r>
          </a:p>
        </p:txBody>
      </p:sp>
      <p:sp>
        <p:nvSpPr>
          <p:cNvPr id="8210" name="AutoShape 23"/>
          <p:cNvSpPr>
            <a:spLocks noChangeArrowheads="1"/>
          </p:cNvSpPr>
          <p:nvPr/>
        </p:nvSpPr>
        <p:spPr bwMode="auto">
          <a:xfrm rot="2850840" flipV="1">
            <a:off x="3582194" y="3147219"/>
            <a:ext cx="631825" cy="112713"/>
          </a:xfrm>
          <a:prstGeom prst="leftRightArrow">
            <a:avLst>
              <a:gd name="adj1" fmla="val 50000"/>
              <a:gd name="adj2" fmla="val 112112"/>
            </a:avLst>
          </a:prstGeom>
          <a:solidFill>
            <a:schemeClr val="accent1"/>
          </a:solidFill>
          <a:ln w="9525">
            <a:solidFill>
              <a:schemeClr val="tx1"/>
            </a:solidFill>
            <a:miter lim="800000"/>
            <a:headEnd/>
            <a:tailEnd/>
          </a:ln>
        </p:spPr>
        <p:txBody>
          <a:bodyPr wrap="none" anchor="ctr"/>
          <a:lstStyle/>
          <a:p>
            <a:endParaRPr lang="en-US"/>
          </a:p>
        </p:txBody>
      </p:sp>
      <p:sp>
        <p:nvSpPr>
          <p:cNvPr id="8211" name="Line 24"/>
          <p:cNvSpPr>
            <a:spLocks noChangeShapeType="1"/>
          </p:cNvSpPr>
          <p:nvPr/>
        </p:nvSpPr>
        <p:spPr bwMode="auto">
          <a:xfrm flipH="1" flipV="1">
            <a:off x="2514600" y="1752600"/>
            <a:ext cx="1143000" cy="121920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Limits of pre-Modern Physics</a:t>
            </a:r>
          </a:p>
        </p:txBody>
      </p:sp>
      <p:graphicFrame>
        <p:nvGraphicFramePr>
          <p:cNvPr id="38984" name="Group 72"/>
          <p:cNvGraphicFramePr>
            <a:graphicFrameLocks noGrp="1"/>
          </p:cNvGraphicFramePr>
          <p:nvPr>
            <p:ph idx="1"/>
          </p:nvPr>
        </p:nvGraphicFramePr>
        <p:xfrm>
          <a:off x="381000" y="838200"/>
          <a:ext cx="8534400" cy="5005388"/>
        </p:xfrm>
        <a:graphic>
          <a:graphicData uri="http://schemas.openxmlformats.org/drawingml/2006/table">
            <a:tbl>
              <a:tblPr/>
              <a:tblGrid>
                <a:gridCol w="1817688"/>
                <a:gridCol w="3081337"/>
                <a:gridCol w="3635375"/>
              </a:tblGrid>
              <a:tr h="1057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A52A2"/>
                          </a:solidFill>
                          <a:effectLst/>
                          <a:latin typeface="Arial" charset="0"/>
                          <a:cs typeface="Arial" charset="0"/>
                        </a:rPr>
                        <a:t>Dimension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A52A2"/>
                          </a:solidFill>
                          <a:effectLst/>
                          <a:latin typeface="Arial" charset="0"/>
                          <a:cs typeface="Arial" charset="0"/>
                        </a:rPr>
                        <a:t>Range of Applicability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A52A2"/>
                          </a:solidFill>
                          <a:effectLst/>
                          <a:latin typeface="Arial" charset="0"/>
                          <a:cs typeface="Arial" charset="0"/>
                        </a:rPr>
                        <a:t>Range of Application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cs typeface="Arial" charset="0"/>
                        </a:rPr>
                        <a:t>Length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cs typeface="Arial" charset="0"/>
                        </a:rPr>
                        <a:t>10</a:t>
                      </a:r>
                      <a:r>
                        <a:rPr kumimoji="0" lang="en-US" sz="1800" b="1" i="0" u="none" strike="noStrike" cap="none" normalizeH="0" baseline="30000" smtClean="0">
                          <a:ln>
                            <a:noFill/>
                          </a:ln>
                          <a:solidFill>
                            <a:schemeClr val="hlink"/>
                          </a:solidFill>
                          <a:effectLst/>
                          <a:latin typeface="Arial" charset="0"/>
                          <a:cs typeface="Arial" charset="0"/>
                        </a:rPr>
                        <a:t>-6</a:t>
                      </a:r>
                      <a:r>
                        <a:rPr kumimoji="0" lang="en-US" sz="1800" b="1" i="0" u="none" strike="noStrike" cap="none" normalizeH="0" baseline="0" smtClean="0">
                          <a:ln>
                            <a:noFill/>
                          </a:ln>
                          <a:solidFill>
                            <a:schemeClr val="hlink"/>
                          </a:solidFill>
                          <a:effectLst/>
                          <a:latin typeface="Arial" charset="0"/>
                          <a:cs typeface="Arial" charset="0"/>
                        </a:rPr>
                        <a:t> to 10</a:t>
                      </a:r>
                      <a:r>
                        <a:rPr kumimoji="0" lang="en-US" sz="1800" b="1" i="0" u="none" strike="noStrike" cap="none" normalizeH="0" baseline="30000" smtClean="0">
                          <a:ln>
                            <a:noFill/>
                          </a:ln>
                          <a:solidFill>
                            <a:schemeClr val="hlink"/>
                          </a:solidFill>
                          <a:effectLst/>
                          <a:latin typeface="Arial" charset="0"/>
                          <a:cs typeface="Arial" charset="0"/>
                        </a:rPr>
                        <a:t>+8</a:t>
                      </a:r>
                      <a:r>
                        <a:rPr kumimoji="0" lang="en-US" sz="1800" b="1" i="0" u="none" strike="noStrike" cap="none" normalizeH="0" baseline="0" smtClean="0">
                          <a:ln>
                            <a:noFill/>
                          </a:ln>
                          <a:solidFill>
                            <a:schemeClr val="hlink"/>
                          </a:solidFill>
                          <a:effectLst/>
                          <a:latin typeface="Arial" charset="0"/>
                          <a:cs typeface="Arial" charset="0"/>
                        </a:rPr>
                        <a:t>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cs typeface="Arial" charset="0"/>
                        </a:rPr>
                        <a:t>Smoke particle (Brownian Motion) to the solar system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cs typeface="Arial" charset="0"/>
                        </a:rPr>
                        <a:t>Mass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cs typeface="Arial" charset="0"/>
                        </a:rPr>
                        <a:t>10</a:t>
                      </a:r>
                      <a:r>
                        <a:rPr kumimoji="0" lang="en-US" sz="1800" b="1" i="0" u="none" strike="noStrike" cap="none" normalizeH="0" baseline="30000" smtClean="0">
                          <a:ln>
                            <a:noFill/>
                          </a:ln>
                          <a:solidFill>
                            <a:schemeClr val="hlink"/>
                          </a:solidFill>
                          <a:effectLst/>
                          <a:latin typeface="Arial" charset="0"/>
                          <a:cs typeface="Arial" charset="0"/>
                        </a:rPr>
                        <a:t>-9</a:t>
                      </a:r>
                      <a:r>
                        <a:rPr kumimoji="0" lang="en-US" sz="1800" b="1" i="0" u="none" strike="noStrike" cap="none" normalizeH="0" baseline="0" smtClean="0">
                          <a:ln>
                            <a:noFill/>
                          </a:ln>
                          <a:solidFill>
                            <a:schemeClr val="hlink"/>
                          </a:solidFill>
                          <a:effectLst/>
                          <a:latin typeface="Arial" charset="0"/>
                          <a:cs typeface="Arial" charset="0"/>
                        </a:rPr>
                        <a:t> to 10</a:t>
                      </a:r>
                      <a:r>
                        <a:rPr kumimoji="0" lang="en-US" sz="1800" b="1" i="0" u="none" strike="noStrike" cap="none" normalizeH="0" baseline="30000" smtClean="0">
                          <a:ln>
                            <a:noFill/>
                          </a:ln>
                          <a:solidFill>
                            <a:schemeClr val="hlink"/>
                          </a:solidFill>
                          <a:effectLst/>
                          <a:latin typeface="Arial" charset="0"/>
                          <a:cs typeface="Arial" charset="0"/>
                        </a:rPr>
                        <a:t>+31</a:t>
                      </a:r>
                      <a:r>
                        <a:rPr kumimoji="0" lang="en-US" sz="1800" b="1" i="0" u="none" strike="noStrike" cap="none" normalizeH="0" baseline="0" smtClean="0">
                          <a:ln>
                            <a:noFill/>
                          </a:ln>
                          <a:solidFill>
                            <a:schemeClr val="hlink"/>
                          </a:solidFill>
                          <a:effectLst/>
                          <a:latin typeface="Arial" charset="0"/>
                          <a:cs typeface="Arial" charset="0"/>
                        </a:rPr>
                        <a:t> kg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cs typeface="Arial" charset="0"/>
                        </a:rPr>
                        <a:t>Dust particles to solar mass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5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cs typeface="Arial" charset="0"/>
                        </a:rPr>
                        <a:t>Time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cs typeface="Arial" charset="0"/>
                        </a:rPr>
                        <a:t>10</a:t>
                      </a:r>
                      <a:r>
                        <a:rPr kumimoji="0" lang="en-US" sz="1800" b="1" i="0" u="none" strike="noStrike" cap="none" normalizeH="0" baseline="30000" smtClean="0">
                          <a:ln>
                            <a:noFill/>
                          </a:ln>
                          <a:solidFill>
                            <a:schemeClr val="hlink"/>
                          </a:solidFill>
                          <a:effectLst/>
                          <a:latin typeface="Arial" charset="0"/>
                          <a:cs typeface="Arial" charset="0"/>
                        </a:rPr>
                        <a:t>+10</a:t>
                      </a:r>
                      <a:r>
                        <a:rPr kumimoji="0" lang="en-US" sz="1800" b="1" i="0" u="none" strike="noStrike" cap="none" normalizeH="0" baseline="0" smtClean="0">
                          <a:ln>
                            <a:noFill/>
                          </a:ln>
                          <a:solidFill>
                            <a:schemeClr val="hlink"/>
                          </a:solidFill>
                          <a:effectLst/>
                          <a:latin typeface="Arial" charset="0"/>
                          <a:cs typeface="Arial" charset="0"/>
                        </a:rPr>
                        <a:t> to 10</a:t>
                      </a:r>
                      <a:r>
                        <a:rPr kumimoji="0" lang="en-US" sz="1800" b="1" i="0" u="none" strike="noStrike" cap="none" normalizeH="0" baseline="30000" smtClean="0">
                          <a:ln>
                            <a:noFill/>
                          </a:ln>
                          <a:solidFill>
                            <a:schemeClr val="hlink"/>
                          </a:solidFill>
                          <a:effectLst/>
                          <a:latin typeface="Arial" charset="0"/>
                          <a:cs typeface="Arial" charset="0"/>
                        </a:rPr>
                        <a:t>+17</a:t>
                      </a:r>
                      <a:r>
                        <a:rPr kumimoji="0" lang="en-US" sz="1800" b="1" i="0" u="none" strike="noStrike" cap="none" normalizeH="0" baseline="0" smtClean="0">
                          <a:ln>
                            <a:noFill/>
                          </a:ln>
                          <a:solidFill>
                            <a:schemeClr val="hlink"/>
                          </a:solidFill>
                          <a:effectLst/>
                          <a:latin typeface="Arial" charset="0"/>
                          <a:cs typeface="Arial" charset="0"/>
                        </a:rPr>
                        <a:t> sec</a:t>
                      </a:r>
                      <a:r>
                        <a:rPr kumimoji="0" lang="en-US" sz="1800" b="1" i="0" u="none" strike="noStrike" cap="none" normalizeH="0" baseline="30000" smtClean="0">
                          <a:ln>
                            <a:noFill/>
                          </a:ln>
                          <a:solidFill>
                            <a:schemeClr val="hlink"/>
                          </a:solidFill>
                          <a:effectLst/>
                          <a:latin typeface="Arial" charset="0"/>
                          <a:cs typeface="Arial" charset="0"/>
                        </a:rPr>
                        <a:t>-1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cs typeface="Arial" charset="0"/>
                        </a:rPr>
                        <a:t>10</a:t>
                      </a:r>
                      <a:r>
                        <a:rPr kumimoji="0" lang="en-US" sz="1800" b="1" i="0" u="none" strike="noStrike" cap="none" normalizeH="0" baseline="30000" smtClean="0">
                          <a:ln>
                            <a:noFill/>
                          </a:ln>
                          <a:solidFill>
                            <a:schemeClr val="hlink"/>
                          </a:solidFill>
                          <a:effectLst/>
                          <a:latin typeface="Arial" charset="0"/>
                          <a:cs typeface="Arial" charset="0"/>
                        </a:rPr>
                        <a:t>-3</a:t>
                      </a:r>
                      <a:r>
                        <a:rPr kumimoji="0" lang="en-US" sz="1800" b="1" i="0" u="none" strike="noStrike" cap="none" normalizeH="0" baseline="0" smtClean="0">
                          <a:ln>
                            <a:noFill/>
                          </a:ln>
                          <a:solidFill>
                            <a:schemeClr val="hlink"/>
                          </a:solidFill>
                          <a:effectLst/>
                          <a:latin typeface="Arial" charset="0"/>
                          <a:cs typeface="Arial" charset="0"/>
                        </a:rPr>
                        <a:t> to 10</a:t>
                      </a:r>
                      <a:r>
                        <a:rPr kumimoji="0" lang="en-US" sz="1800" b="1" i="0" u="none" strike="noStrike" cap="none" normalizeH="0" baseline="30000" smtClean="0">
                          <a:ln>
                            <a:noFill/>
                          </a:ln>
                          <a:solidFill>
                            <a:schemeClr val="hlink"/>
                          </a:solidFill>
                          <a:effectLst/>
                          <a:latin typeface="Arial" charset="0"/>
                          <a:cs typeface="Arial" charset="0"/>
                        </a:rPr>
                        <a:t>+9</a:t>
                      </a:r>
                      <a:r>
                        <a:rPr kumimoji="0" lang="en-US" sz="1800" b="1" i="0" u="none" strike="noStrike" cap="none" normalizeH="0" baseline="0" smtClean="0">
                          <a:ln>
                            <a:noFill/>
                          </a:ln>
                          <a:solidFill>
                            <a:schemeClr val="hlink"/>
                          </a:solidFill>
                          <a:effectLst/>
                          <a:latin typeface="Arial" charset="0"/>
                          <a:cs typeface="Arial" charset="0"/>
                        </a:rPr>
                        <a:t> sec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cs typeface="Arial" charset="0"/>
                        </a:rPr>
                        <a:t>Microwave to UV light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cs typeface="Arial" charset="0"/>
                        </a:rPr>
                        <a:t>Smallest timing increments (msec) to celestial motions (centuries)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7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cs typeface="Arial" charset="0"/>
                        </a:rPr>
                        <a:t>Velocity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cs typeface="Arial" charset="0"/>
                        </a:rPr>
                        <a:t>10</a:t>
                      </a:r>
                      <a:r>
                        <a:rPr kumimoji="0" lang="en-US" sz="1800" b="1" i="0" u="none" strike="noStrike" cap="none" normalizeH="0" baseline="30000" smtClean="0">
                          <a:ln>
                            <a:noFill/>
                          </a:ln>
                          <a:solidFill>
                            <a:schemeClr val="hlink"/>
                          </a:solidFill>
                          <a:effectLst/>
                          <a:latin typeface="Arial" charset="0"/>
                          <a:cs typeface="Arial" charset="0"/>
                        </a:rPr>
                        <a:t>-6</a:t>
                      </a:r>
                      <a:r>
                        <a:rPr kumimoji="0" lang="en-US" sz="1800" b="1" i="0" u="none" strike="noStrike" cap="none" normalizeH="0" baseline="0" smtClean="0">
                          <a:ln>
                            <a:noFill/>
                          </a:ln>
                          <a:solidFill>
                            <a:schemeClr val="hlink"/>
                          </a:solidFill>
                          <a:effectLst/>
                          <a:latin typeface="Arial" charset="0"/>
                          <a:cs typeface="Arial" charset="0"/>
                        </a:rPr>
                        <a:t> to 10</a:t>
                      </a:r>
                      <a:r>
                        <a:rPr kumimoji="0" lang="en-US" sz="1800" b="1" i="0" u="none" strike="noStrike" cap="none" normalizeH="0" baseline="30000" smtClean="0">
                          <a:ln>
                            <a:noFill/>
                          </a:ln>
                          <a:solidFill>
                            <a:schemeClr val="hlink"/>
                          </a:solidFill>
                          <a:effectLst/>
                          <a:latin typeface="Arial" charset="0"/>
                          <a:cs typeface="Arial" charset="0"/>
                        </a:rPr>
                        <a:t>+5</a:t>
                      </a:r>
                      <a:r>
                        <a:rPr kumimoji="0" lang="en-US" sz="1800" b="1" i="0" u="none" strike="noStrike" cap="none" normalizeH="0" baseline="0" smtClean="0">
                          <a:ln>
                            <a:noFill/>
                          </a:ln>
                          <a:solidFill>
                            <a:schemeClr val="hlink"/>
                          </a:solidFill>
                          <a:effectLst/>
                          <a:latin typeface="Arial" charset="0"/>
                          <a:cs typeface="Arial" charset="0"/>
                        </a:rPr>
                        <a:t> 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cs typeface="Arial" charset="0"/>
                        </a:rPr>
                        <a:t>Small particles to celestial motion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title"/>
          </p:nvPr>
        </p:nvSpPr>
        <p:spPr>
          <a:xfrm>
            <a:off x="457200" y="152400"/>
            <a:ext cx="8229600" cy="365125"/>
          </a:xfrm>
        </p:spPr>
        <p:txBody>
          <a:bodyPr/>
          <a:lstStyle/>
          <a:p>
            <a:pPr eaLnBrk="1" hangingPunct="1"/>
            <a:r>
              <a:rPr lang="en-US" smtClean="0"/>
              <a:t>State of Physics </a:t>
            </a:r>
            <a:r>
              <a:rPr lang="en-US" i="1" smtClean="0"/>
              <a:t>cira</a:t>
            </a:r>
            <a:r>
              <a:rPr lang="en-US" smtClean="0"/>
              <a:t> 1895</a:t>
            </a:r>
          </a:p>
        </p:txBody>
      </p:sp>
      <p:sp>
        <p:nvSpPr>
          <p:cNvPr id="50183" name="Rectangle 7"/>
          <p:cNvSpPr>
            <a:spLocks noGrp="1" noChangeArrowheads="1"/>
          </p:cNvSpPr>
          <p:nvPr>
            <p:ph type="body" sz="half" idx="1"/>
          </p:nvPr>
        </p:nvSpPr>
        <p:spPr>
          <a:xfrm>
            <a:off x="381000" y="838200"/>
            <a:ext cx="5767388" cy="5287963"/>
          </a:xfrm>
          <a:noFill/>
        </p:spPr>
        <p:txBody>
          <a:bodyPr/>
          <a:lstStyle/>
          <a:p>
            <a:pPr marL="0" indent="0" eaLnBrk="1" hangingPunct="1">
              <a:lnSpc>
                <a:spcPct val="90000"/>
              </a:lnSpc>
            </a:pPr>
            <a:r>
              <a:rPr lang="en-US" sz="2800" dirty="0" smtClean="0"/>
              <a:t>Lord Kelvin—arguably the greatest physicist of his day:</a:t>
            </a:r>
          </a:p>
          <a:p>
            <a:pPr marL="0" indent="0" eaLnBrk="1" hangingPunct="1">
              <a:lnSpc>
                <a:spcPct val="90000"/>
              </a:lnSpc>
              <a:buFontTx/>
              <a:buChar char="•"/>
            </a:pPr>
            <a:r>
              <a:rPr lang="en-US" sz="2000" dirty="0" smtClean="0">
                <a:solidFill>
                  <a:srgbClr val="0066FF"/>
                </a:solidFill>
              </a:rPr>
              <a:t>  Strong opponent of existence of atoms</a:t>
            </a:r>
          </a:p>
          <a:p>
            <a:pPr marL="0" indent="0" eaLnBrk="1" hangingPunct="1">
              <a:lnSpc>
                <a:spcPct val="90000"/>
              </a:lnSpc>
              <a:buFontTx/>
              <a:buChar char="•"/>
            </a:pPr>
            <a:r>
              <a:rPr lang="en-US" sz="2000" dirty="0" smtClean="0">
                <a:solidFill>
                  <a:srgbClr val="0066FF"/>
                </a:solidFill>
              </a:rPr>
              <a:t>“There is nothing new to be discovered in physics now. All that remains is more and more precise measurement."  (British Assoc., 1900)</a:t>
            </a:r>
          </a:p>
          <a:p>
            <a:pPr marL="0" indent="0" eaLnBrk="1" hangingPunct="1">
              <a:lnSpc>
                <a:spcPct val="90000"/>
              </a:lnSpc>
              <a:buFontTx/>
              <a:buChar char="•"/>
            </a:pPr>
            <a:endParaRPr lang="en-US" sz="2000" dirty="0" smtClean="0">
              <a:solidFill>
                <a:srgbClr val="0066FF"/>
              </a:solidFill>
            </a:endParaRPr>
          </a:p>
          <a:p>
            <a:pPr marL="0" indent="0" eaLnBrk="1" hangingPunct="1">
              <a:lnSpc>
                <a:spcPct val="90000"/>
              </a:lnSpc>
            </a:pPr>
            <a:r>
              <a:rPr lang="en-US" sz="2800" dirty="0" smtClean="0"/>
              <a:t>Albert A </a:t>
            </a:r>
            <a:r>
              <a:rPr lang="en-US" sz="2800" dirty="0" err="1" smtClean="0"/>
              <a:t>Michleson</a:t>
            </a:r>
            <a:r>
              <a:rPr lang="en-US" sz="2800" dirty="0" smtClean="0"/>
              <a:t>—the first US Physics Nobel laureate:</a:t>
            </a:r>
          </a:p>
          <a:p>
            <a:pPr marL="0" indent="0" eaLnBrk="1" hangingPunct="1">
              <a:lnSpc>
                <a:spcPct val="90000"/>
              </a:lnSpc>
              <a:buFontTx/>
              <a:buChar char="•"/>
            </a:pPr>
            <a:r>
              <a:rPr lang="en-US" sz="2000" dirty="0" smtClean="0">
                <a:solidFill>
                  <a:srgbClr val="0066FF"/>
                </a:solidFill>
              </a:rPr>
              <a:t>“The grand underlying principles have been firmly established...further truths of physics are to be looked for in the sixth place of decimals" </a:t>
            </a:r>
            <a:r>
              <a:rPr lang="en-US" sz="2000" i="1" dirty="0" smtClean="0">
                <a:solidFill>
                  <a:srgbClr val="0066FF"/>
                </a:solidFill>
              </a:rPr>
              <a:t>(Science,</a:t>
            </a:r>
            <a:r>
              <a:rPr lang="en-US" sz="2000" dirty="0" smtClean="0">
                <a:solidFill>
                  <a:srgbClr val="0066FF"/>
                </a:solidFill>
              </a:rPr>
              <a:t> 1892)</a:t>
            </a:r>
          </a:p>
          <a:p>
            <a:pPr marL="0" indent="0" eaLnBrk="1" hangingPunct="1">
              <a:lnSpc>
                <a:spcPct val="90000"/>
              </a:lnSpc>
            </a:pPr>
            <a:endParaRPr lang="en-US" sz="2000" dirty="0" smtClean="0">
              <a:solidFill>
                <a:srgbClr val="0066FF"/>
              </a:solidFill>
            </a:endParaRPr>
          </a:p>
        </p:txBody>
      </p:sp>
      <p:pic>
        <p:nvPicPr>
          <p:cNvPr id="27652" name="Picture 9" descr="Lord Kelvin"/>
          <p:cNvPicPr>
            <a:picLocks noChangeAspect="1" noChangeArrowheads="1"/>
          </p:cNvPicPr>
          <p:nvPr/>
        </p:nvPicPr>
        <p:blipFill>
          <a:blip r:embed="rId3" cstate="print"/>
          <a:srcRect/>
          <a:stretch>
            <a:fillRect/>
          </a:stretch>
        </p:blipFill>
        <p:spPr bwMode="auto">
          <a:xfrm>
            <a:off x="6248400" y="1143000"/>
            <a:ext cx="2514600" cy="2503488"/>
          </a:xfrm>
          <a:prstGeom prst="rect">
            <a:avLst/>
          </a:prstGeom>
          <a:noFill/>
          <a:ln w="9525">
            <a:noFill/>
            <a:miter lim="800000"/>
            <a:headEnd/>
            <a:tailEnd/>
          </a:ln>
        </p:spPr>
      </p:pic>
      <p:pic>
        <p:nvPicPr>
          <p:cNvPr id="50186" name="Picture 10" descr="Michelson"/>
          <p:cNvPicPr>
            <a:picLocks noChangeAspect="1" noChangeArrowheads="1"/>
          </p:cNvPicPr>
          <p:nvPr/>
        </p:nvPicPr>
        <p:blipFill>
          <a:blip r:embed="rId4" cstate="print"/>
          <a:srcRect/>
          <a:stretch>
            <a:fillRect/>
          </a:stretch>
        </p:blipFill>
        <p:spPr bwMode="auto">
          <a:xfrm>
            <a:off x="6248400" y="3733800"/>
            <a:ext cx="2590800" cy="23637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0183">
                                            <p:txEl>
                                              <p:pRg st="4" end="4"/>
                                            </p:txEl>
                                          </p:spTgt>
                                        </p:tgtEl>
                                        <p:attrNameLst>
                                          <p:attrName>style.visibility</p:attrName>
                                        </p:attrNameLst>
                                      </p:cBhvr>
                                      <p:to>
                                        <p:strVal val="visible"/>
                                      </p:to>
                                    </p:set>
                                    <p:animEffect transition="in" filter="dissolve">
                                      <p:cBhvr>
                                        <p:cTn id="7" dur="500"/>
                                        <p:tgtEl>
                                          <p:spTgt spid="5018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0183">
                                            <p:txEl>
                                              <p:pRg st="5" end="5"/>
                                            </p:txEl>
                                          </p:spTgt>
                                        </p:tgtEl>
                                        <p:attrNameLst>
                                          <p:attrName>style.visibility</p:attrName>
                                        </p:attrNameLst>
                                      </p:cBhvr>
                                      <p:to>
                                        <p:strVal val="visible"/>
                                      </p:to>
                                    </p:set>
                                    <p:animEffect transition="in" filter="dissolve">
                                      <p:cBhvr>
                                        <p:cTn id="10" dur="500"/>
                                        <p:tgtEl>
                                          <p:spTgt spid="50183">
                                            <p:txEl>
                                              <p:pRg st="5" end="5"/>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0186"/>
                                        </p:tgtEl>
                                        <p:attrNameLst>
                                          <p:attrName>style.visibility</p:attrName>
                                        </p:attrNameLst>
                                      </p:cBhvr>
                                      <p:to>
                                        <p:strVal val="visible"/>
                                      </p:to>
                                    </p:set>
                                    <p:animEffect transition="in" filter="dissolve">
                                      <p:cBhvr>
                                        <p:cTn id="13" dur="500"/>
                                        <p:tgtEl>
                                          <p:spTgt spid="50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9" name="Rectangle 2"/>
          <p:cNvSpPr>
            <a:spLocks noChangeArrowheads="1"/>
          </p:cNvSpPr>
          <p:nvPr/>
        </p:nvSpPr>
        <p:spPr bwMode="auto">
          <a:xfrm>
            <a:off x="381000" y="1143000"/>
            <a:ext cx="8458200" cy="4800600"/>
          </a:xfrm>
          <a:prstGeom prst="rect">
            <a:avLst/>
          </a:prstGeom>
          <a:solidFill>
            <a:srgbClr val="CC99FF"/>
          </a:solidFill>
          <a:ln w="38100">
            <a:solidFill>
              <a:srgbClr val="993366"/>
            </a:solidFill>
            <a:miter lim="800000"/>
            <a:headEnd/>
            <a:tailEnd/>
          </a:ln>
        </p:spPr>
        <p:txBody>
          <a:bodyPr wrap="none" anchor="ctr"/>
          <a:lstStyle/>
          <a:p>
            <a:endParaRPr lang="en-US"/>
          </a:p>
        </p:txBody>
      </p:sp>
      <p:sp>
        <p:nvSpPr>
          <p:cNvPr id="9230" name="Oval 3"/>
          <p:cNvSpPr>
            <a:spLocks noChangeArrowheads="1"/>
          </p:cNvSpPr>
          <p:nvPr/>
        </p:nvSpPr>
        <p:spPr bwMode="auto">
          <a:xfrm>
            <a:off x="3048000" y="2438400"/>
            <a:ext cx="2971800" cy="2819400"/>
          </a:xfrm>
          <a:prstGeom prst="ellipse">
            <a:avLst/>
          </a:prstGeom>
          <a:solidFill>
            <a:schemeClr val="accent1"/>
          </a:solidFill>
          <a:ln w="38100">
            <a:solidFill>
              <a:schemeClr val="accent2"/>
            </a:solidFill>
            <a:round/>
            <a:headEnd/>
            <a:tailEnd/>
          </a:ln>
        </p:spPr>
        <p:txBody>
          <a:bodyPr wrap="none" anchor="ctr"/>
          <a:lstStyle/>
          <a:p>
            <a:endParaRPr lang="en-US"/>
          </a:p>
        </p:txBody>
      </p:sp>
      <p:sp>
        <p:nvSpPr>
          <p:cNvPr id="9231" name="Rectangle 4"/>
          <p:cNvSpPr>
            <a:spLocks noGrp="1" noChangeArrowheads="1"/>
          </p:cNvSpPr>
          <p:nvPr>
            <p:ph type="title"/>
          </p:nvPr>
        </p:nvSpPr>
        <p:spPr>
          <a:xfrm>
            <a:off x="457200" y="152400"/>
            <a:ext cx="8229600" cy="304800"/>
          </a:xfrm>
        </p:spPr>
        <p:txBody>
          <a:bodyPr/>
          <a:lstStyle/>
          <a:p>
            <a:pPr eaLnBrk="1" hangingPunct="1"/>
            <a:r>
              <a:rPr lang="en-US" smtClean="0"/>
              <a:t>Inconsistencies in Physics </a:t>
            </a:r>
            <a:r>
              <a:rPr lang="en-US" i="1" smtClean="0"/>
              <a:t>cira</a:t>
            </a:r>
            <a:r>
              <a:rPr lang="en-US" smtClean="0"/>
              <a:t> 1900</a:t>
            </a:r>
          </a:p>
        </p:txBody>
      </p:sp>
      <p:graphicFrame>
        <p:nvGraphicFramePr>
          <p:cNvPr id="9218" name="Diagram 5"/>
          <p:cNvGraphicFramePr>
            <a:graphicFrameLocks/>
          </p:cNvGraphicFramePr>
          <p:nvPr/>
        </p:nvGraphicFramePr>
        <p:xfrm>
          <a:off x="0" y="1600200"/>
          <a:ext cx="9007475" cy="4525963"/>
        </p:xfrm>
        <a:graphic>
          <a:graphicData uri="http://schemas.openxmlformats.org/drawingml/2006/compatibility">
            <com:legacyDrawing xmlns:com="http://schemas.openxmlformats.org/drawingml/2006/compatibility" spid="_x0000_s9218"/>
          </a:graphicData>
        </a:graphic>
      </p:graphicFrame>
      <p:sp>
        <p:nvSpPr>
          <p:cNvPr id="9232" name="Text Box 16"/>
          <p:cNvSpPr txBox="1">
            <a:spLocks noChangeArrowheads="1"/>
          </p:cNvSpPr>
          <p:nvPr/>
        </p:nvSpPr>
        <p:spPr bwMode="auto">
          <a:xfrm>
            <a:off x="6248400" y="2209800"/>
            <a:ext cx="2036763" cy="942975"/>
          </a:xfrm>
          <a:prstGeom prst="rect">
            <a:avLst/>
          </a:prstGeom>
          <a:noFill/>
          <a:ln w="9525">
            <a:noFill/>
            <a:miter lim="800000"/>
            <a:headEnd/>
            <a:tailEnd/>
          </a:ln>
        </p:spPr>
        <p:txBody>
          <a:bodyPr wrap="none">
            <a:spAutoFit/>
          </a:bodyPr>
          <a:lstStyle/>
          <a:p>
            <a:pPr>
              <a:buFontTx/>
              <a:buChar char="•"/>
            </a:pPr>
            <a:r>
              <a:rPr lang="en-US" sz="1400" b="1">
                <a:solidFill>
                  <a:srgbClr val="800080"/>
                </a:solidFill>
              </a:rPr>
              <a:t>  Blackbody radiation</a:t>
            </a:r>
          </a:p>
          <a:p>
            <a:pPr>
              <a:buFontTx/>
              <a:buChar char="•"/>
            </a:pPr>
            <a:r>
              <a:rPr lang="en-US" sz="1400" b="1">
                <a:solidFill>
                  <a:srgbClr val="800080"/>
                </a:solidFill>
              </a:rPr>
              <a:t>  Wein’s Law</a:t>
            </a:r>
          </a:p>
          <a:p>
            <a:pPr>
              <a:buFontTx/>
              <a:buChar char="•"/>
            </a:pPr>
            <a:r>
              <a:rPr lang="en-US" sz="1400" b="1">
                <a:solidFill>
                  <a:srgbClr val="800080"/>
                </a:solidFill>
              </a:rPr>
              <a:t>  Photoelectric effect</a:t>
            </a:r>
          </a:p>
          <a:p>
            <a:pPr>
              <a:buFontTx/>
              <a:buChar char="•"/>
            </a:pPr>
            <a:r>
              <a:rPr lang="en-US" sz="1400" b="1">
                <a:solidFill>
                  <a:srgbClr val="800080"/>
                </a:solidFill>
              </a:rPr>
              <a:t>  Diffraction of x rays</a:t>
            </a:r>
          </a:p>
        </p:txBody>
      </p:sp>
      <p:sp>
        <p:nvSpPr>
          <p:cNvPr id="9233" name="Rectangle 17"/>
          <p:cNvSpPr>
            <a:spLocks noChangeArrowheads="1"/>
          </p:cNvSpPr>
          <p:nvPr/>
        </p:nvSpPr>
        <p:spPr bwMode="auto">
          <a:xfrm>
            <a:off x="457200" y="1219200"/>
            <a:ext cx="2895600" cy="762000"/>
          </a:xfrm>
          <a:prstGeom prst="rect">
            <a:avLst/>
          </a:prstGeom>
          <a:noFill/>
          <a:ln w="9525">
            <a:noFill/>
            <a:miter lim="800000"/>
            <a:headEnd/>
            <a:tailEnd/>
          </a:ln>
        </p:spPr>
        <p:txBody>
          <a:bodyPr>
            <a:spAutoFit/>
          </a:bodyPr>
          <a:lstStyle/>
          <a:p>
            <a:r>
              <a:rPr lang="en-US" sz="1600" b="1" u="sng">
                <a:solidFill>
                  <a:schemeClr val="accent2"/>
                </a:solidFill>
              </a:rPr>
              <a:t>Statistical Mechanics</a:t>
            </a:r>
          </a:p>
          <a:p>
            <a:pPr>
              <a:buFontTx/>
              <a:buChar char="•"/>
            </a:pPr>
            <a:r>
              <a:rPr lang="en-US" sz="1400" b="1">
                <a:solidFill>
                  <a:schemeClr val="accent2"/>
                </a:solidFill>
              </a:rPr>
              <a:t> Boltzmann Distribution</a:t>
            </a:r>
          </a:p>
          <a:p>
            <a:pPr>
              <a:buFontTx/>
              <a:buChar char="•"/>
            </a:pPr>
            <a:r>
              <a:rPr lang="en-US" sz="1400" b="1">
                <a:solidFill>
                  <a:schemeClr val="accent2"/>
                </a:solidFill>
              </a:rPr>
              <a:t> Entropy and counting states</a:t>
            </a:r>
          </a:p>
        </p:txBody>
      </p:sp>
      <p:sp>
        <p:nvSpPr>
          <p:cNvPr id="9234" name="AutoShape 18"/>
          <p:cNvSpPr>
            <a:spLocks noChangeArrowheads="1"/>
          </p:cNvSpPr>
          <p:nvPr/>
        </p:nvSpPr>
        <p:spPr bwMode="auto">
          <a:xfrm rot="2850840" flipV="1">
            <a:off x="3582194" y="3147219"/>
            <a:ext cx="631825" cy="112713"/>
          </a:xfrm>
          <a:prstGeom prst="leftRightArrow">
            <a:avLst>
              <a:gd name="adj1" fmla="val 50000"/>
              <a:gd name="adj2" fmla="val 112112"/>
            </a:avLst>
          </a:prstGeom>
          <a:solidFill>
            <a:schemeClr val="accent1"/>
          </a:solidFill>
          <a:ln w="9525">
            <a:solidFill>
              <a:schemeClr val="tx1"/>
            </a:solidFill>
            <a:miter lim="800000"/>
            <a:headEnd/>
            <a:tailEnd/>
          </a:ln>
        </p:spPr>
        <p:txBody>
          <a:bodyPr wrap="none" anchor="ctr"/>
          <a:lstStyle/>
          <a:p>
            <a:endParaRPr lang="en-US"/>
          </a:p>
        </p:txBody>
      </p:sp>
      <p:sp>
        <p:nvSpPr>
          <p:cNvPr id="9235" name="Line 19"/>
          <p:cNvSpPr>
            <a:spLocks noChangeShapeType="1"/>
          </p:cNvSpPr>
          <p:nvPr/>
        </p:nvSpPr>
        <p:spPr bwMode="auto">
          <a:xfrm flipH="1" flipV="1">
            <a:off x="2743200" y="2057400"/>
            <a:ext cx="914400" cy="914400"/>
          </a:xfrm>
          <a:prstGeom prst="line">
            <a:avLst/>
          </a:prstGeom>
          <a:noFill/>
          <a:ln w="9525">
            <a:solidFill>
              <a:schemeClr val="tx1"/>
            </a:solidFill>
            <a:round/>
            <a:headEnd/>
            <a:tailEnd/>
          </a:ln>
        </p:spPr>
        <p:txBody>
          <a:bodyPr/>
          <a:lstStyle/>
          <a:p>
            <a:endParaRPr lang="en-US"/>
          </a:p>
        </p:txBody>
      </p:sp>
      <p:sp>
        <p:nvSpPr>
          <p:cNvPr id="9236" name="Line 20"/>
          <p:cNvSpPr>
            <a:spLocks noChangeShapeType="1"/>
          </p:cNvSpPr>
          <p:nvPr/>
        </p:nvSpPr>
        <p:spPr bwMode="auto">
          <a:xfrm flipH="1">
            <a:off x="4572000" y="2362200"/>
            <a:ext cx="1752600" cy="457200"/>
          </a:xfrm>
          <a:prstGeom prst="line">
            <a:avLst/>
          </a:prstGeom>
          <a:noFill/>
          <a:ln w="9525">
            <a:solidFill>
              <a:schemeClr val="tx1"/>
            </a:solidFill>
            <a:round/>
            <a:headEnd/>
            <a:tailEnd type="triangle" w="med" len="med"/>
          </a:ln>
        </p:spPr>
        <p:txBody>
          <a:bodyPr/>
          <a:lstStyle/>
          <a:p>
            <a:endParaRPr lang="en-US"/>
          </a:p>
        </p:txBody>
      </p:sp>
      <p:sp>
        <p:nvSpPr>
          <p:cNvPr id="9237" name="Text Box 21"/>
          <p:cNvSpPr txBox="1">
            <a:spLocks noChangeArrowheads="1"/>
          </p:cNvSpPr>
          <p:nvPr/>
        </p:nvSpPr>
        <p:spPr bwMode="auto">
          <a:xfrm>
            <a:off x="838200" y="4876800"/>
            <a:ext cx="1792288" cy="304800"/>
          </a:xfrm>
          <a:prstGeom prst="rect">
            <a:avLst/>
          </a:prstGeom>
          <a:noFill/>
          <a:ln w="9525">
            <a:noFill/>
            <a:miter lim="800000"/>
            <a:headEnd/>
            <a:tailEnd/>
          </a:ln>
        </p:spPr>
        <p:txBody>
          <a:bodyPr wrap="none">
            <a:spAutoFit/>
          </a:bodyPr>
          <a:lstStyle/>
          <a:p>
            <a:pPr>
              <a:buFontTx/>
              <a:buChar char="•"/>
            </a:pPr>
            <a:r>
              <a:rPr lang="en-US" sz="1400" b="1">
                <a:solidFill>
                  <a:srgbClr val="800080"/>
                </a:solidFill>
              </a:rPr>
              <a:t>  Brownian motion</a:t>
            </a:r>
          </a:p>
        </p:txBody>
      </p:sp>
      <p:sp>
        <p:nvSpPr>
          <p:cNvPr id="9238" name="Text Box 22"/>
          <p:cNvSpPr txBox="1">
            <a:spLocks noChangeArrowheads="1"/>
          </p:cNvSpPr>
          <p:nvPr/>
        </p:nvSpPr>
        <p:spPr bwMode="auto">
          <a:xfrm>
            <a:off x="6248400" y="3657600"/>
            <a:ext cx="2344738" cy="517525"/>
          </a:xfrm>
          <a:prstGeom prst="rect">
            <a:avLst/>
          </a:prstGeom>
          <a:noFill/>
          <a:ln w="9525">
            <a:noFill/>
            <a:miter lim="800000"/>
            <a:headEnd/>
            <a:tailEnd/>
          </a:ln>
        </p:spPr>
        <p:txBody>
          <a:bodyPr wrap="none">
            <a:spAutoFit/>
          </a:bodyPr>
          <a:lstStyle/>
          <a:p>
            <a:pPr>
              <a:buFontTx/>
              <a:buChar char="•"/>
            </a:pPr>
            <a:r>
              <a:rPr lang="en-US" sz="1400" b="1">
                <a:solidFill>
                  <a:srgbClr val="800080"/>
                </a:solidFill>
              </a:rPr>
              <a:t>  Discrete atomic spectra</a:t>
            </a:r>
          </a:p>
          <a:p>
            <a:pPr>
              <a:buFontTx/>
              <a:buChar char="•"/>
            </a:pPr>
            <a:r>
              <a:rPr lang="en-US" sz="1400" b="1">
                <a:solidFill>
                  <a:srgbClr val="800080"/>
                </a:solidFill>
              </a:rPr>
              <a:t>  Radioactive decay</a:t>
            </a:r>
          </a:p>
        </p:txBody>
      </p:sp>
      <p:sp>
        <p:nvSpPr>
          <p:cNvPr id="9239" name="Line 23"/>
          <p:cNvSpPr>
            <a:spLocks noChangeShapeType="1"/>
          </p:cNvSpPr>
          <p:nvPr/>
        </p:nvSpPr>
        <p:spPr bwMode="auto">
          <a:xfrm flipH="1" flipV="1">
            <a:off x="5105400" y="3810000"/>
            <a:ext cx="1143000" cy="0"/>
          </a:xfrm>
          <a:prstGeom prst="line">
            <a:avLst/>
          </a:prstGeom>
          <a:noFill/>
          <a:ln w="9525">
            <a:solidFill>
              <a:schemeClr val="tx1"/>
            </a:solidFill>
            <a:round/>
            <a:headEnd/>
            <a:tailEnd type="triangle" w="med" len="med"/>
          </a:ln>
        </p:spPr>
        <p:txBody>
          <a:bodyPr/>
          <a:lstStyle/>
          <a:p>
            <a:endParaRPr lang="en-US"/>
          </a:p>
        </p:txBody>
      </p:sp>
      <p:sp>
        <p:nvSpPr>
          <p:cNvPr id="9240" name="Line 24"/>
          <p:cNvSpPr>
            <a:spLocks noChangeShapeType="1"/>
          </p:cNvSpPr>
          <p:nvPr/>
        </p:nvSpPr>
        <p:spPr bwMode="auto">
          <a:xfrm flipV="1">
            <a:off x="2590800" y="3733800"/>
            <a:ext cx="1447800" cy="1295400"/>
          </a:xfrm>
          <a:prstGeom prst="line">
            <a:avLst/>
          </a:prstGeom>
          <a:noFill/>
          <a:ln w="9525">
            <a:solidFill>
              <a:schemeClr val="tx1"/>
            </a:solidFill>
            <a:round/>
            <a:headEnd/>
            <a:tailEnd type="triangle" w="med" len="med"/>
          </a:ln>
        </p:spPr>
        <p:txBody>
          <a:bodyPr/>
          <a:lstStyle/>
          <a:p>
            <a:endParaRPr lang="en-US"/>
          </a:p>
        </p:txBody>
      </p:sp>
      <p:sp>
        <p:nvSpPr>
          <p:cNvPr id="9241" name="Line 25"/>
          <p:cNvSpPr>
            <a:spLocks noChangeShapeType="1"/>
          </p:cNvSpPr>
          <p:nvPr/>
        </p:nvSpPr>
        <p:spPr bwMode="auto">
          <a:xfrm flipH="1" flipV="1">
            <a:off x="4572000" y="3886200"/>
            <a:ext cx="1447800" cy="1371600"/>
          </a:xfrm>
          <a:prstGeom prst="line">
            <a:avLst/>
          </a:prstGeom>
          <a:noFill/>
          <a:ln w="9525">
            <a:solidFill>
              <a:schemeClr val="tx1"/>
            </a:solidFill>
            <a:round/>
            <a:headEnd/>
            <a:tailEnd type="triangle" w="med" len="med"/>
          </a:ln>
        </p:spPr>
        <p:txBody>
          <a:bodyPr/>
          <a:lstStyle/>
          <a:p>
            <a:endParaRPr lang="en-US"/>
          </a:p>
        </p:txBody>
      </p:sp>
      <p:sp>
        <p:nvSpPr>
          <p:cNvPr id="9242" name="Text Box 26"/>
          <p:cNvSpPr txBox="1">
            <a:spLocks noChangeArrowheads="1"/>
          </p:cNvSpPr>
          <p:nvPr/>
        </p:nvSpPr>
        <p:spPr bwMode="auto">
          <a:xfrm>
            <a:off x="6019800" y="5130800"/>
            <a:ext cx="2541588" cy="366713"/>
          </a:xfrm>
          <a:prstGeom prst="rect">
            <a:avLst/>
          </a:prstGeom>
          <a:noFill/>
          <a:ln w="9525">
            <a:noFill/>
            <a:miter lim="800000"/>
            <a:headEnd/>
            <a:tailEnd/>
          </a:ln>
        </p:spPr>
        <p:txBody>
          <a:bodyPr wrap="none">
            <a:spAutoFit/>
          </a:bodyPr>
          <a:lstStyle/>
          <a:p>
            <a:pPr>
              <a:buFontTx/>
              <a:buChar char="•"/>
            </a:pPr>
            <a:r>
              <a:rPr lang="en-US" sz="1400" b="1">
                <a:solidFill>
                  <a:srgbClr val="800080"/>
                </a:solidFill>
              </a:rPr>
              <a:t>  </a:t>
            </a:r>
            <a:r>
              <a:rPr lang="en-US" b="1">
                <a:solidFill>
                  <a:srgbClr val="800080"/>
                </a:solidFill>
              </a:rPr>
              <a:t>Existence of Atoms!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381000"/>
            <a:ext cx="8229600" cy="304800"/>
          </a:xfrm>
        </p:spPr>
        <p:txBody>
          <a:bodyPr/>
          <a:lstStyle/>
          <a:p>
            <a:pPr eaLnBrk="1" hangingPunct="1"/>
            <a:r>
              <a:rPr lang="en-US" dirty="0" smtClean="0"/>
              <a:t>Then All Hell Broke Lose</a:t>
            </a:r>
            <a:br>
              <a:rPr lang="en-US" dirty="0" smtClean="0"/>
            </a:br>
            <a:r>
              <a:rPr lang="en-US" sz="2000" dirty="0" smtClean="0"/>
              <a:t>“Thirty Years That Shook Physics”</a:t>
            </a:r>
          </a:p>
        </p:txBody>
      </p:sp>
      <p:sp>
        <p:nvSpPr>
          <p:cNvPr id="28675" name="Rectangle 3"/>
          <p:cNvSpPr>
            <a:spLocks noGrp="1" noChangeArrowheads="1"/>
          </p:cNvSpPr>
          <p:nvPr>
            <p:ph type="body" idx="1"/>
          </p:nvPr>
        </p:nvSpPr>
        <p:spPr>
          <a:xfrm>
            <a:off x="381000" y="1066800"/>
            <a:ext cx="8229600" cy="4830763"/>
          </a:xfrm>
          <a:noFill/>
        </p:spPr>
        <p:txBody>
          <a:bodyPr/>
          <a:lstStyle/>
          <a:p>
            <a:pPr eaLnBrk="1" hangingPunct="1">
              <a:lnSpc>
                <a:spcPct val="80000"/>
              </a:lnSpc>
              <a:buFontTx/>
              <a:buChar char="•"/>
            </a:pPr>
            <a:r>
              <a:rPr lang="en-US" sz="1600" dirty="0" smtClean="0"/>
              <a:t>1887 </a:t>
            </a:r>
            <a:r>
              <a:rPr lang="en-US" sz="1600" i="1" dirty="0" smtClean="0">
                <a:solidFill>
                  <a:srgbClr val="C00000"/>
                </a:solidFill>
              </a:rPr>
              <a:t>Michelson</a:t>
            </a:r>
            <a:r>
              <a:rPr lang="en-US" sz="1600" dirty="0" smtClean="0"/>
              <a:t>-Morley exp. debunks “ether” </a:t>
            </a:r>
          </a:p>
          <a:p>
            <a:pPr eaLnBrk="1" hangingPunct="1">
              <a:lnSpc>
                <a:spcPct val="80000"/>
              </a:lnSpc>
              <a:buFontTx/>
              <a:buChar char="•"/>
            </a:pPr>
            <a:r>
              <a:rPr lang="en-US" sz="1600" dirty="0" smtClean="0"/>
              <a:t>1895 Rontgen discovers x rays</a:t>
            </a:r>
          </a:p>
          <a:p>
            <a:pPr eaLnBrk="1" hangingPunct="1">
              <a:lnSpc>
                <a:spcPct val="80000"/>
              </a:lnSpc>
              <a:buFontTx/>
              <a:buChar char="•"/>
            </a:pPr>
            <a:r>
              <a:rPr lang="en-US" sz="1600" dirty="0" smtClean="0"/>
              <a:t>1897 Becquerel discovers radioactivity</a:t>
            </a:r>
          </a:p>
          <a:p>
            <a:pPr eaLnBrk="1" hangingPunct="1">
              <a:lnSpc>
                <a:spcPct val="80000"/>
              </a:lnSpc>
              <a:buFontTx/>
              <a:buChar char="•"/>
            </a:pPr>
            <a:r>
              <a:rPr lang="en-US" sz="1600" dirty="0" smtClean="0"/>
              <a:t>1897 Thomson discovers the electron</a:t>
            </a:r>
          </a:p>
          <a:p>
            <a:pPr eaLnBrk="1" hangingPunct="1">
              <a:lnSpc>
                <a:spcPct val="80000"/>
              </a:lnSpc>
              <a:buFontTx/>
              <a:buChar char="•"/>
            </a:pPr>
            <a:r>
              <a:rPr lang="en-US" sz="1600" dirty="0" smtClean="0"/>
              <a:t>1900 Planck proposes energy quantization</a:t>
            </a:r>
          </a:p>
          <a:p>
            <a:pPr eaLnBrk="1" hangingPunct="1">
              <a:lnSpc>
                <a:spcPct val="80000"/>
              </a:lnSpc>
              <a:buFontTx/>
              <a:buChar char="•"/>
            </a:pPr>
            <a:r>
              <a:rPr lang="en-US" sz="1600" dirty="0" smtClean="0"/>
              <a:t>1905  Einstein proposes special relativity</a:t>
            </a:r>
          </a:p>
          <a:p>
            <a:pPr eaLnBrk="1" hangingPunct="1">
              <a:lnSpc>
                <a:spcPct val="80000"/>
              </a:lnSpc>
              <a:buFontTx/>
              <a:buChar char="•"/>
            </a:pPr>
            <a:r>
              <a:rPr lang="en-US" sz="1600" dirty="0" smtClean="0"/>
              <a:t>1915 Einstein proposes general relativity</a:t>
            </a:r>
          </a:p>
          <a:p>
            <a:pPr eaLnBrk="1" hangingPunct="1">
              <a:lnSpc>
                <a:spcPct val="80000"/>
              </a:lnSpc>
              <a:buFontTx/>
              <a:buChar char="•"/>
            </a:pPr>
            <a:r>
              <a:rPr lang="en-US" sz="1600" dirty="0" smtClean="0"/>
              <a:t>1911 Rutherford discovers the nucleus</a:t>
            </a:r>
          </a:p>
          <a:p>
            <a:pPr eaLnBrk="1" hangingPunct="1">
              <a:lnSpc>
                <a:spcPct val="80000"/>
              </a:lnSpc>
              <a:buFontTx/>
              <a:buChar char="•"/>
            </a:pPr>
            <a:r>
              <a:rPr lang="en-US" sz="1600" dirty="0" smtClean="0"/>
              <a:t>1911 Braggs and von Laue use x rays</a:t>
            </a:r>
          </a:p>
          <a:p>
            <a:pPr eaLnBrk="1" hangingPunct="1">
              <a:lnSpc>
                <a:spcPct val="80000"/>
              </a:lnSpc>
            </a:pPr>
            <a:r>
              <a:rPr lang="en-US" sz="1600" dirty="0" smtClean="0"/>
              <a:t>	 to determine crystal structures</a:t>
            </a:r>
          </a:p>
          <a:p>
            <a:pPr eaLnBrk="1" hangingPunct="1">
              <a:lnSpc>
                <a:spcPct val="80000"/>
              </a:lnSpc>
              <a:buFontTx/>
              <a:buChar char="•"/>
            </a:pPr>
            <a:r>
              <a:rPr lang="en-US" sz="1600" dirty="0" smtClean="0"/>
              <a:t>1911 Ones finds superconductors</a:t>
            </a:r>
          </a:p>
          <a:p>
            <a:pPr eaLnBrk="1" hangingPunct="1">
              <a:lnSpc>
                <a:spcPct val="80000"/>
              </a:lnSpc>
              <a:buFontTx/>
              <a:buChar char="•"/>
            </a:pPr>
            <a:r>
              <a:rPr lang="en-US" sz="1600" dirty="0" smtClean="0"/>
              <a:t>1913 Bohr uses QM to explain hydrogen spectrum</a:t>
            </a:r>
          </a:p>
          <a:p>
            <a:pPr eaLnBrk="1" hangingPunct="1">
              <a:lnSpc>
                <a:spcPct val="80000"/>
              </a:lnSpc>
              <a:buFontTx/>
              <a:buChar char="•"/>
            </a:pPr>
            <a:r>
              <a:rPr lang="en-US" sz="1600" dirty="0" smtClean="0"/>
              <a:t>1923 Compton demonstrates particle nature of light</a:t>
            </a:r>
          </a:p>
          <a:p>
            <a:pPr eaLnBrk="1" hangingPunct="1">
              <a:lnSpc>
                <a:spcPct val="80000"/>
              </a:lnSpc>
              <a:buFontTx/>
              <a:buChar char="•"/>
            </a:pPr>
            <a:r>
              <a:rPr lang="en-US" sz="1600" dirty="0" smtClean="0"/>
              <a:t>1923 de Broglie proposes matter waves</a:t>
            </a:r>
          </a:p>
          <a:p>
            <a:pPr eaLnBrk="1" hangingPunct="1">
              <a:lnSpc>
                <a:spcPct val="80000"/>
              </a:lnSpc>
              <a:buFontTx/>
              <a:buChar char="•"/>
            </a:pPr>
            <a:r>
              <a:rPr lang="en-US" sz="1600" dirty="0" smtClean="0"/>
              <a:t>1925 Davisson &amp; </a:t>
            </a:r>
            <a:r>
              <a:rPr lang="en-US" sz="1600" dirty="0" err="1" smtClean="0"/>
              <a:t>Germer</a:t>
            </a:r>
            <a:r>
              <a:rPr lang="en-US" sz="1600" dirty="0" smtClean="0"/>
              <a:t> prove matter is wavelike</a:t>
            </a:r>
          </a:p>
          <a:p>
            <a:pPr eaLnBrk="1" hangingPunct="1">
              <a:lnSpc>
                <a:spcPct val="80000"/>
              </a:lnSpc>
              <a:buFontTx/>
              <a:buChar char="•"/>
            </a:pPr>
            <a:r>
              <a:rPr lang="en-US" sz="1600" dirty="0" smtClean="0"/>
              <a:t>1925 Heisenberg states uncertainty principle</a:t>
            </a:r>
          </a:p>
          <a:p>
            <a:pPr eaLnBrk="1" hangingPunct="1">
              <a:lnSpc>
                <a:spcPct val="80000"/>
              </a:lnSpc>
              <a:buFontTx/>
              <a:buChar char="•"/>
            </a:pPr>
            <a:r>
              <a:rPr lang="en-US" sz="1600" dirty="0" smtClean="0"/>
              <a:t>1926 Schrodinger develops wave equation</a:t>
            </a:r>
          </a:p>
          <a:p>
            <a:pPr eaLnBrk="1" hangingPunct="1">
              <a:lnSpc>
                <a:spcPct val="80000"/>
              </a:lnSpc>
              <a:buFontTx/>
              <a:buChar char="•"/>
            </a:pPr>
            <a:r>
              <a:rPr lang="en-US" sz="1600" dirty="0" smtClean="0"/>
              <a:t>1924-6 Boson and </a:t>
            </a:r>
            <a:r>
              <a:rPr lang="en-US" sz="1600" dirty="0" err="1" smtClean="0"/>
              <a:t>Fermion</a:t>
            </a:r>
            <a:r>
              <a:rPr lang="en-US" sz="1600" dirty="0" smtClean="0"/>
              <a:t> distributions developed</a:t>
            </a:r>
          </a:p>
          <a:p>
            <a:pPr eaLnBrk="1" hangingPunct="1">
              <a:lnSpc>
                <a:spcPct val="80000"/>
              </a:lnSpc>
            </a:pPr>
            <a:endParaRPr lang="en-US" sz="1600" dirty="0" smtClean="0"/>
          </a:p>
          <a:p>
            <a:pPr eaLnBrk="1" hangingPunct="1">
              <a:lnSpc>
                <a:spcPct val="80000"/>
              </a:lnSpc>
              <a:buFontTx/>
              <a:buChar char="•"/>
            </a:pPr>
            <a:r>
              <a:rPr lang="en-US" sz="1800" b="1" dirty="0" smtClean="0">
                <a:solidFill>
                  <a:srgbClr val="FF0000"/>
                </a:solidFill>
              </a:rPr>
              <a:t>1949 Murphy's Law stated</a:t>
            </a:r>
          </a:p>
        </p:txBody>
      </p:sp>
      <p:pic>
        <p:nvPicPr>
          <p:cNvPr id="28677" name="Picture 5"/>
          <p:cNvPicPr>
            <a:picLocks noChangeAspect="1" noChangeArrowheads="1"/>
          </p:cNvPicPr>
          <p:nvPr/>
        </p:nvPicPr>
        <p:blipFill>
          <a:blip r:embed="rId3" cstate="print"/>
          <a:srcRect/>
          <a:stretch>
            <a:fillRect/>
          </a:stretch>
        </p:blipFill>
        <p:spPr bwMode="auto">
          <a:xfrm>
            <a:off x="5486400" y="1143000"/>
            <a:ext cx="3423927" cy="4419600"/>
          </a:xfrm>
          <a:prstGeom prst="rect">
            <a:avLst/>
          </a:prstGeom>
          <a:noFill/>
          <a:ln w="9525">
            <a:noFill/>
            <a:miter lim="800000"/>
            <a:headEnd/>
            <a:tailEnd/>
          </a:ln>
          <a:effectLst/>
        </p:spPr>
      </p:pic>
      <p:sp>
        <p:nvSpPr>
          <p:cNvPr id="6" name="TextBox 5"/>
          <p:cNvSpPr txBox="1"/>
          <p:nvPr/>
        </p:nvSpPr>
        <p:spPr>
          <a:xfrm>
            <a:off x="5486400" y="5638800"/>
            <a:ext cx="3376245" cy="430887"/>
          </a:xfrm>
          <a:prstGeom prst="rect">
            <a:avLst/>
          </a:prstGeom>
          <a:noFill/>
        </p:spPr>
        <p:txBody>
          <a:bodyPr wrap="none" rtlCol="0">
            <a:spAutoFit/>
          </a:bodyPr>
          <a:lstStyle/>
          <a:p>
            <a:r>
              <a:rPr lang="en-US" sz="1100" dirty="0" smtClean="0">
                <a:solidFill>
                  <a:srgbClr val="C00000"/>
                </a:solidFill>
              </a:rPr>
              <a:t>Silvanus P. Thompson,</a:t>
            </a:r>
            <a:r>
              <a:rPr lang="en-US" sz="1100" baseline="0" dirty="0" smtClean="0">
                <a:solidFill>
                  <a:srgbClr val="C00000"/>
                </a:solidFill>
              </a:rPr>
              <a:t> </a:t>
            </a:r>
            <a:r>
              <a:rPr lang="en-US" sz="1100" i="1" baseline="0" dirty="0" smtClean="0">
                <a:solidFill>
                  <a:srgbClr val="C00000"/>
                </a:solidFill>
              </a:rPr>
              <a:t>Light: Visible and Invisible</a:t>
            </a:r>
            <a:r>
              <a:rPr lang="en-US" sz="1100" baseline="0" dirty="0" smtClean="0">
                <a:solidFill>
                  <a:srgbClr val="C00000"/>
                </a:solidFill>
              </a:rPr>
              <a:t>, </a:t>
            </a:r>
          </a:p>
          <a:p>
            <a:r>
              <a:rPr lang="en-US" sz="1100" baseline="0" dirty="0" smtClean="0">
                <a:solidFill>
                  <a:srgbClr val="C00000"/>
                </a:solidFill>
              </a:rPr>
              <a:t>(MacMillan, New York, 1897).</a:t>
            </a:r>
            <a:endParaRPr lang="en-US" sz="1100" dirty="0">
              <a:solidFill>
                <a:srgbClr val="C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3" name="Rectangle 2"/>
          <p:cNvSpPr>
            <a:spLocks noChangeArrowheads="1"/>
          </p:cNvSpPr>
          <p:nvPr/>
        </p:nvSpPr>
        <p:spPr bwMode="auto">
          <a:xfrm>
            <a:off x="381000" y="1143000"/>
            <a:ext cx="8458200" cy="4800600"/>
          </a:xfrm>
          <a:prstGeom prst="rect">
            <a:avLst/>
          </a:prstGeom>
          <a:solidFill>
            <a:srgbClr val="CC99FF"/>
          </a:solidFill>
          <a:ln w="38100">
            <a:solidFill>
              <a:srgbClr val="993366"/>
            </a:solidFill>
            <a:miter lim="800000"/>
            <a:headEnd/>
            <a:tailEnd/>
          </a:ln>
        </p:spPr>
        <p:txBody>
          <a:bodyPr wrap="none" anchor="ctr"/>
          <a:lstStyle/>
          <a:p>
            <a:endParaRPr lang="en-US"/>
          </a:p>
        </p:txBody>
      </p:sp>
      <p:sp>
        <p:nvSpPr>
          <p:cNvPr id="10254" name="Oval 3"/>
          <p:cNvSpPr>
            <a:spLocks noChangeArrowheads="1"/>
          </p:cNvSpPr>
          <p:nvPr/>
        </p:nvSpPr>
        <p:spPr bwMode="auto">
          <a:xfrm>
            <a:off x="3048000" y="2438400"/>
            <a:ext cx="2971800" cy="2819400"/>
          </a:xfrm>
          <a:prstGeom prst="ellipse">
            <a:avLst/>
          </a:prstGeom>
          <a:solidFill>
            <a:schemeClr val="accent1"/>
          </a:solidFill>
          <a:ln w="38100">
            <a:solidFill>
              <a:schemeClr val="accent2"/>
            </a:solidFill>
            <a:round/>
            <a:headEnd/>
            <a:tailEnd/>
          </a:ln>
        </p:spPr>
        <p:txBody>
          <a:bodyPr wrap="none" anchor="ctr"/>
          <a:lstStyle/>
          <a:p>
            <a:endParaRPr lang="en-US"/>
          </a:p>
        </p:txBody>
      </p:sp>
      <p:sp>
        <p:nvSpPr>
          <p:cNvPr id="10255" name="Rectangle 4"/>
          <p:cNvSpPr>
            <a:spLocks noGrp="1" noChangeArrowheads="1"/>
          </p:cNvSpPr>
          <p:nvPr>
            <p:ph type="title"/>
          </p:nvPr>
        </p:nvSpPr>
        <p:spPr>
          <a:xfrm>
            <a:off x="457200" y="228600"/>
            <a:ext cx="8229600" cy="304800"/>
          </a:xfrm>
        </p:spPr>
        <p:txBody>
          <a:bodyPr/>
          <a:lstStyle/>
          <a:p>
            <a:pPr eaLnBrk="1" hangingPunct="1"/>
            <a:r>
              <a:rPr lang="en-US" dirty="0" smtClean="0"/>
              <a:t>Current State of Physics </a:t>
            </a:r>
            <a:r>
              <a:rPr lang="en-US" i="1" dirty="0" err="1" smtClean="0"/>
              <a:t>cira</a:t>
            </a:r>
            <a:r>
              <a:rPr lang="en-US" dirty="0" smtClean="0"/>
              <a:t> 2014</a:t>
            </a:r>
          </a:p>
        </p:txBody>
      </p:sp>
      <p:graphicFrame>
        <p:nvGraphicFramePr>
          <p:cNvPr id="10242" name="Diagram 5"/>
          <p:cNvGraphicFramePr>
            <a:graphicFrameLocks/>
          </p:cNvGraphicFramePr>
          <p:nvPr/>
        </p:nvGraphicFramePr>
        <p:xfrm>
          <a:off x="0" y="1600200"/>
          <a:ext cx="9007475" cy="4525963"/>
        </p:xfrm>
        <a:graphic>
          <a:graphicData uri="http://schemas.openxmlformats.org/drawingml/2006/compatibility">
            <com:legacyDrawing xmlns:com="http://schemas.openxmlformats.org/drawingml/2006/compatibility" spid="_x0000_s115714"/>
          </a:graphicData>
        </a:graphic>
      </p:graphicFrame>
      <p:sp>
        <p:nvSpPr>
          <p:cNvPr id="10256" name="Text Box 16"/>
          <p:cNvSpPr txBox="1">
            <a:spLocks noChangeArrowheads="1"/>
          </p:cNvSpPr>
          <p:nvPr/>
        </p:nvSpPr>
        <p:spPr bwMode="auto">
          <a:xfrm>
            <a:off x="6096000" y="1143000"/>
            <a:ext cx="2787686" cy="1200329"/>
          </a:xfrm>
          <a:prstGeom prst="rect">
            <a:avLst/>
          </a:prstGeom>
          <a:noFill/>
          <a:ln w="9525">
            <a:noFill/>
            <a:miter lim="800000"/>
            <a:headEnd/>
            <a:tailEnd/>
          </a:ln>
        </p:spPr>
        <p:txBody>
          <a:bodyPr wrap="none">
            <a:spAutoFit/>
          </a:bodyPr>
          <a:lstStyle/>
          <a:p>
            <a:r>
              <a:rPr lang="en-US" sz="1600" b="1" u="sng" dirty="0">
                <a:solidFill>
                  <a:srgbClr val="800080"/>
                </a:solidFill>
              </a:rPr>
              <a:t>Conservation Laws</a:t>
            </a:r>
          </a:p>
          <a:p>
            <a:pPr>
              <a:buFontTx/>
              <a:buChar char="•"/>
            </a:pPr>
            <a:r>
              <a:rPr lang="en-US" sz="1400" b="1" dirty="0">
                <a:solidFill>
                  <a:srgbClr val="800080"/>
                </a:solidFill>
              </a:rPr>
              <a:t>  Energy</a:t>
            </a:r>
          </a:p>
          <a:p>
            <a:pPr>
              <a:buFontTx/>
              <a:buChar char="•"/>
            </a:pPr>
            <a:r>
              <a:rPr lang="en-US" sz="1400" b="1" dirty="0">
                <a:solidFill>
                  <a:srgbClr val="800080"/>
                </a:solidFill>
              </a:rPr>
              <a:t>  Linear &amp; Angular Momentum</a:t>
            </a:r>
          </a:p>
          <a:p>
            <a:pPr>
              <a:buFontTx/>
              <a:buChar char="•"/>
            </a:pPr>
            <a:r>
              <a:rPr lang="en-US" sz="1400" b="1" dirty="0">
                <a:solidFill>
                  <a:srgbClr val="800080"/>
                </a:solidFill>
              </a:rPr>
              <a:t>  Charge, </a:t>
            </a:r>
            <a:r>
              <a:rPr lang="en-US" sz="1400" b="1" dirty="0" smtClean="0">
                <a:solidFill>
                  <a:srgbClr val="800080"/>
                </a:solidFill>
              </a:rPr>
              <a:t>Spin, Parity</a:t>
            </a:r>
            <a:endParaRPr lang="en-US" sz="1400" b="1" dirty="0">
              <a:solidFill>
                <a:srgbClr val="800080"/>
              </a:solidFill>
            </a:endParaRPr>
          </a:p>
          <a:p>
            <a:pPr>
              <a:buFontTx/>
              <a:buChar char="•"/>
            </a:pPr>
            <a:r>
              <a:rPr lang="en-US" sz="1400" b="1" dirty="0">
                <a:solidFill>
                  <a:srgbClr val="800080"/>
                </a:solidFill>
              </a:rPr>
              <a:t>  Lepton and Baryon Number</a:t>
            </a:r>
          </a:p>
        </p:txBody>
      </p:sp>
      <p:sp>
        <p:nvSpPr>
          <p:cNvPr id="10257" name="Line 17"/>
          <p:cNvSpPr>
            <a:spLocks noChangeShapeType="1"/>
          </p:cNvSpPr>
          <p:nvPr/>
        </p:nvSpPr>
        <p:spPr bwMode="auto">
          <a:xfrm flipV="1">
            <a:off x="5029200" y="2743200"/>
            <a:ext cx="1066800" cy="609600"/>
          </a:xfrm>
          <a:prstGeom prst="line">
            <a:avLst/>
          </a:prstGeom>
          <a:noFill/>
          <a:ln w="9525">
            <a:solidFill>
              <a:schemeClr val="tx1"/>
            </a:solidFill>
            <a:round/>
            <a:headEnd type="stealth" w="med" len="med"/>
            <a:tailEnd/>
          </a:ln>
        </p:spPr>
        <p:txBody>
          <a:bodyPr/>
          <a:lstStyle/>
          <a:p>
            <a:endParaRPr lang="en-US"/>
          </a:p>
        </p:txBody>
      </p:sp>
      <p:sp>
        <p:nvSpPr>
          <p:cNvPr id="10258" name="Text Box 18"/>
          <p:cNvSpPr txBox="1">
            <a:spLocks noChangeArrowheads="1"/>
          </p:cNvSpPr>
          <p:nvPr/>
        </p:nvSpPr>
        <p:spPr bwMode="auto">
          <a:xfrm>
            <a:off x="381000" y="4343400"/>
            <a:ext cx="3068469" cy="707886"/>
          </a:xfrm>
          <a:prstGeom prst="rect">
            <a:avLst/>
          </a:prstGeom>
          <a:noFill/>
          <a:ln w="9525">
            <a:noFill/>
            <a:miter lim="800000"/>
            <a:headEnd/>
            <a:tailEnd/>
          </a:ln>
        </p:spPr>
        <p:txBody>
          <a:bodyPr wrap="none">
            <a:spAutoFit/>
          </a:bodyPr>
          <a:lstStyle/>
          <a:p>
            <a:r>
              <a:rPr lang="en-US" sz="1600" b="1" u="sng" dirty="0"/>
              <a:t>Quantum Mechanics</a:t>
            </a:r>
          </a:p>
          <a:p>
            <a:pPr>
              <a:buFontTx/>
              <a:buChar char="•"/>
            </a:pPr>
            <a:r>
              <a:rPr lang="en-US" sz="1200" b="1" dirty="0"/>
              <a:t>Schrodinger/Dirac </a:t>
            </a:r>
            <a:r>
              <a:rPr lang="en-US" sz="1200" b="1" dirty="0" smtClean="0"/>
              <a:t>Equation (1920-30s)</a:t>
            </a:r>
            <a:endParaRPr lang="en-US" sz="1200" b="1" dirty="0"/>
          </a:p>
          <a:p>
            <a:pPr>
              <a:buFontTx/>
              <a:buChar char="•"/>
            </a:pPr>
            <a:r>
              <a:rPr lang="en-US" sz="1200" b="1" dirty="0"/>
              <a:t>Probabilistic approach</a:t>
            </a:r>
          </a:p>
        </p:txBody>
      </p:sp>
      <p:sp>
        <p:nvSpPr>
          <p:cNvPr id="10259" name="Line 19"/>
          <p:cNvSpPr>
            <a:spLocks noChangeShapeType="1"/>
          </p:cNvSpPr>
          <p:nvPr/>
        </p:nvSpPr>
        <p:spPr bwMode="auto">
          <a:xfrm flipH="1">
            <a:off x="2577152" y="3962400"/>
            <a:ext cx="1447800" cy="609600"/>
          </a:xfrm>
          <a:prstGeom prst="line">
            <a:avLst/>
          </a:prstGeom>
          <a:noFill/>
          <a:ln w="9525">
            <a:solidFill>
              <a:schemeClr val="tx1"/>
            </a:solidFill>
            <a:round/>
            <a:headEnd type="stealth" w="med" len="med"/>
            <a:tailEnd/>
          </a:ln>
        </p:spPr>
        <p:txBody>
          <a:bodyPr/>
          <a:lstStyle/>
          <a:p>
            <a:endParaRPr lang="en-US"/>
          </a:p>
        </p:txBody>
      </p:sp>
      <p:sp>
        <p:nvSpPr>
          <p:cNvPr id="10260" name="Line 20"/>
          <p:cNvSpPr>
            <a:spLocks noChangeShapeType="1"/>
          </p:cNvSpPr>
          <p:nvPr/>
        </p:nvSpPr>
        <p:spPr bwMode="auto">
          <a:xfrm>
            <a:off x="4800600" y="3886200"/>
            <a:ext cx="1295400" cy="533400"/>
          </a:xfrm>
          <a:prstGeom prst="line">
            <a:avLst/>
          </a:prstGeom>
          <a:noFill/>
          <a:ln w="9525">
            <a:solidFill>
              <a:schemeClr val="tx1"/>
            </a:solidFill>
            <a:round/>
            <a:headEnd type="stealth" w="med" len="med"/>
            <a:tailEnd/>
          </a:ln>
        </p:spPr>
        <p:txBody>
          <a:bodyPr/>
          <a:lstStyle/>
          <a:p>
            <a:endParaRPr lang="en-US"/>
          </a:p>
        </p:txBody>
      </p:sp>
      <p:sp>
        <p:nvSpPr>
          <p:cNvPr id="10261" name="Rectangle 21"/>
          <p:cNvSpPr>
            <a:spLocks noChangeArrowheads="1"/>
          </p:cNvSpPr>
          <p:nvPr/>
        </p:nvSpPr>
        <p:spPr bwMode="auto">
          <a:xfrm>
            <a:off x="457200" y="1219200"/>
            <a:ext cx="3886200" cy="1415772"/>
          </a:xfrm>
          <a:prstGeom prst="rect">
            <a:avLst/>
          </a:prstGeom>
          <a:noFill/>
          <a:ln w="9525">
            <a:noFill/>
            <a:miter lim="800000"/>
            <a:headEnd/>
            <a:tailEnd/>
          </a:ln>
        </p:spPr>
        <p:txBody>
          <a:bodyPr wrap="square">
            <a:spAutoFit/>
          </a:bodyPr>
          <a:lstStyle/>
          <a:p>
            <a:r>
              <a:rPr lang="en-US" sz="1600" b="1" u="sng" dirty="0">
                <a:solidFill>
                  <a:schemeClr val="accent2"/>
                </a:solidFill>
              </a:rPr>
              <a:t>Statistical </a:t>
            </a:r>
            <a:r>
              <a:rPr lang="en-US" sz="1600" b="1" u="sng" dirty="0" smtClean="0">
                <a:solidFill>
                  <a:schemeClr val="accent2"/>
                </a:solidFill>
              </a:rPr>
              <a:t>Mechanics (1860-1900s)</a:t>
            </a:r>
            <a:endParaRPr lang="en-US" sz="1600" b="1" u="sng" dirty="0">
              <a:solidFill>
                <a:schemeClr val="accent2"/>
              </a:solidFill>
            </a:endParaRPr>
          </a:p>
          <a:p>
            <a:pPr>
              <a:buFontTx/>
              <a:buChar char="•"/>
            </a:pPr>
            <a:r>
              <a:rPr lang="en-US" sz="1400" b="1" dirty="0">
                <a:solidFill>
                  <a:schemeClr val="accent2"/>
                </a:solidFill>
              </a:rPr>
              <a:t> Physics of many particles</a:t>
            </a:r>
            <a:endParaRPr lang="en-US" sz="1600" b="1" u="sng" dirty="0">
              <a:solidFill>
                <a:schemeClr val="accent2"/>
              </a:solidFill>
            </a:endParaRPr>
          </a:p>
          <a:p>
            <a:pPr>
              <a:buFontTx/>
              <a:buChar char="•"/>
            </a:pPr>
            <a:r>
              <a:rPr lang="en-US" sz="1400" b="1" dirty="0">
                <a:solidFill>
                  <a:schemeClr val="accent2"/>
                </a:solidFill>
              </a:rPr>
              <a:t> Fermions and Bosons</a:t>
            </a:r>
          </a:p>
          <a:p>
            <a:pPr>
              <a:buFontTx/>
              <a:buChar char="•"/>
            </a:pPr>
            <a:r>
              <a:rPr lang="en-US" sz="1400" b="1" dirty="0">
                <a:solidFill>
                  <a:schemeClr val="accent2"/>
                </a:solidFill>
              </a:rPr>
              <a:t> Partitioning of Energy</a:t>
            </a:r>
          </a:p>
          <a:p>
            <a:pPr>
              <a:buFontTx/>
              <a:buChar char="•"/>
            </a:pPr>
            <a:r>
              <a:rPr lang="en-US" sz="1400" b="1" dirty="0">
                <a:solidFill>
                  <a:schemeClr val="accent2"/>
                </a:solidFill>
              </a:rPr>
              <a:t> Thermodynamics</a:t>
            </a:r>
          </a:p>
          <a:p>
            <a:pPr>
              <a:buFontTx/>
              <a:buChar char="•"/>
            </a:pPr>
            <a:r>
              <a:rPr lang="en-US" sz="1400" b="1" dirty="0">
                <a:solidFill>
                  <a:schemeClr val="accent2"/>
                </a:solidFill>
              </a:rPr>
              <a:t> Time and Entropy</a:t>
            </a:r>
          </a:p>
        </p:txBody>
      </p:sp>
      <p:sp>
        <p:nvSpPr>
          <p:cNvPr id="10262" name="Text Box 22"/>
          <p:cNvSpPr txBox="1">
            <a:spLocks noChangeArrowheads="1"/>
          </p:cNvSpPr>
          <p:nvPr/>
        </p:nvSpPr>
        <p:spPr bwMode="auto">
          <a:xfrm>
            <a:off x="6096000" y="2590800"/>
            <a:ext cx="2462021" cy="707886"/>
          </a:xfrm>
          <a:prstGeom prst="rect">
            <a:avLst/>
          </a:prstGeom>
          <a:noFill/>
          <a:ln w="9525">
            <a:noFill/>
            <a:miter lim="800000"/>
            <a:headEnd/>
            <a:tailEnd/>
          </a:ln>
        </p:spPr>
        <p:txBody>
          <a:bodyPr wrap="none">
            <a:spAutoFit/>
          </a:bodyPr>
          <a:lstStyle/>
          <a:p>
            <a:r>
              <a:rPr lang="en-US" sz="1600" b="1" u="sng" dirty="0" err="1"/>
              <a:t>Weinburg-Salom</a:t>
            </a:r>
            <a:r>
              <a:rPr lang="en-US" sz="1600" b="1" u="sng" dirty="0"/>
              <a:t> Model</a:t>
            </a:r>
          </a:p>
          <a:p>
            <a:pPr>
              <a:buFontTx/>
              <a:buChar char="•"/>
            </a:pPr>
            <a:r>
              <a:rPr lang="en-US" sz="1200" b="1" dirty="0"/>
              <a:t> </a:t>
            </a:r>
            <a:r>
              <a:rPr lang="en-US" sz="1200" b="1" dirty="0" smtClean="0"/>
              <a:t>Unites </a:t>
            </a:r>
            <a:r>
              <a:rPr lang="en-US" sz="1200" b="1" dirty="0"/>
              <a:t>E&amp;M, Weak </a:t>
            </a:r>
            <a:r>
              <a:rPr lang="en-US" sz="1200" b="1" dirty="0" smtClean="0"/>
              <a:t>NF</a:t>
            </a:r>
          </a:p>
          <a:p>
            <a:pPr>
              <a:buFontTx/>
              <a:buChar char="•"/>
            </a:pPr>
            <a:r>
              <a:rPr lang="en-US" sz="1200" b="1" dirty="0"/>
              <a:t> </a:t>
            </a:r>
            <a:r>
              <a:rPr lang="en-US" sz="1200" b="1" dirty="0" smtClean="0"/>
              <a:t>QED (1960s)</a:t>
            </a:r>
            <a:endParaRPr lang="en-US" sz="1200" b="1" dirty="0"/>
          </a:p>
        </p:txBody>
      </p:sp>
      <p:sp>
        <p:nvSpPr>
          <p:cNvPr id="10263" name="AutoShape 23"/>
          <p:cNvSpPr>
            <a:spLocks noChangeArrowheads="1"/>
          </p:cNvSpPr>
          <p:nvPr/>
        </p:nvSpPr>
        <p:spPr bwMode="auto">
          <a:xfrm rot="2850840" flipV="1">
            <a:off x="3295651" y="3246437"/>
            <a:ext cx="1490662" cy="112713"/>
          </a:xfrm>
          <a:prstGeom prst="leftRightArrow">
            <a:avLst>
              <a:gd name="adj1" fmla="val 50000"/>
              <a:gd name="adj2" fmla="val 264506"/>
            </a:avLst>
          </a:prstGeom>
          <a:solidFill>
            <a:schemeClr val="accent1"/>
          </a:solidFill>
          <a:ln w="9525">
            <a:solidFill>
              <a:schemeClr val="tx1"/>
            </a:solidFill>
            <a:miter lim="800000"/>
            <a:headEnd/>
            <a:tailEnd/>
          </a:ln>
        </p:spPr>
        <p:txBody>
          <a:bodyPr wrap="none" anchor="ctr"/>
          <a:lstStyle/>
          <a:p>
            <a:endParaRPr lang="en-US"/>
          </a:p>
        </p:txBody>
      </p:sp>
      <p:sp>
        <p:nvSpPr>
          <p:cNvPr id="10264" name="Line 24"/>
          <p:cNvSpPr>
            <a:spLocks noChangeShapeType="1"/>
          </p:cNvSpPr>
          <p:nvPr/>
        </p:nvSpPr>
        <p:spPr bwMode="auto">
          <a:xfrm flipH="1" flipV="1">
            <a:off x="3429000" y="1524000"/>
            <a:ext cx="76200" cy="1219200"/>
          </a:xfrm>
          <a:prstGeom prst="line">
            <a:avLst/>
          </a:prstGeom>
          <a:noFill/>
          <a:ln w="25400">
            <a:solidFill>
              <a:schemeClr val="accent2"/>
            </a:solidFill>
            <a:round/>
            <a:headEnd/>
            <a:tailEnd/>
          </a:ln>
        </p:spPr>
        <p:txBody>
          <a:bodyPr/>
          <a:lstStyle/>
          <a:p>
            <a:endParaRPr lang="en-US"/>
          </a:p>
        </p:txBody>
      </p:sp>
      <p:sp>
        <p:nvSpPr>
          <p:cNvPr id="15" name="Oval 14"/>
          <p:cNvSpPr/>
          <p:nvPr/>
        </p:nvSpPr>
        <p:spPr bwMode="auto">
          <a:xfrm>
            <a:off x="4024952" y="3352800"/>
            <a:ext cx="990600" cy="9906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 name="TextBox 15"/>
          <p:cNvSpPr txBox="1"/>
          <p:nvPr/>
        </p:nvSpPr>
        <p:spPr>
          <a:xfrm>
            <a:off x="6068704" y="4265739"/>
            <a:ext cx="2743200" cy="1138773"/>
          </a:xfrm>
          <a:prstGeom prst="rect">
            <a:avLst/>
          </a:prstGeom>
          <a:solidFill>
            <a:srgbClr val="CC99FF"/>
          </a:solidFill>
        </p:spPr>
        <p:txBody>
          <a:bodyPr wrap="square" rtlCol="0">
            <a:spAutoFit/>
          </a:bodyPr>
          <a:lstStyle/>
          <a:p>
            <a:r>
              <a:rPr lang="en-US" sz="1600" b="1" u="sng" dirty="0" smtClean="0"/>
              <a:t>Grand Unified Theories</a:t>
            </a:r>
          </a:p>
          <a:p>
            <a:pPr>
              <a:buFont typeface="Arial" pitchFamily="34" charset="0"/>
              <a:buChar char="•"/>
            </a:pPr>
            <a:r>
              <a:rPr lang="en-US" sz="1200" b="1" dirty="0" smtClean="0"/>
              <a:t> Unifies E&amp;M, Weak NF, Strong NF </a:t>
            </a:r>
          </a:p>
          <a:p>
            <a:pPr>
              <a:buFont typeface="Arial" pitchFamily="34" charset="0"/>
              <a:buChar char="•"/>
            </a:pPr>
            <a:r>
              <a:rPr lang="en-US" sz="1200" b="1" dirty="0"/>
              <a:t> </a:t>
            </a:r>
            <a:r>
              <a:rPr lang="en-US" sz="1200" b="1" dirty="0" smtClean="0"/>
              <a:t>String Theories</a:t>
            </a:r>
          </a:p>
          <a:p>
            <a:endParaRPr lang="en-US" sz="1200" b="1" dirty="0"/>
          </a:p>
          <a:p>
            <a:r>
              <a:rPr lang="en-US" sz="1600" b="1" u="sng" dirty="0" smtClean="0"/>
              <a:t>QCD (1970s)</a:t>
            </a:r>
            <a:endParaRPr lang="en-US" sz="1600" b="1" u="sng" dirty="0"/>
          </a:p>
        </p:txBody>
      </p:sp>
      <p:sp>
        <p:nvSpPr>
          <p:cNvPr id="17" name="TextBox 16"/>
          <p:cNvSpPr txBox="1"/>
          <p:nvPr/>
        </p:nvSpPr>
        <p:spPr>
          <a:xfrm>
            <a:off x="402608" y="5105400"/>
            <a:ext cx="2743200" cy="707886"/>
          </a:xfrm>
          <a:prstGeom prst="rect">
            <a:avLst/>
          </a:prstGeom>
          <a:solidFill>
            <a:srgbClr val="CC99FF"/>
          </a:solidFill>
        </p:spPr>
        <p:txBody>
          <a:bodyPr wrap="square" rtlCol="0">
            <a:spAutoFit/>
          </a:bodyPr>
          <a:lstStyle/>
          <a:p>
            <a:r>
              <a:rPr lang="en-US" sz="1600" b="1" u="sng" dirty="0" smtClean="0"/>
              <a:t>Theories of Everything</a:t>
            </a:r>
          </a:p>
          <a:p>
            <a:pPr>
              <a:buFont typeface="Arial" pitchFamily="34" charset="0"/>
              <a:buChar char="•"/>
            </a:pPr>
            <a:r>
              <a:rPr lang="en-US" sz="1200" b="1" dirty="0" smtClean="0"/>
              <a:t>  Unifies E&amp;M, Weak NF, </a:t>
            </a:r>
          </a:p>
          <a:p>
            <a:r>
              <a:rPr lang="en-US" sz="1200" b="1" dirty="0"/>
              <a:t> </a:t>
            </a:r>
            <a:r>
              <a:rPr lang="en-US" sz="1200" b="1" dirty="0" smtClean="0"/>
              <a:t>   Strong NF and Gravity</a:t>
            </a:r>
            <a:endParaRPr lang="en-US" sz="1200" b="1" dirty="0"/>
          </a:p>
        </p:txBody>
      </p:sp>
      <p:sp>
        <p:nvSpPr>
          <p:cNvPr id="18" name="Line 19"/>
          <p:cNvSpPr>
            <a:spLocks noChangeShapeType="1"/>
          </p:cNvSpPr>
          <p:nvPr/>
        </p:nvSpPr>
        <p:spPr bwMode="auto">
          <a:xfrm flipH="1">
            <a:off x="2667000" y="3886200"/>
            <a:ext cx="1752600" cy="1600200"/>
          </a:xfrm>
          <a:prstGeom prst="line">
            <a:avLst/>
          </a:prstGeom>
          <a:noFill/>
          <a:ln w="9525">
            <a:solidFill>
              <a:schemeClr val="tx1"/>
            </a:solidFill>
            <a:round/>
            <a:headEnd type="stealth" w="med" len="med"/>
            <a:tailEnd/>
          </a:ln>
        </p:spPr>
        <p:txBody>
          <a:bodyPr/>
          <a:lstStyle/>
          <a:p>
            <a:endParaRPr lang="en-US"/>
          </a:p>
        </p:txBody>
      </p:sp>
      <p:sp>
        <p:nvSpPr>
          <p:cNvPr id="19" name="Line 17"/>
          <p:cNvSpPr>
            <a:spLocks noChangeShapeType="1"/>
          </p:cNvSpPr>
          <p:nvPr/>
        </p:nvSpPr>
        <p:spPr bwMode="auto">
          <a:xfrm flipV="1">
            <a:off x="4800600" y="3124200"/>
            <a:ext cx="1295400" cy="457200"/>
          </a:xfrm>
          <a:prstGeom prst="line">
            <a:avLst/>
          </a:prstGeom>
          <a:noFill/>
          <a:ln w="9525">
            <a:solidFill>
              <a:schemeClr val="tx1"/>
            </a:solidFill>
            <a:round/>
            <a:headEnd type="stealth" w="med" len="med"/>
            <a:tailEnd/>
          </a:ln>
        </p:spPr>
        <p:txBody>
          <a:bodyPr/>
          <a:lstStyle/>
          <a:p>
            <a:endParaRPr lang="en-US"/>
          </a:p>
        </p:txBody>
      </p:sp>
      <p:sp>
        <p:nvSpPr>
          <p:cNvPr id="20" name="Line 20"/>
          <p:cNvSpPr>
            <a:spLocks noChangeShapeType="1"/>
          </p:cNvSpPr>
          <p:nvPr/>
        </p:nvSpPr>
        <p:spPr bwMode="auto">
          <a:xfrm>
            <a:off x="4800600" y="4114800"/>
            <a:ext cx="1295400" cy="1066800"/>
          </a:xfrm>
          <a:prstGeom prst="line">
            <a:avLst/>
          </a:prstGeom>
          <a:noFill/>
          <a:ln w="9525">
            <a:solidFill>
              <a:schemeClr val="tx1"/>
            </a:solidFill>
            <a:round/>
            <a:headEnd type="stealth" w="med" len="med"/>
            <a:tailEnd/>
          </a:ln>
        </p:spPr>
        <p:txBody>
          <a:bodyPr/>
          <a:lstStyle/>
          <a:p>
            <a:endParaRPr lang="en-US"/>
          </a:p>
        </p:txBody>
      </p:sp>
      <p:cxnSp>
        <p:nvCxnSpPr>
          <p:cNvPr id="22" name="Straight Connector 21"/>
          <p:cNvCxnSpPr/>
          <p:nvPr/>
        </p:nvCxnSpPr>
        <p:spPr bwMode="auto">
          <a:xfrm rot="5400000">
            <a:off x="4152900" y="2732396"/>
            <a:ext cx="685800" cy="1588"/>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28" name="Straight Connector 27"/>
          <p:cNvCxnSpPr/>
          <p:nvPr/>
        </p:nvCxnSpPr>
        <p:spPr bwMode="auto">
          <a:xfrm rot="5400000">
            <a:off x="4153694" y="4990306"/>
            <a:ext cx="685800" cy="1588"/>
          </a:xfrm>
          <a:prstGeom prst="line">
            <a:avLst/>
          </a:prstGeom>
          <a:solidFill>
            <a:schemeClr val="accent1"/>
          </a:solidFill>
          <a:ln w="25400" cap="flat" cmpd="sng" algn="ctr">
            <a:solidFill>
              <a:srgbClr val="D6A3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5" name="Rectangle 4"/>
          <p:cNvSpPr>
            <a:spLocks noGrp="1" noChangeArrowheads="1"/>
          </p:cNvSpPr>
          <p:nvPr>
            <p:ph type="title"/>
          </p:nvPr>
        </p:nvSpPr>
        <p:spPr>
          <a:xfrm>
            <a:off x="457200" y="228600"/>
            <a:ext cx="8229600" cy="304800"/>
          </a:xfrm>
        </p:spPr>
        <p:txBody>
          <a:bodyPr/>
          <a:lstStyle/>
          <a:p>
            <a:pPr eaLnBrk="1" hangingPunct="1"/>
            <a:r>
              <a:rPr lang="en-US" dirty="0" smtClean="0"/>
              <a:t>Current State of Physics </a:t>
            </a:r>
            <a:r>
              <a:rPr lang="en-US" i="1" dirty="0" err="1" smtClean="0"/>
              <a:t>cira</a:t>
            </a:r>
            <a:r>
              <a:rPr lang="en-US" dirty="0" smtClean="0"/>
              <a:t> 2014</a:t>
            </a:r>
          </a:p>
        </p:txBody>
      </p:sp>
      <p:pic>
        <p:nvPicPr>
          <p:cNvPr id="16" name="Picture 15"/>
          <p:cNvPicPr/>
          <p:nvPr/>
        </p:nvPicPr>
        <p:blipFill>
          <a:blip r:embed="rId3" cstate="print"/>
          <a:srcRect b="85000"/>
          <a:stretch>
            <a:fillRect/>
          </a:stretch>
        </p:blipFill>
        <p:spPr bwMode="auto">
          <a:xfrm>
            <a:off x="5257800" y="1219200"/>
            <a:ext cx="3505200" cy="685800"/>
          </a:xfrm>
          <a:prstGeom prst="rect">
            <a:avLst/>
          </a:prstGeom>
          <a:noFill/>
          <a:ln w="9525">
            <a:noFill/>
            <a:miter lim="800000"/>
            <a:headEnd/>
            <a:tailEnd/>
          </a:ln>
        </p:spPr>
      </p:pic>
      <p:pic>
        <p:nvPicPr>
          <p:cNvPr id="17" name="Picture 16"/>
          <p:cNvPicPr/>
          <p:nvPr/>
        </p:nvPicPr>
        <p:blipFill>
          <a:blip r:embed="rId4" cstate="print"/>
          <a:srcRect/>
          <a:stretch>
            <a:fillRect/>
          </a:stretch>
        </p:blipFill>
        <p:spPr bwMode="auto">
          <a:xfrm>
            <a:off x="228600" y="1219200"/>
            <a:ext cx="5334000" cy="4267200"/>
          </a:xfrm>
          <a:prstGeom prst="rect">
            <a:avLst/>
          </a:prstGeom>
          <a:noFill/>
          <a:ln w="9525">
            <a:noFill/>
            <a:miter lim="800000"/>
            <a:headEnd/>
            <a:tailEnd/>
          </a:ln>
        </p:spPr>
      </p:pic>
      <p:pic>
        <p:nvPicPr>
          <p:cNvPr id="144386" name="Picture 2" descr="C:\Users\JR\Documents\Classes-To Sort\3870\3870Fall2013\Lectures\Lecture 1-Intro 2013\Standard_Model_of_Elementary_Particles.svg.png"/>
          <p:cNvPicPr>
            <a:picLocks noChangeAspect="1" noChangeArrowheads="1"/>
          </p:cNvPicPr>
          <p:nvPr/>
        </p:nvPicPr>
        <p:blipFill>
          <a:blip r:embed="rId5" cstate="print"/>
          <a:srcRect/>
          <a:stretch>
            <a:fillRect/>
          </a:stretch>
        </p:blipFill>
        <p:spPr bwMode="auto">
          <a:xfrm>
            <a:off x="5486400" y="1905000"/>
            <a:ext cx="3657600" cy="274685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304800"/>
            <a:ext cx="8458200" cy="304800"/>
          </a:xfrm>
        </p:spPr>
        <p:txBody>
          <a:bodyPr/>
          <a:lstStyle/>
          <a:p>
            <a:pPr eaLnBrk="1" hangingPunct="1"/>
            <a:r>
              <a:rPr lang="en-US" smtClean="0"/>
              <a:t>Limits of Current Modern Physics</a:t>
            </a:r>
          </a:p>
        </p:txBody>
      </p:sp>
      <p:graphicFrame>
        <p:nvGraphicFramePr>
          <p:cNvPr id="45090" name="Group 34"/>
          <p:cNvGraphicFramePr>
            <a:graphicFrameLocks noGrp="1"/>
          </p:cNvGraphicFramePr>
          <p:nvPr>
            <p:ph idx="1"/>
          </p:nvPr>
        </p:nvGraphicFramePr>
        <p:xfrm>
          <a:off x="381000" y="838200"/>
          <a:ext cx="8534400" cy="4793234"/>
        </p:xfrm>
        <a:graphic>
          <a:graphicData uri="http://schemas.openxmlformats.org/drawingml/2006/table">
            <a:tbl>
              <a:tblPr/>
              <a:tblGrid>
                <a:gridCol w="1817688"/>
                <a:gridCol w="3081337"/>
                <a:gridCol w="3635375"/>
              </a:tblGrid>
              <a:tr h="1057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A52A2"/>
                          </a:solidFill>
                          <a:effectLst/>
                          <a:latin typeface="Arial" charset="0"/>
                          <a:cs typeface="Arial" charset="0"/>
                        </a:rPr>
                        <a:t>Dimension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A52A2"/>
                          </a:solidFill>
                          <a:effectLst/>
                          <a:latin typeface="Arial" charset="0"/>
                          <a:cs typeface="Arial" charset="0"/>
                        </a:rPr>
                        <a:t>Range of Applicability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A52A2"/>
                          </a:solidFill>
                          <a:effectLst/>
                          <a:latin typeface="Arial" charset="0"/>
                          <a:cs typeface="Arial" charset="0"/>
                        </a:rPr>
                        <a:t>Range of Application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cs typeface="Arial" charset="0"/>
                        </a:rPr>
                        <a:t>Length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cs typeface="Arial" charset="0"/>
                        </a:rPr>
                        <a:t>10</a:t>
                      </a:r>
                      <a:r>
                        <a:rPr kumimoji="0" lang="en-US" sz="1800" b="1" i="0" u="none" strike="noStrike" cap="none" normalizeH="0" baseline="30000" smtClean="0">
                          <a:ln>
                            <a:noFill/>
                          </a:ln>
                          <a:solidFill>
                            <a:schemeClr val="hlink"/>
                          </a:solidFill>
                          <a:effectLst/>
                          <a:latin typeface="Arial" charset="0"/>
                          <a:cs typeface="Arial" charset="0"/>
                        </a:rPr>
                        <a:t>-18</a:t>
                      </a:r>
                      <a:r>
                        <a:rPr kumimoji="0" lang="en-US" sz="1800" b="1" i="0" u="none" strike="noStrike" cap="none" normalizeH="0" baseline="0" smtClean="0">
                          <a:ln>
                            <a:noFill/>
                          </a:ln>
                          <a:solidFill>
                            <a:schemeClr val="hlink"/>
                          </a:solidFill>
                          <a:effectLst/>
                          <a:latin typeface="Arial" charset="0"/>
                          <a:cs typeface="Arial" charset="0"/>
                        </a:rPr>
                        <a:t> to 10</a:t>
                      </a:r>
                      <a:r>
                        <a:rPr kumimoji="0" lang="en-US" sz="1800" b="1" i="0" u="none" strike="noStrike" cap="none" normalizeH="0" baseline="30000" smtClean="0">
                          <a:ln>
                            <a:noFill/>
                          </a:ln>
                          <a:solidFill>
                            <a:schemeClr val="hlink"/>
                          </a:solidFill>
                          <a:effectLst/>
                          <a:latin typeface="Arial" charset="0"/>
                          <a:cs typeface="Arial" charset="0"/>
                        </a:rPr>
                        <a:t>+26</a:t>
                      </a:r>
                      <a:r>
                        <a:rPr kumimoji="0" lang="en-US" sz="1800" b="1" i="0" u="none" strike="noStrike" cap="none" normalizeH="0" baseline="0" smtClean="0">
                          <a:ln>
                            <a:noFill/>
                          </a:ln>
                          <a:solidFill>
                            <a:schemeClr val="hlink"/>
                          </a:solidFill>
                          <a:effectLst/>
                          <a:latin typeface="Arial" charset="0"/>
                          <a:cs typeface="Arial" charset="0"/>
                        </a:rPr>
                        <a:t>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cs typeface="Arial" charset="0"/>
                        </a:rPr>
                        <a:t>Quark size to the universe size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2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cs typeface="Arial" charset="0"/>
                        </a:rPr>
                        <a:t>Mass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cs typeface="Arial" charset="0"/>
                        </a:rPr>
                        <a:t>10</a:t>
                      </a:r>
                      <a:r>
                        <a:rPr kumimoji="0" lang="en-US" sz="1800" b="1" i="0" u="none" strike="noStrike" cap="none" normalizeH="0" baseline="30000" smtClean="0">
                          <a:ln>
                            <a:noFill/>
                          </a:ln>
                          <a:solidFill>
                            <a:schemeClr val="hlink"/>
                          </a:solidFill>
                          <a:effectLst/>
                          <a:latin typeface="Arial" charset="0"/>
                          <a:cs typeface="Arial" charset="0"/>
                        </a:rPr>
                        <a:t>-31</a:t>
                      </a:r>
                      <a:r>
                        <a:rPr kumimoji="0" lang="en-US" sz="1800" b="1" i="0" u="none" strike="noStrike" cap="none" normalizeH="0" baseline="0" smtClean="0">
                          <a:ln>
                            <a:noFill/>
                          </a:ln>
                          <a:solidFill>
                            <a:schemeClr val="hlink"/>
                          </a:solidFill>
                          <a:effectLst/>
                          <a:latin typeface="Arial" charset="0"/>
                          <a:cs typeface="Arial" charset="0"/>
                        </a:rPr>
                        <a:t> to 10</a:t>
                      </a:r>
                      <a:r>
                        <a:rPr kumimoji="0" lang="en-US" sz="1800" b="1" i="0" u="none" strike="noStrike" cap="none" normalizeH="0" baseline="30000" smtClean="0">
                          <a:ln>
                            <a:noFill/>
                          </a:ln>
                          <a:solidFill>
                            <a:schemeClr val="hlink"/>
                          </a:solidFill>
                          <a:effectLst/>
                          <a:latin typeface="Arial" charset="0"/>
                          <a:cs typeface="Arial" charset="0"/>
                        </a:rPr>
                        <a:t>+40</a:t>
                      </a:r>
                      <a:r>
                        <a:rPr kumimoji="0" lang="en-US" sz="1800" b="1" i="0" u="none" strike="noStrike" cap="none" normalizeH="0" baseline="0" smtClean="0">
                          <a:ln>
                            <a:noFill/>
                          </a:ln>
                          <a:solidFill>
                            <a:schemeClr val="hlink"/>
                          </a:solidFill>
                          <a:effectLst/>
                          <a:latin typeface="Arial" charset="0"/>
                          <a:cs typeface="Arial" charset="0"/>
                        </a:rPr>
                        <a:t> kg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cs typeface="Arial" charset="0"/>
                        </a:rPr>
                        <a:t>Electrons to galactic clusters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3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cs typeface="Arial" charset="0"/>
                        </a:rPr>
                        <a:t>Time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cs typeface="Arial" charset="0"/>
                        </a:rPr>
                        <a:t>10</a:t>
                      </a:r>
                      <a:r>
                        <a:rPr kumimoji="0" lang="en-US" sz="1800" b="1" i="0" u="none" strike="noStrike" cap="none" normalizeH="0" baseline="30000" smtClean="0">
                          <a:ln>
                            <a:noFill/>
                          </a:ln>
                          <a:solidFill>
                            <a:schemeClr val="hlink"/>
                          </a:solidFill>
                          <a:effectLst/>
                          <a:latin typeface="Arial" charset="0"/>
                          <a:cs typeface="Arial" charset="0"/>
                        </a:rPr>
                        <a:t>+3</a:t>
                      </a:r>
                      <a:r>
                        <a:rPr kumimoji="0" lang="en-US" sz="1800" b="1" i="0" u="none" strike="noStrike" cap="none" normalizeH="0" baseline="0" smtClean="0">
                          <a:ln>
                            <a:noFill/>
                          </a:ln>
                          <a:solidFill>
                            <a:schemeClr val="hlink"/>
                          </a:solidFill>
                          <a:effectLst/>
                          <a:latin typeface="Arial" charset="0"/>
                          <a:cs typeface="Arial" charset="0"/>
                        </a:rPr>
                        <a:t> to 10</a:t>
                      </a:r>
                      <a:r>
                        <a:rPr kumimoji="0" lang="en-US" sz="1800" b="1" i="0" u="none" strike="noStrike" cap="none" normalizeH="0" baseline="30000" smtClean="0">
                          <a:ln>
                            <a:noFill/>
                          </a:ln>
                          <a:solidFill>
                            <a:schemeClr val="hlink"/>
                          </a:solidFill>
                          <a:effectLst/>
                          <a:latin typeface="Arial" charset="0"/>
                          <a:cs typeface="Arial" charset="0"/>
                        </a:rPr>
                        <a:t>+22</a:t>
                      </a:r>
                      <a:r>
                        <a:rPr kumimoji="0" lang="en-US" sz="1800" b="1" i="0" u="none" strike="noStrike" cap="none" normalizeH="0" baseline="0" smtClean="0">
                          <a:ln>
                            <a:noFill/>
                          </a:ln>
                          <a:solidFill>
                            <a:schemeClr val="hlink"/>
                          </a:solidFill>
                          <a:effectLst/>
                          <a:latin typeface="Arial" charset="0"/>
                          <a:cs typeface="Arial" charset="0"/>
                        </a:rPr>
                        <a:t> sec</a:t>
                      </a:r>
                      <a:r>
                        <a:rPr kumimoji="0" lang="en-US" sz="1800" b="1" i="0" u="none" strike="noStrike" cap="none" normalizeH="0" baseline="30000" smtClean="0">
                          <a:ln>
                            <a:noFill/>
                          </a:ln>
                          <a:solidFill>
                            <a:schemeClr val="hlink"/>
                          </a:solidFill>
                          <a:effectLst/>
                          <a:latin typeface="Arial" charset="0"/>
                          <a:cs typeface="Arial" charset="0"/>
                        </a:rPr>
                        <a:t>-1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cs typeface="Arial" charset="0"/>
                        </a:rPr>
                        <a:t>10</a:t>
                      </a:r>
                      <a:r>
                        <a:rPr kumimoji="0" lang="en-US" sz="1800" b="1" i="0" u="none" strike="noStrike" cap="none" normalizeH="0" baseline="30000" smtClean="0">
                          <a:ln>
                            <a:noFill/>
                          </a:ln>
                          <a:solidFill>
                            <a:schemeClr val="hlink"/>
                          </a:solidFill>
                          <a:effectLst/>
                          <a:latin typeface="Arial" charset="0"/>
                          <a:cs typeface="Arial" charset="0"/>
                        </a:rPr>
                        <a:t>-16</a:t>
                      </a:r>
                      <a:r>
                        <a:rPr kumimoji="0" lang="en-US" sz="1800" b="1" i="0" u="none" strike="noStrike" cap="none" normalizeH="0" baseline="0" smtClean="0">
                          <a:ln>
                            <a:noFill/>
                          </a:ln>
                          <a:solidFill>
                            <a:schemeClr val="hlink"/>
                          </a:solidFill>
                          <a:effectLst/>
                          <a:latin typeface="Arial" charset="0"/>
                          <a:cs typeface="Arial" charset="0"/>
                        </a:rPr>
                        <a:t> to 10</a:t>
                      </a:r>
                      <a:r>
                        <a:rPr kumimoji="0" lang="en-US" sz="1800" b="1" i="0" u="none" strike="noStrike" cap="none" normalizeH="0" baseline="30000" smtClean="0">
                          <a:ln>
                            <a:noFill/>
                          </a:ln>
                          <a:solidFill>
                            <a:schemeClr val="hlink"/>
                          </a:solidFill>
                          <a:effectLst/>
                          <a:latin typeface="Arial" charset="0"/>
                          <a:cs typeface="Arial" charset="0"/>
                        </a:rPr>
                        <a:t>+17</a:t>
                      </a:r>
                      <a:r>
                        <a:rPr kumimoji="0" lang="en-US" sz="1800" b="1" i="0" u="none" strike="noStrike" cap="none" normalizeH="0" baseline="0" smtClean="0">
                          <a:ln>
                            <a:noFill/>
                          </a:ln>
                          <a:solidFill>
                            <a:schemeClr val="hlink"/>
                          </a:solidFill>
                          <a:effectLst/>
                          <a:latin typeface="Arial" charset="0"/>
                          <a:cs typeface="Arial" charset="0"/>
                        </a:rPr>
                        <a:t> sec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cs typeface="Arial" charset="0"/>
                        </a:rPr>
                        <a:t>Radio to Gamma rays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cs typeface="Arial" charset="0"/>
                        </a:rPr>
                        <a:t>Sub-femtosecond spectroscopy to age of universe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7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cs typeface="Arial" charset="0"/>
                        </a:rPr>
                        <a:t>Velocity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cs typeface="Arial" charset="0"/>
                        </a:rPr>
                        <a:t>10</a:t>
                      </a:r>
                      <a:r>
                        <a:rPr kumimoji="0" lang="en-US" sz="1800" b="1" i="0" u="none" strike="noStrike" cap="none" normalizeH="0" baseline="30000" smtClean="0">
                          <a:ln>
                            <a:noFill/>
                          </a:ln>
                          <a:solidFill>
                            <a:schemeClr val="hlink"/>
                          </a:solidFill>
                          <a:effectLst/>
                          <a:latin typeface="Arial" charset="0"/>
                          <a:cs typeface="Arial" charset="0"/>
                        </a:rPr>
                        <a:t>-8</a:t>
                      </a:r>
                      <a:r>
                        <a:rPr kumimoji="0" lang="en-US" sz="1800" b="1" i="0" u="none" strike="noStrike" cap="none" normalizeH="0" baseline="0" smtClean="0">
                          <a:ln>
                            <a:noFill/>
                          </a:ln>
                          <a:solidFill>
                            <a:schemeClr val="hlink"/>
                          </a:solidFill>
                          <a:effectLst/>
                          <a:latin typeface="Arial" charset="0"/>
                          <a:cs typeface="Arial" charset="0"/>
                        </a:rPr>
                        <a:t> to 10</a:t>
                      </a:r>
                      <a:r>
                        <a:rPr kumimoji="0" lang="en-US" sz="1800" b="1" i="0" u="none" strike="noStrike" cap="none" normalizeH="0" baseline="30000" smtClean="0">
                          <a:ln>
                            <a:noFill/>
                          </a:ln>
                          <a:solidFill>
                            <a:schemeClr val="hlink"/>
                          </a:solidFill>
                          <a:effectLst/>
                          <a:latin typeface="Arial" charset="0"/>
                          <a:cs typeface="Arial" charset="0"/>
                        </a:rPr>
                        <a:t>+8</a:t>
                      </a:r>
                      <a:r>
                        <a:rPr kumimoji="0" lang="en-US" sz="1800" b="1" i="0" u="none" strike="noStrike" cap="none" normalizeH="0" baseline="0" smtClean="0">
                          <a:ln>
                            <a:noFill/>
                          </a:ln>
                          <a:solidFill>
                            <a:schemeClr val="hlink"/>
                          </a:solidFill>
                          <a:effectLst/>
                          <a:latin typeface="Arial" charset="0"/>
                          <a:cs typeface="Arial" charset="0"/>
                        </a:rPr>
                        <a:t> 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hlink"/>
                          </a:solidFill>
                          <a:effectLst/>
                          <a:latin typeface="Arial" charset="0"/>
                          <a:cs typeface="Arial" charset="0"/>
                        </a:rPr>
                        <a:t>Sub-atomic particles to speed of light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8" name="Rectangle 2"/>
          <p:cNvSpPr>
            <a:spLocks noChangeArrowheads="1"/>
          </p:cNvSpPr>
          <p:nvPr/>
        </p:nvSpPr>
        <p:spPr bwMode="auto">
          <a:xfrm>
            <a:off x="381000" y="1066800"/>
            <a:ext cx="8458200" cy="4800600"/>
          </a:xfrm>
          <a:prstGeom prst="rect">
            <a:avLst/>
          </a:prstGeom>
          <a:solidFill>
            <a:srgbClr val="CC99FF"/>
          </a:solidFill>
          <a:ln w="38100">
            <a:solidFill>
              <a:srgbClr val="993366"/>
            </a:solidFill>
            <a:miter lim="800000"/>
            <a:headEnd/>
            <a:tailEnd/>
          </a:ln>
        </p:spPr>
        <p:txBody>
          <a:bodyPr wrap="none" anchor="ctr"/>
          <a:lstStyle/>
          <a:p>
            <a:endParaRPr lang="en-US"/>
          </a:p>
        </p:txBody>
      </p:sp>
      <p:sp>
        <p:nvSpPr>
          <p:cNvPr id="11279" name="Oval 3"/>
          <p:cNvSpPr>
            <a:spLocks noChangeArrowheads="1"/>
          </p:cNvSpPr>
          <p:nvPr/>
        </p:nvSpPr>
        <p:spPr bwMode="auto">
          <a:xfrm>
            <a:off x="3048000" y="2362200"/>
            <a:ext cx="2971800" cy="2819400"/>
          </a:xfrm>
          <a:prstGeom prst="ellipse">
            <a:avLst/>
          </a:prstGeom>
          <a:solidFill>
            <a:schemeClr val="accent1"/>
          </a:solidFill>
          <a:ln w="38100">
            <a:solidFill>
              <a:schemeClr val="accent2"/>
            </a:solidFill>
            <a:round/>
            <a:headEnd/>
            <a:tailEnd/>
          </a:ln>
        </p:spPr>
        <p:txBody>
          <a:bodyPr wrap="none" anchor="ctr"/>
          <a:lstStyle/>
          <a:p>
            <a:endParaRPr lang="en-US"/>
          </a:p>
        </p:txBody>
      </p:sp>
      <p:sp>
        <p:nvSpPr>
          <p:cNvPr id="11280" name="Rectangle 4"/>
          <p:cNvSpPr>
            <a:spLocks noGrp="1" noChangeArrowheads="1"/>
          </p:cNvSpPr>
          <p:nvPr>
            <p:ph type="title"/>
          </p:nvPr>
        </p:nvSpPr>
        <p:spPr>
          <a:xfrm>
            <a:off x="457200" y="381000"/>
            <a:ext cx="8229600" cy="304800"/>
          </a:xfrm>
        </p:spPr>
        <p:txBody>
          <a:bodyPr/>
          <a:lstStyle/>
          <a:p>
            <a:pPr eaLnBrk="1" hangingPunct="1"/>
            <a:r>
              <a:rPr lang="en-US" smtClean="0"/>
              <a:t>Inconsistencies in Physics </a:t>
            </a:r>
            <a:r>
              <a:rPr lang="en-US" i="1" smtClean="0"/>
              <a:t>cira</a:t>
            </a:r>
            <a:r>
              <a:rPr lang="en-US" smtClean="0"/>
              <a:t> 2009</a:t>
            </a:r>
          </a:p>
        </p:txBody>
      </p:sp>
      <p:graphicFrame>
        <p:nvGraphicFramePr>
          <p:cNvPr id="11266" name="Diagram 5"/>
          <p:cNvGraphicFramePr>
            <a:graphicFrameLocks/>
          </p:cNvGraphicFramePr>
          <p:nvPr/>
        </p:nvGraphicFramePr>
        <p:xfrm>
          <a:off x="0" y="1524000"/>
          <a:ext cx="9175750" cy="4525963"/>
        </p:xfrm>
        <a:graphic>
          <a:graphicData uri="http://schemas.openxmlformats.org/drawingml/2006/compatibility">
            <com:legacyDrawing xmlns:com="http://schemas.openxmlformats.org/drawingml/2006/compatibility" spid="_x0000_s11266"/>
          </a:graphicData>
        </a:graphic>
      </p:graphicFrame>
      <p:sp>
        <p:nvSpPr>
          <p:cNvPr id="11281" name="Text Box 16"/>
          <p:cNvSpPr txBox="1">
            <a:spLocks noChangeArrowheads="1"/>
          </p:cNvSpPr>
          <p:nvPr/>
        </p:nvSpPr>
        <p:spPr bwMode="auto">
          <a:xfrm>
            <a:off x="6096000" y="1066800"/>
            <a:ext cx="2768600" cy="1187450"/>
          </a:xfrm>
          <a:prstGeom prst="rect">
            <a:avLst/>
          </a:prstGeom>
          <a:noFill/>
          <a:ln w="9525">
            <a:noFill/>
            <a:miter lim="800000"/>
            <a:headEnd/>
            <a:tailEnd/>
          </a:ln>
        </p:spPr>
        <p:txBody>
          <a:bodyPr wrap="none">
            <a:spAutoFit/>
          </a:bodyPr>
          <a:lstStyle/>
          <a:p>
            <a:r>
              <a:rPr lang="en-US" sz="1600" b="1" u="sng">
                <a:solidFill>
                  <a:schemeClr val="accent2"/>
                </a:solidFill>
              </a:rPr>
              <a:t>Conservation Laws</a:t>
            </a:r>
          </a:p>
          <a:p>
            <a:pPr>
              <a:buFontTx/>
              <a:buChar char="•"/>
            </a:pPr>
            <a:r>
              <a:rPr lang="en-US" sz="1400" b="1">
                <a:solidFill>
                  <a:schemeClr val="accent2"/>
                </a:solidFill>
              </a:rPr>
              <a:t>  Energy</a:t>
            </a:r>
          </a:p>
          <a:p>
            <a:pPr>
              <a:buFontTx/>
              <a:buChar char="•"/>
            </a:pPr>
            <a:r>
              <a:rPr lang="en-US" sz="1400" b="1">
                <a:solidFill>
                  <a:schemeClr val="accent2"/>
                </a:solidFill>
              </a:rPr>
              <a:t>  Linear &amp; Angular Momentum</a:t>
            </a:r>
          </a:p>
          <a:p>
            <a:pPr>
              <a:buFontTx/>
              <a:buChar char="•"/>
            </a:pPr>
            <a:r>
              <a:rPr lang="en-US" sz="1400" b="1">
                <a:solidFill>
                  <a:schemeClr val="accent2"/>
                </a:solidFill>
              </a:rPr>
              <a:t>  Charge, Spin</a:t>
            </a:r>
          </a:p>
          <a:p>
            <a:pPr>
              <a:buFontTx/>
              <a:buChar char="•"/>
            </a:pPr>
            <a:r>
              <a:rPr lang="en-US" sz="1400" b="1">
                <a:solidFill>
                  <a:schemeClr val="accent2"/>
                </a:solidFill>
              </a:rPr>
              <a:t>  Lepton and Baryon Number</a:t>
            </a:r>
          </a:p>
        </p:txBody>
      </p:sp>
      <p:sp>
        <p:nvSpPr>
          <p:cNvPr id="11282" name="Line 17"/>
          <p:cNvSpPr>
            <a:spLocks noChangeShapeType="1"/>
          </p:cNvSpPr>
          <p:nvPr/>
        </p:nvSpPr>
        <p:spPr bwMode="auto">
          <a:xfrm flipV="1">
            <a:off x="5029200" y="2743200"/>
            <a:ext cx="1524000" cy="533400"/>
          </a:xfrm>
          <a:prstGeom prst="line">
            <a:avLst/>
          </a:prstGeom>
          <a:noFill/>
          <a:ln w="9525">
            <a:solidFill>
              <a:schemeClr val="tx1"/>
            </a:solidFill>
            <a:round/>
            <a:headEnd type="stealth" w="med" len="med"/>
            <a:tailEnd/>
          </a:ln>
        </p:spPr>
        <p:txBody>
          <a:bodyPr/>
          <a:lstStyle/>
          <a:p>
            <a:endParaRPr lang="en-US"/>
          </a:p>
        </p:txBody>
      </p:sp>
      <p:sp>
        <p:nvSpPr>
          <p:cNvPr id="11283" name="Text Box 18"/>
          <p:cNvSpPr txBox="1">
            <a:spLocks noChangeArrowheads="1"/>
          </p:cNvSpPr>
          <p:nvPr/>
        </p:nvSpPr>
        <p:spPr bwMode="auto">
          <a:xfrm>
            <a:off x="457200" y="4495800"/>
            <a:ext cx="2255838" cy="1614488"/>
          </a:xfrm>
          <a:prstGeom prst="rect">
            <a:avLst/>
          </a:prstGeom>
          <a:noFill/>
          <a:ln w="9525">
            <a:noFill/>
            <a:miter lim="800000"/>
            <a:headEnd/>
            <a:tailEnd/>
          </a:ln>
        </p:spPr>
        <p:txBody>
          <a:bodyPr wrap="none">
            <a:spAutoFit/>
          </a:bodyPr>
          <a:lstStyle/>
          <a:p>
            <a:r>
              <a:rPr lang="en-US" sz="1600" b="1" u="sng">
                <a:solidFill>
                  <a:schemeClr val="accent2"/>
                </a:solidFill>
              </a:rPr>
              <a:t>Quantum Mechanics</a:t>
            </a:r>
          </a:p>
          <a:p>
            <a:pPr>
              <a:buFontTx/>
              <a:buChar char="•"/>
            </a:pPr>
            <a:r>
              <a:rPr lang="en-US" sz="1200" b="1">
                <a:solidFill>
                  <a:schemeClr val="accent2"/>
                </a:solidFill>
              </a:rPr>
              <a:t> Existence of atoms</a:t>
            </a:r>
          </a:p>
          <a:p>
            <a:pPr>
              <a:buFontTx/>
              <a:buChar char="•"/>
            </a:pPr>
            <a:r>
              <a:rPr lang="en-US" sz="1200" b="1">
                <a:solidFill>
                  <a:schemeClr val="accent2"/>
                </a:solidFill>
              </a:rPr>
              <a:t>Schrodinger/Dirac Equation</a:t>
            </a:r>
          </a:p>
          <a:p>
            <a:pPr>
              <a:buFontTx/>
              <a:buChar char="•"/>
            </a:pPr>
            <a:r>
              <a:rPr lang="en-US" sz="1200" b="1">
                <a:solidFill>
                  <a:schemeClr val="accent2"/>
                </a:solidFill>
              </a:rPr>
              <a:t> Sub-atomic particles</a:t>
            </a:r>
          </a:p>
          <a:p>
            <a:pPr>
              <a:buFontTx/>
              <a:buChar char="•"/>
            </a:pPr>
            <a:r>
              <a:rPr lang="en-US" sz="1200" b="1">
                <a:solidFill>
                  <a:schemeClr val="accent2"/>
                </a:solidFill>
              </a:rPr>
              <a:t> </a:t>
            </a:r>
            <a:r>
              <a:rPr lang="en-US" sz="1200" b="1">
                <a:solidFill>
                  <a:srgbClr val="FF0000"/>
                </a:solidFill>
              </a:rPr>
              <a:t>Probabilistic approach</a:t>
            </a:r>
          </a:p>
          <a:p>
            <a:pPr>
              <a:buFontTx/>
              <a:buChar char="•"/>
            </a:pPr>
            <a:r>
              <a:rPr lang="en-US" sz="1200" b="1">
                <a:solidFill>
                  <a:srgbClr val="FF0000"/>
                </a:solidFill>
              </a:rPr>
              <a:t>Teleportation</a:t>
            </a:r>
          </a:p>
          <a:p>
            <a:pPr>
              <a:buFontTx/>
              <a:buChar char="•"/>
            </a:pPr>
            <a:r>
              <a:rPr lang="en-US" sz="1200" b="1">
                <a:solidFill>
                  <a:srgbClr val="FF0000"/>
                </a:solidFill>
              </a:rPr>
              <a:t>Entwined states</a:t>
            </a:r>
          </a:p>
          <a:p>
            <a:pPr>
              <a:buFontTx/>
              <a:buChar char="•"/>
            </a:pPr>
            <a:r>
              <a:rPr lang="en-US" sz="1200" b="1">
                <a:solidFill>
                  <a:srgbClr val="FF0000"/>
                </a:solidFill>
              </a:rPr>
              <a:t>Sub-Planck length physics</a:t>
            </a:r>
          </a:p>
        </p:txBody>
      </p:sp>
      <p:sp>
        <p:nvSpPr>
          <p:cNvPr id="11284" name="Line 19"/>
          <p:cNvSpPr>
            <a:spLocks noChangeShapeType="1"/>
          </p:cNvSpPr>
          <p:nvPr/>
        </p:nvSpPr>
        <p:spPr bwMode="auto">
          <a:xfrm flipH="1">
            <a:off x="2590800" y="3810000"/>
            <a:ext cx="1905000" cy="838200"/>
          </a:xfrm>
          <a:prstGeom prst="line">
            <a:avLst/>
          </a:prstGeom>
          <a:noFill/>
          <a:ln w="9525">
            <a:solidFill>
              <a:schemeClr val="tx1"/>
            </a:solidFill>
            <a:round/>
            <a:headEnd type="stealth" w="med" len="med"/>
            <a:tailEnd/>
          </a:ln>
        </p:spPr>
        <p:txBody>
          <a:bodyPr/>
          <a:lstStyle/>
          <a:p>
            <a:endParaRPr lang="en-US"/>
          </a:p>
        </p:txBody>
      </p:sp>
      <p:sp>
        <p:nvSpPr>
          <p:cNvPr id="11285" name="Line 20"/>
          <p:cNvSpPr>
            <a:spLocks noChangeShapeType="1"/>
          </p:cNvSpPr>
          <p:nvPr/>
        </p:nvSpPr>
        <p:spPr bwMode="auto">
          <a:xfrm>
            <a:off x="4800600" y="3810000"/>
            <a:ext cx="1828800" cy="685800"/>
          </a:xfrm>
          <a:prstGeom prst="line">
            <a:avLst/>
          </a:prstGeom>
          <a:noFill/>
          <a:ln w="9525">
            <a:solidFill>
              <a:schemeClr val="tx1"/>
            </a:solidFill>
            <a:round/>
            <a:headEnd type="stealth" w="med" len="med"/>
            <a:tailEnd/>
          </a:ln>
        </p:spPr>
        <p:txBody>
          <a:bodyPr/>
          <a:lstStyle/>
          <a:p>
            <a:endParaRPr lang="en-US"/>
          </a:p>
        </p:txBody>
      </p:sp>
      <p:sp>
        <p:nvSpPr>
          <p:cNvPr id="11286" name="Rectangle 21"/>
          <p:cNvSpPr>
            <a:spLocks noChangeArrowheads="1"/>
          </p:cNvSpPr>
          <p:nvPr/>
        </p:nvSpPr>
        <p:spPr bwMode="auto">
          <a:xfrm>
            <a:off x="457200" y="1143000"/>
            <a:ext cx="2895600" cy="1612900"/>
          </a:xfrm>
          <a:prstGeom prst="rect">
            <a:avLst/>
          </a:prstGeom>
          <a:noFill/>
          <a:ln w="9525">
            <a:noFill/>
            <a:miter lim="800000"/>
            <a:headEnd/>
            <a:tailEnd/>
          </a:ln>
        </p:spPr>
        <p:txBody>
          <a:bodyPr>
            <a:spAutoFit/>
          </a:bodyPr>
          <a:lstStyle/>
          <a:p>
            <a:r>
              <a:rPr lang="en-US" sz="1600" b="1" u="sng">
                <a:solidFill>
                  <a:schemeClr val="accent2"/>
                </a:solidFill>
              </a:rPr>
              <a:t>Statistical Mechanics</a:t>
            </a:r>
          </a:p>
          <a:p>
            <a:pPr>
              <a:buFontTx/>
              <a:buChar char="•"/>
            </a:pPr>
            <a:r>
              <a:rPr lang="en-US" sz="1000" b="1">
                <a:solidFill>
                  <a:srgbClr val="0A52A2"/>
                </a:solidFill>
              </a:rPr>
              <a:t> </a:t>
            </a:r>
            <a:r>
              <a:rPr lang="en-US" sz="1400" b="1">
                <a:solidFill>
                  <a:srgbClr val="0A52A2"/>
                </a:solidFill>
              </a:rPr>
              <a:t>Fermions, Bosons and </a:t>
            </a:r>
            <a:r>
              <a:rPr lang="en-US" sz="1400" b="1">
                <a:solidFill>
                  <a:srgbClr val="FF0000"/>
                </a:solidFill>
              </a:rPr>
              <a:t>Anyons</a:t>
            </a:r>
          </a:p>
          <a:p>
            <a:pPr>
              <a:buFontTx/>
              <a:buChar char="•"/>
            </a:pPr>
            <a:r>
              <a:rPr lang="en-US" sz="1400" b="1">
                <a:solidFill>
                  <a:srgbClr val="0A52A2"/>
                </a:solidFill>
              </a:rPr>
              <a:t>Bose-Einstein Condensates</a:t>
            </a:r>
          </a:p>
          <a:p>
            <a:pPr>
              <a:buFontTx/>
              <a:buChar char="•"/>
            </a:pPr>
            <a:r>
              <a:rPr lang="en-US" sz="1400" b="1">
                <a:solidFill>
                  <a:srgbClr val="0A52A2"/>
                </a:solidFill>
              </a:rPr>
              <a:t>Superconductivity</a:t>
            </a:r>
          </a:p>
          <a:p>
            <a:pPr>
              <a:buFontTx/>
              <a:buChar char="•"/>
            </a:pPr>
            <a:r>
              <a:rPr lang="en-US" sz="1400" b="1">
                <a:solidFill>
                  <a:srgbClr val="0A52A2"/>
                </a:solidFill>
              </a:rPr>
              <a:t>Stellar Evolution</a:t>
            </a:r>
          </a:p>
          <a:p>
            <a:pPr>
              <a:buFontTx/>
              <a:buChar char="•"/>
            </a:pPr>
            <a:r>
              <a:rPr lang="en-US" sz="1400" b="1">
                <a:solidFill>
                  <a:srgbClr val="0A52A2"/>
                </a:solidFill>
              </a:rPr>
              <a:t> </a:t>
            </a:r>
            <a:r>
              <a:rPr lang="en-US" sz="1400" b="1">
                <a:solidFill>
                  <a:srgbClr val="FF0000"/>
                </a:solidFill>
              </a:rPr>
              <a:t>SM of Black Holes</a:t>
            </a:r>
            <a:endParaRPr lang="en-US" sz="1000" b="1">
              <a:solidFill>
                <a:srgbClr val="FF0000"/>
              </a:solidFill>
            </a:endParaRPr>
          </a:p>
          <a:p>
            <a:pPr>
              <a:buFontTx/>
              <a:buChar char="•"/>
            </a:pPr>
            <a:r>
              <a:rPr lang="en-US" sz="1400" b="1">
                <a:solidFill>
                  <a:srgbClr val="0A52A2"/>
                </a:solidFill>
              </a:rPr>
              <a:t> Time and Entropy</a:t>
            </a:r>
          </a:p>
        </p:txBody>
      </p:sp>
      <p:sp>
        <p:nvSpPr>
          <p:cNvPr id="11287" name="AutoShape 23"/>
          <p:cNvSpPr>
            <a:spLocks noChangeArrowheads="1"/>
          </p:cNvSpPr>
          <p:nvPr/>
        </p:nvSpPr>
        <p:spPr bwMode="auto">
          <a:xfrm rot="2850840" flipV="1">
            <a:off x="3295651" y="3170237"/>
            <a:ext cx="1490662" cy="112713"/>
          </a:xfrm>
          <a:prstGeom prst="leftRightArrow">
            <a:avLst>
              <a:gd name="adj1" fmla="val 50000"/>
              <a:gd name="adj2" fmla="val 264506"/>
            </a:avLst>
          </a:prstGeom>
          <a:solidFill>
            <a:schemeClr val="accent1"/>
          </a:solidFill>
          <a:ln w="9525">
            <a:solidFill>
              <a:schemeClr val="tx1"/>
            </a:solidFill>
            <a:miter lim="800000"/>
            <a:headEnd/>
            <a:tailEnd/>
          </a:ln>
        </p:spPr>
        <p:txBody>
          <a:bodyPr wrap="none" anchor="ctr"/>
          <a:lstStyle/>
          <a:p>
            <a:endParaRPr lang="en-US"/>
          </a:p>
        </p:txBody>
      </p:sp>
      <p:sp>
        <p:nvSpPr>
          <p:cNvPr id="11288" name="Line 24"/>
          <p:cNvSpPr>
            <a:spLocks noChangeShapeType="1"/>
          </p:cNvSpPr>
          <p:nvPr/>
        </p:nvSpPr>
        <p:spPr bwMode="auto">
          <a:xfrm flipH="1" flipV="1">
            <a:off x="2743200" y="1371600"/>
            <a:ext cx="762000" cy="1295400"/>
          </a:xfrm>
          <a:prstGeom prst="line">
            <a:avLst/>
          </a:prstGeom>
          <a:noFill/>
          <a:ln w="9525">
            <a:solidFill>
              <a:schemeClr val="tx1"/>
            </a:solidFill>
            <a:round/>
            <a:headEnd/>
            <a:tailEnd/>
          </a:ln>
        </p:spPr>
        <p:txBody>
          <a:bodyPr/>
          <a:lstStyle/>
          <a:p>
            <a:endParaRPr lang="en-US"/>
          </a:p>
        </p:txBody>
      </p:sp>
      <p:sp>
        <p:nvSpPr>
          <p:cNvPr id="11289" name="Text Box 25"/>
          <p:cNvSpPr txBox="1">
            <a:spLocks noChangeArrowheads="1"/>
          </p:cNvSpPr>
          <p:nvPr/>
        </p:nvSpPr>
        <p:spPr bwMode="auto">
          <a:xfrm>
            <a:off x="381000" y="2819400"/>
            <a:ext cx="2366963" cy="274638"/>
          </a:xfrm>
          <a:prstGeom prst="rect">
            <a:avLst/>
          </a:prstGeom>
          <a:noFill/>
          <a:ln w="9525">
            <a:noFill/>
            <a:miter lim="800000"/>
            <a:headEnd/>
            <a:tailEnd/>
          </a:ln>
        </p:spPr>
        <p:txBody>
          <a:bodyPr wrap="none">
            <a:spAutoFit/>
          </a:bodyPr>
          <a:lstStyle/>
          <a:p>
            <a:r>
              <a:rPr lang="en-US" sz="1200" b="1">
                <a:solidFill>
                  <a:srgbClr val="FF0000"/>
                </a:solidFill>
              </a:rPr>
              <a:t>Chaotic and complex systems</a:t>
            </a:r>
          </a:p>
        </p:txBody>
      </p:sp>
      <p:sp>
        <p:nvSpPr>
          <p:cNvPr id="11290" name="Line 26"/>
          <p:cNvSpPr>
            <a:spLocks noChangeShapeType="1"/>
          </p:cNvSpPr>
          <p:nvPr/>
        </p:nvSpPr>
        <p:spPr bwMode="auto">
          <a:xfrm flipH="1" flipV="1">
            <a:off x="2667000" y="2971800"/>
            <a:ext cx="1143000" cy="152400"/>
          </a:xfrm>
          <a:prstGeom prst="line">
            <a:avLst/>
          </a:prstGeom>
          <a:noFill/>
          <a:ln w="9525">
            <a:solidFill>
              <a:schemeClr val="tx1"/>
            </a:solidFill>
            <a:round/>
            <a:headEnd type="stealth" w="med" len="med"/>
            <a:tailEnd/>
          </a:ln>
        </p:spPr>
        <p:txBody>
          <a:bodyPr/>
          <a:lstStyle/>
          <a:p>
            <a:endParaRPr lang="en-US"/>
          </a:p>
        </p:txBody>
      </p:sp>
      <p:cxnSp>
        <p:nvCxnSpPr>
          <p:cNvPr id="17" name="Straight Connector 16"/>
          <p:cNvCxnSpPr/>
          <p:nvPr/>
        </p:nvCxnSpPr>
        <p:spPr bwMode="auto">
          <a:xfrm>
            <a:off x="3818208" y="5681004"/>
            <a:ext cx="2209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228600" y="1676400"/>
            <a:ext cx="8915400" cy="3831818"/>
          </a:xfrm>
          <a:prstGeom prst="rect">
            <a:avLst/>
          </a:prstGeom>
          <a:noFill/>
          <a:ln w="9525">
            <a:noFill/>
            <a:miter lim="800000"/>
            <a:headEnd/>
            <a:tailEnd/>
          </a:ln>
        </p:spPr>
        <p:txBody>
          <a:bodyPr wrap="square">
            <a:spAutoFit/>
          </a:bodyPr>
          <a:lstStyle/>
          <a:p>
            <a:pPr lvl="1">
              <a:spcBef>
                <a:spcPct val="50000"/>
              </a:spcBef>
            </a:pPr>
            <a:r>
              <a:rPr lang="en-US" b="1" dirty="0">
                <a:solidFill>
                  <a:srgbClr val="FF00FF"/>
                </a:solidFill>
              </a:rPr>
              <a:t>Class</a:t>
            </a:r>
            <a:r>
              <a:rPr lang="en-US" b="1" dirty="0">
                <a:solidFill>
                  <a:srgbClr val="000000"/>
                </a:solidFill>
              </a:rPr>
              <a:t>:		</a:t>
            </a:r>
            <a:r>
              <a:rPr lang="en-US" dirty="0">
                <a:solidFill>
                  <a:srgbClr val="000000"/>
                </a:solidFill>
              </a:rPr>
              <a:t>MW   	</a:t>
            </a:r>
            <a:r>
              <a:rPr lang="en-US" dirty="0" smtClean="0">
                <a:solidFill>
                  <a:srgbClr val="000000"/>
                </a:solidFill>
              </a:rPr>
              <a:t>11:30 </a:t>
            </a:r>
            <a:r>
              <a:rPr lang="en-US" dirty="0">
                <a:solidFill>
                  <a:srgbClr val="000000"/>
                </a:solidFill>
              </a:rPr>
              <a:t>- </a:t>
            </a:r>
            <a:r>
              <a:rPr lang="en-US" dirty="0" smtClean="0">
                <a:solidFill>
                  <a:srgbClr val="000000"/>
                </a:solidFill>
              </a:rPr>
              <a:t>2:20</a:t>
            </a:r>
            <a:r>
              <a:rPr lang="en-US" dirty="0">
                <a:solidFill>
                  <a:srgbClr val="000000"/>
                </a:solidFill>
              </a:rPr>
              <a:t>	SER </a:t>
            </a:r>
            <a:r>
              <a:rPr lang="en-US" dirty="0" smtClean="0">
                <a:solidFill>
                  <a:srgbClr val="000000"/>
                </a:solidFill>
              </a:rPr>
              <a:t>109/132/138 </a:t>
            </a:r>
            <a:endParaRPr lang="en-US" dirty="0">
              <a:solidFill>
                <a:srgbClr val="000000"/>
              </a:solidFill>
            </a:endParaRPr>
          </a:p>
          <a:p>
            <a:pPr lvl="1">
              <a:spcBef>
                <a:spcPct val="50000"/>
              </a:spcBef>
            </a:pPr>
            <a:endParaRPr lang="en-US" b="1" dirty="0">
              <a:solidFill>
                <a:srgbClr val="FF00FF"/>
              </a:solidFill>
            </a:endParaRPr>
          </a:p>
          <a:p>
            <a:pPr lvl="1">
              <a:spcBef>
                <a:spcPct val="50000"/>
              </a:spcBef>
            </a:pPr>
            <a:r>
              <a:rPr lang="en-US" b="1" dirty="0">
                <a:solidFill>
                  <a:srgbClr val="FF00FF"/>
                </a:solidFill>
              </a:rPr>
              <a:t>Instructor:</a:t>
            </a:r>
            <a:r>
              <a:rPr lang="en-US" b="1" dirty="0">
                <a:solidFill>
                  <a:srgbClr val="000000"/>
                </a:solidFill>
              </a:rPr>
              <a:t>	</a:t>
            </a:r>
            <a:r>
              <a:rPr lang="en-US" dirty="0">
                <a:solidFill>
                  <a:srgbClr val="000000"/>
                </a:solidFill>
              </a:rPr>
              <a:t>	J.R. Dennison	   	SER 222D       	</a:t>
            </a:r>
          </a:p>
          <a:p>
            <a:pPr lvl="1">
              <a:spcBef>
                <a:spcPct val="50000"/>
              </a:spcBef>
            </a:pPr>
            <a:r>
              <a:rPr lang="en-US" dirty="0">
                <a:solidFill>
                  <a:srgbClr val="000000"/>
                </a:solidFill>
              </a:rPr>
              <a:t>			797-2936       	</a:t>
            </a:r>
            <a:r>
              <a:rPr lang="en-US" u="sng" dirty="0">
                <a:solidFill>
                  <a:srgbClr val="0000FF"/>
                </a:solidFill>
              </a:rPr>
              <a:t>JR.Dennison@usu.edu</a:t>
            </a:r>
            <a:endParaRPr lang="en-US" dirty="0">
              <a:solidFill>
                <a:srgbClr val="000000"/>
              </a:solidFill>
            </a:endParaRPr>
          </a:p>
          <a:p>
            <a:pPr lvl="1">
              <a:spcBef>
                <a:spcPct val="50000"/>
              </a:spcBef>
            </a:pPr>
            <a:r>
              <a:rPr lang="en-US" b="1" dirty="0">
                <a:solidFill>
                  <a:srgbClr val="FF00FF"/>
                </a:solidFill>
              </a:rPr>
              <a:t>Office Hours:</a:t>
            </a:r>
            <a:r>
              <a:rPr lang="en-US" dirty="0">
                <a:solidFill>
                  <a:srgbClr val="000000"/>
                </a:solidFill>
              </a:rPr>
              <a:t>	MW </a:t>
            </a:r>
            <a:r>
              <a:rPr lang="en-US" dirty="0" smtClean="0">
                <a:solidFill>
                  <a:srgbClr val="000000"/>
                </a:solidFill>
              </a:rPr>
              <a:t>2:30-3:30</a:t>
            </a:r>
            <a:endParaRPr lang="en-US" dirty="0">
              <a:solidFill>
                <a:srgbClr val="000000"/>
              </a:solidFill>
            </a:endParaRPr>
          </a:p>
          <a:p>
            <a:pPr lvl="1">
              <a:spcBef>
                <a:spcPct val="50000"/>
              </a:spcBef>
            </a:pPr>
            <a:endParaRPr lang="en-US" b="1" dirty="0" smtClean="0">
              <a:solidFill>
                <a:srgbClr val="FF00FF"/>
              </a:solidFill>
            </a:endParaRPr>
          </a:p>
          <a:p>
            <a:pPr lvl="1">
              <a:spcBef>
                <a:spcPct val="50000"/>
              </a:spcBef>
            </a:pPr>
            <a:r>
              <a:rPr lang="en-US" b="1" dirty="0" smtClean="0">
                <a:solidFill>
                  <a:srgbClr val="FF00FF"/>
                </a:solidFill>
              </a:rPr>
              <a:t>Assistant </a:t>
            </a:r>
            <a:r>
              <a:rPr lang="en-US" b="1" dirty="0" smtClean="0">
                <a:solidFill>
                  <a:srgbClr val="FF00FF"/>
                </a:solidFill>
              </a:rPr>
              <a:t>	</a:t>
            </a:r>
            <a:r>
              <a:rPr lang="en-US" b="1" dirty="0" smtClean="0">
                <a:solidFill>
                  <a:srgbClr val="FF00FF"/>
                </a:solidFill>
              </a:rPr>
              <a:t>	</a:t>
            </a:r>
            <a:r>
              <a:rPr lang="en-US" dirty="0" smtClean="0"/>
              <a:t>Jonathan </a:t>
            </a:r>
            <a:r>
              <a:rPr lang="en-US" dirty="0" smtClean="0"/>
              <a:t>Price</a:t>
            </a:r>
            <a:r>
              <a:rPr lang="en-US" dirty="0" smtClean="0"/>
              <a:t>		SER 209		</a:t>
            </a:r>
            <a:r>
              <a:rPr lang="en-US" b="1" dirty="0" smtClean="0">
                <a:solidFill>
                  <a:srgbClr val="FF00FF"/>
                </a:solidFill>
              </a:rPr>
              <a:t> </a:t>
            </a:r>
          </a:p>
          <a:p>
            <a:pPr lvl="1">
              <a:spcBef>
                <a:spcPts val="0"/>
              </a:spcBef>
            </a:pPr>
            <a:r>
              <a:rPr lang="en-US" b="1" dirty="0" smtClean="0">
                <a:solidFill>
                  <a:srgbClr val="FF00FF"/>
                </a:solidFill>
              </a:rPr>
              <a:t>Instructor: 	</a:t>
            </a:r>
            <a:r>
              <a:rPr lang="en-US" dirty="0" smtClean="0"/>
              <a:t>	</a:t>
            </a:r>
            <a:r>
              <a:rPr lang="en-US" dirty="0" smtClean="0">
                <a:solidFill>
                  <a:srgbClr val="0A52A2"/>
                </a:solidFill>
                <a:hlinkClick r:id="rId3"/>
              </a:rPr>
              <a:t>jonathanprice1@live.com</a:t>
            </a:r>
            <a:r>
              <a:rPr lang="en-US" dirty="0" smtClean="0">
                <a:solidFill>
                  <a:srgbClr val="0A52A2"/>
                </a:solidFill>
              </a:rPr>
              <a:t>  </a:t>
            </a:r>
            <a:endParaRPr lang="en-US" dirty="0" smtClean="0">
              <a:solidFill>
                <a:srgbClr val="0A52A2"/>
              </a:solidFill>
            </a:endParaRPr>
          </a:p>
          <a:p>
            <a:pPr lvl="1">
              <a:spcBef>
                <a:spcPts val="0"/>
              </a:spcBef>
            </a:pPr>
            <a:r>
              <a:rPr lang="en-US" dirty="0" smtClean="0">
                <a:solidFill>
                  <a:schemeClr val="accent2"/>
                </a:solidFill>
              </a:rPr>
              <a:t>		</a:t>
            </a:r>
            <a:endParaRPr lang="en-US" dirty="0">
              <a:solidFill>
                <a:srgbClr val="000000"/>
              </a:solidFill>
            </a:endParaRPr>
          </a:p>
          <a:p>
            <a:pPr lvl="1">
              <a:spcBef>
                <a:spcPct val="50000"/>
              </a:spcBef>
            </a:pPr>
            <a:r>
              <a:rPr lang="en-US" b="1" dirty="0">
                <a:solidFill>
                  <a:srgbClr val="FF00FF"/>
                </a:solidFill>
              </a:rPr>
              <a:t>Class Web </a:t>
            </a:r>
            <a:r>
              <a:rPr lang="en-US" b="1" dirty="0" smtClean="0">
                <a:solidFill>
                  <a:srgbClr val="FF00FF"/>
                </a:solidFill>
              </a:rPr>
              <a:t>Site:</a:t>
            </a:r>
            <a:r>
              <a:rPr lang="en-US" b="1" dirty="0">
                <a:solidFill>
                  <a:srgbClr val="FF00FF"/>
                </a:solidFill>
              </a:rPr>
              <a:t> </a:t>
            </a:r>
            <a:r>
              <a:rPr lang="en-US" b="1" dirty="0" smtClean="0">
                <a:solidFill>
                  <a:srgbClr val="FF00FF"/>
                </a:solidFill>
              </a:rPr>
              <a:t> </a:t>
            </a:r>
            <a:r>
              <a:rPr lang="en-US" sz="1600" u="sng" dirty="0" smtClean="0">
                <a:solidFill>
                  <a:srgbClr val="0000FF"/>
                </a:solidFill>
              </a:rPr>
              <a:t>http://www.physics.usu.edu/dennison/3870-3880/IntermediateLab.htm</a:t>
            </a:r>
            <a:endParaRPr lang="en-US" dirty="0">
              <a:solidFill>
                <a:srgbClr val="000000"/>
              </a:solidFill>
            </a:endParaRPr>
          </a:p>
        </p:txBody>
      </p:sp>
      <p:sp>
        <p:nvSpPr>
          <p:cNvPr id="19459" name="Rectangle 7"/>
          <p:cNvSpPr>
            <a:spLocks noChangeArrowheads="1"/>
          </p:cNvSpPr>
          <p:nvPr/>
        </p:nvSpPr>
        <p:spPr bwMode="auto">
          <a:xfrm>
            <a:off x="304800" y="381000"/>
            <a:ext cx="8610600" cy="762000"/>
          </a:xfrm>
          <a:prstGeom prst="rect">
            <a:avLst/>
          </a:prstGeom>
          <a:noFill/>
          <a:ln w="9525">
            <a:noFill/>
            <a:miter lim="800000"/>
            <a:headEnd/>
            <a:tailEnd/>
          </a:ln>
        </p:spPr>
        <p:txBody>
          <a:bodyPr anchor="ctr"/>
          <a:lstStyle/>
          <a:p>
            <a:pPr algn="ctr" eaLnBrk="1" hangingPunct="1"/>
            <a:r>
              <a:rPr lang="en-US" sz="4400" b="1" i="1">
                <a:solidFill>
                  <a:schemeClr val="accent2"/>
                </a:solidFill>
              </a:rPr>
              <a:t>Intermediate Lab </a:t>
            </a:r>
            <a:r>
              <a:rPr lang="en-US" sz="2400" b="1">
                <a:solidFill>
                  <a:schemeClr val="accent2"/>
                </a:solidFill>
              </a:rPr>
              <a:t/>
            </a:r>
            <a:br>
              <a:rPr lang="en-US" sz="2400" b="1">
                <a:solidFill>
                  <a:schemeClr val="accent2"/>
                </a:solidFill>
              </a:rPr>
            </a:br>
            <a:r>
              <a:rPr lang="en-US" sz="2400" b="1">
                <a:solidFill>
                  <a:schemeClr val="hlink"/>
                </a:solidFill>
              </a:rPr>
              <a:t>PHYS 3870</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57200"/>
            <a:ext cx="8229600" cy="457200"/>
          </a:xfrm>
        </p:spPr>
        <p:txBody>
          <a:bodyPr/>
          <a:lstStyle/>
          <a:p>
            <a:pPr eaLnBrk="1" hangingPunct="1"/>
            <a:r>
              <a:rPr lang="en-US" smtClean="0"/>
              <a:t>I learned my best physics in a shed.</a:t>
            </a:r>
          </a:p>
        </p:txBody>
      </p:sp>
      <p:pic>
        <p:nvPicPr>
          <p:cNvPr id="30723" name="Picture 3" descr="buddy and daddy"/>
          <p:cNvPicPr>
            <a:picLocks noChangeAspect="1" noChangeArrowheads="1"/>
          </p:cNvPicPr>
          <p:nvPr/>
        </p:nvPicPr>
        <p:blipFill>
          <a:blip r:embed="rId3" cstate="print"/>
          <a:srcRect/>
          <a:stretch>
            <a:fillRect/>
          </a:stretch>
        </p:blipFill>
        <p:spPr bwMode="auto">
          <a:xfrm>
            <a:off x="1752600" y="1143000"/>
            <a:ext cx="6218238" cy="4327525"/>
          </a:xfrm>
          <a:prstGeom prst="rect">
            <a:avLst/>
          </a:prstGeom>
          <a:noFill/>
          <a:ln w="9525">
            <a:noFill/>
            <a:miter lim="800000"/>
            <a:headEnd/>
            <a:tailEnd/>
          </a:ln>
        </p:spPr>
      </p:pic>
      <p:sp>
        <p:nvSpPr>
          <p:cNvPr id="4" name="TextBox 3"/>
          <p:cNvSpPr txBox="1"/>
          <p:nvPr/>
        </p:nvSpPr>
        <p:spPr>
          <a:xfrm>
            <a:off x="448467" y="5791200"/>
            <a:ext cx="8466933" cy="276999"/>
          </a:xfrm>
          <a:prstGeom prst="rect">
            <a:avLst/>
          </a:prstGeom>
          <a:noFill/>
        </p:spPr>
        <p:txBody>
          <a:bodyPr wrap="square" rtlCol="0">
            <a:spAutoFit/>
          </a:bodyPr>
          <a:lstStyle/>
          <a:p>
            <a:r>
              <a:rPr lang="en-US" sz="1200" dirty="0" smtClean="0"/>
              <a:t>Speaking of shed…see </a:t>
            </a:r>
            <a:r>
              <a:rPr lang="en-US" sz="1200" dirty="0" smtClean="0">
                <a:hlinkClick r:id="rId4"/>
              </a:rPr>
              <a:t>http://www.physics.usu.edu/dennison/3870-3880/Humor/jet%20powered%20beer%20cooler__.pdf</a:t>
            </a:r>
            <a:endParaRPr lang="en-US" sz="12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3400" y="228600"/>
            <a:ext cx="7772400" cy="685800"/>
          </a:xfrm>
        </p:spPr>
        <p:txBody>
          <a:bodyPr/>
          <a:lstStyle/>
          <a:p>
            <a:pPr eaLnBrk="1" hangingPunct="1"/>
            <a:r>
              <a:rPr lang="en-US" sz="4000" smtClean="0">
                <a:solidFill>
                  <a:srgbClr val="000099"/>
                </a:solidFill>
              </a:rPr>
              <a:t>What is Experimentation?</a:t>
            </a:r>
            <a:endParaRPr lang="en-US" sz="4000" smtClean="0"/>
          </a:p>
        </p:txBody>
      </p:sp>
      <p:sp>
        <p:nvSpPr>
          <p:cNvPr id="31747" name="Text Box 4"/>
          <p:cNvSpPr txBox="1">
            <a:spLocks noChangeArrowheads="1"/>
          </p:cNvSpPr>
          <p:nvPr/>
        </p:nvSpPr>
        <p:spPr bwMode="auto">
          <a:xfrm>
            <a:off x="152400" y="1828800"/>
            <a:ext cx="8839200" cy="2616101"/>
          </a:xfrm>
          <a:prstGeom prst="rect">
            <a:avLst/>
          </a:prstGeom>
          <a:noFill/>
          <a:ln w="9525">
            <a:noFill/>
            <a:miter lim="800000"/>
            <a:headEnd/>
            <a:tailEnd/>
          </a:ln>
        </p:spPr>
        <p:txBody>
          <a:bodyPr wrap="square">
            <a:spAutoFit/>
          </a:bodyPr>
          <a:lstStyle/>
          <a:p>
            <a:r>
              <a:rPr lang="en-US" sz="2800" b="1" dirty="0">
                <a:solidFill>
                  <a:srgbClr val="FF0000"/>
                </a:solidFill>
              </a:rPr>
              <a:t>Baird defines experimentation as the process of:</a:t>
            </a:r>
          </a:p>
          <a:p>
            <a:endParaRPr lang="en-US" sz="2800" b="1" dirty="0">
              <a:solidFill>
                <a:srgbClr val="FF0000"/>
              </a:solidFill>
            </a:endParaRPr>
          </a:p>
          <a:p>
            <a:pPr lvl="1">
              <a:buFontTx/>
              <a:buChar char="•"/>
            </a:pPr>
            <a:r>
              <a:rPr lang="en-US" sz="2400" b="1" dirty="0">
                <a:solidFill>
                  <a:srgbClr val="0A52A2"/>
                </a:solidFill>
              </a:rPr>
              <a:t>  Identifying a portion of the world to study (the system)</a:t>
            </a:r>
          </a:p>
          <a:p>
            <a:pPr lvl="1">
              <a:buFontTx/>
              <a:buChar char="•"/>
            </a:pPr>
            <a:r>
              <a:rPr lang="en-US" sz="2400" b="1" dirty="0">
                <a:solidFill>
                  <a:srgbClr val="0A52A2"/>
                </a:solidFill>
              </a:rPr>
              <a:t>  Obtaining information from this system</a:t>
            </a:r>
          </a:p>
          <a:p>
            <a:pPr lvl="1">
              <a:buFontTx/>
              <a:buChar char="•"/>
            </a:pPr>
            <a:r>
              <a:rPr lang="en-US" sz="2400" b="1" dirty="0">
                <a:solidFill>
                  <a:srgbClr val="0A52A2"/>
                </a:solidFill>
              </a:rPr>
              <a:t>  Interpreting this result</a:t>
            </a:r>
            <a:endParaRPr lang="en-US" sz="2400" dirty="0">
              <a:solidFill>
                <a:srgbClr val="0A52A2"/>
              </a:solidFill>
            </a:endParaRPr>
          </a:p>
          <a:p>
            <a:pPr>
              <a:spcBef>
                <a:spcPct val="50000"/>
              </a:spcBef>
            </a:pPr>
            <a:endParaRPr 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15"/>
          <p:cNvSpPr>
            <a:spLocks noChangeArrowheads="1"/>
          </p:cNvSpPr>
          <p:nvPr/>
        </p:nvSpPr>
        <p:spPr bwMode="auto">
          <a:xfrm>
            <a:off x="2133600" y="914400"/>
            <a:ext cx="5943600" cy="2667000"/>
          </a:xfrm>
          <a:prstGeom prst="rect">
            <a:avLst/>
          </a:prstGeom>
          <a:solidFill>
            <a:srgbClr val="FFFFCC"/>
          </a:solidFill>
          <a:ln w="19050">
            <a:solidFill>
              <a:schemeClr val="accent2"/>
            </a:solidFill>
            <a:miter lim="800000"/>
            <a:headEnd/>
            <a:tailEnd/>
          </a:ln>
        </p:spPr>
        <p:txBody>
          <a:bodyPr wrap="none" anchor="ctr"/>
          <a:lstStyle/>
          <a:p>
            <a:endParaRPr lang="en-US"/>
          </a:p>
        </p:txBody>
      </p:sp>
      <p:pic>
        <p:nvPicPr>
          <p:cNvPr id="32771" name="Picture 14"/>
          <p:cNvPicPr>
            <a:picLocks noChangeAspect="1" noChangeArrowheads="1"/>
          </p:cNvPicPr>
          <p:nvPr/>
        </p:nvPicPr>
        <p:blipFill>
          <a:blip r:embed="rId3" cstate="print"/>
          <a:srcRect/>
          <a:stretch>
            <a:fillRect/>
          </a:stretch>
        </p:blipFill>
        <p:spPr bwMode="auto">
          <a:xfrm>
            <a:off x="5562600" y="1143000"/>
            <a:ext cx="857250" cy="657225"/>
          </a:xfrm>
          <a:prstGeom prst="rect">
            <a:avLst/>
          </a:prstGeom>
          <a:noFill/>
          <a:ln w="9525">
            <a:noFill/>
            <a:miter lim="800000"/>
            <a:headEnd/>
            <a:tailEnd/>
          </a:ln>
        </p:spPr>
      </p:pic>
      <p:sp>
        <p:nvSpPr>
          <p:cNvPr id="32772" name="Rectangle 2"/>
          <p:cNvSpPr>
            <a:spLocks noGrp="1" noChangeArrowheads="1"/>
          </p:cNvSpPr>
          <p:nvPr>
            <p:ph type="title"/>
          </p:nvPr>
        </p:nvSpPr>
        <p:spPr>
          <a:xfrm>
            <a:off x="533400" y="228600"/>
            <a:ext cx="7772400" cy="685800"/>
          </a:xfrm>
        </p:spPr>
        <p:txBody>
          <a:bodyPr/>
          <a:lstStyle/>
          <a:p>
            <a:pPr eaLnBrk="1" hangingPunct="1"/>
            <a:r>
              <a:rPr lang="en-US" sz="3200" smtClean="0">
                <a:solidFill>
                  <a:srgbClr val="000099"/>
                </a:solidFill>
              </a:rPr>
              <a:t>Observations of the Physical World</a:t>
            </a:r>
            <a:endParaRPr lang="en-US" sz="3200" smtClean="0"/>
          </a:p>
        </p:txBody>
      </p:sp>
      <p:sp>
        <p:nvSpPr>
          <p:cNvPr id="32773" name="Text Box 3"/>
          <p:cNvSpPr txBox="1">
            <a:spLocks noChangeArrowheads="1"/>
          </p:cNvSpPr>
          <p:nvPr/>
        </p:nvSpPr>
        <p:spPr bwMode="auto">
          <a:xfrm>
            <a:off x="304800" y="4191000"/>
            <a:ext cx="8610600" cy="1739900"/>
          </a:xfrm>
          <a:prstGeom prst="rect">
            <a:avLst/>
          </a:prstGeom>
          <a:noFill/>
          <a:ln w="9525">
            <a:noFill/>
            <a:miter lim="800000"/>
            <a:headEnd/>
            <a:tailEnd/>
          </a:ln>
        </p:spPr>
        <p:txBody>
          <a:bodyPr>
            <a:spAutoFit/>
          </a:bodyPr>
          <a:lstStyle/>
          <a:p>
            <a:pPr marL="342900" indent="-342900">
              <a:buFontTx/>
              <a:buChar char="•"/>
            </a:pPr>
            <a:r>
              <a:rPr lang="en-US" b="1" dirty="0">
                <a:solidFill>
                  <a:schemeClr val="accent2"/>
                </a:solidFill>
              </a:rPr>
              <a:t> The system (portion of the world being studied) is well defined</a:t>
            </a:r>
          </a:p>
          <a:p>
            <a:pPr marL="342900" indent="-342900">
              <a:buFontTx/>
              <a:buChar char="•"/>
            </a:pPr>
            <a:r>
              <a:rPr lang="en-US" b="1" dirty="0">
                <a:solidFill>
                  <a:schemeClr val="accent2"/>
                </a:solidFill>
              </a:rPr>
              <a:t> Single input (things we can control) affects system</a:t>
            </a:r>
          </a:p>
          <a:p>
            <a:pPr marL="342900" indent="-342900">
              <a:buFontTx/>
              <a:buChar char="•"/>
            </a:pPr>
            <a:r>
              <a:rPr lang="en-US" b="1" dirty="0">
                <a:solidFill>
                  <a:schemeClr val="accent2"/>
                </a:solidFill>
              </a:rPr>
              <a:t> Single output (things we cannot control directly) results from interaction of system with </a:t>
            </a:r>
            <a:r>
              <a:rPr lang="en-US" b="1" dirty="0" smtClean="0">
                <a:solidFill>
                  <a:schemeClr val="accent2"/>
                </a:solidFill>
              </a:rPr>
              <a:t>input(s)</a:t>
            </a:r>
            <a:endParaRPr lang="en-US" b="1" dirty="0">
              <a:solidFill>
                <a:schemeClr val="accent2"/>
              </a:solidFill>
            </a:endParaRPr>
          </a:p>
          <a:p>
            <a:pPr marL="342900" indent="-342900">
              <a:buFontTx/>
              <a:buChar char="•"/>
            </a:pPr>
            <a:r>
              <a:rPr lang="en-US" b="1" dirty="0">
                <a:solidFill>
                  <a:schemeClr val="accent2"/>
                </a:solidFill>
              </a:rPr>
              <a:t> Observations characterize the system to within the uncertainty of the measurements</a:t>
            </a:r>
          </a:p>
        </p:txBody>
      </p:sp>
      <p:sp>
        <p:nvSpPr>
          <p:cNvPr id="32774" name="Oval 4"/>
          <p:cNvSpPr>
            <a:spLocks noChangeArrowheads="1"/>
          </p:cNvSpPr>
          <p:nvPr/>
        </p:nvSpPr>
        <p:spPr bwMode="auto">
          <a:xfrm>
            <a:off x="4038600" y="1600200"/>
            <a:ext cx="2112963" cy="1136650"/>
          </a:xfrm>
          <a:prstGeom prst="ellipse">
            <a:avLst/>
          </a:prstGeom>
          <a:solidFill>
            <a:srgbClr val="FFCC99"/>
          </a:solidFill>
          <a:ln w="25400">
            <a:solidFill>
              <a:srgbClr val="FF0000"/>
            </a:solidFill>
            <a:round/>
            <a:headEnd/>
            <a:tailEnd/>
          </a:ln>
        </p:spPr>
        <p:txBody>
          <a:bodyPr/>
          <a:lstStyle/>
          <a:p>
            <a:r>
              <a:rPr lang="en-US" sz="2400" b="1">
                <a:solidFill>
                  <a:srgbClr val="FF0000"/>
                </a:solidFill>
              </a:rPr>
              <a:t>SYSTEM</a:t>
            </a:r>
            <a:endParaRPr lang="en-US"/>
          </a:p>
        </p:txBody>
      </p:sp>
      <p:sp>
        <p:nvSpPr>
          <p:cNvPr id="32775" name="AutoShape 5"/>
          <p:cNvSpPr>
            <a:spLocks noChangeArrowheads="1"/>
          </p:cNvSpPr>
          <p:nvPr/>
        </p:nvSpPr>
        <p:spPr bwMode="auto">
          <a:xfrm>
            <a:off x="2667000" y="1981200"/>
            <a:ext cx="1219200" cy="381000"/>
          </a:xfrm>
          <a:custGeom>
            <a:avLst/>
            <a:gdLst>
              <a:gd name="T0" fmla="*/ 914400 w 21600"/>
              <a:gd name="T1" fmla="*/ 0 h 21600"/>
              <a:gd name="T2" fmla="*/ 0 w 21600"/>
              <a:gd name="T3" fmla="*/ 190500 h 21600"/>
              <a:gd name="T4" fmla="*/ 914400 w 21600"/>
              <a:gd name="T5" fmla="*/ 381000 h 21600"/>
              <a:gd name="T6" fmla="*/ 1219200 w 21600"/>
              <a:gd name="T7" fmla="*/ 1905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2776" name="AutoShape 6"/>
          <p:cNvSpPr>
            <a:spLocks noChangeArrowheads="1"/>
          </p:cNvSpPr>
          <p:nvPr/>
        </p:nvSpPr>
        <p:spPr bwMode="auto">
          <a:xfrm>
            <a:off x="6248400" y="1981200"/>
            <a:ext cx="1219200" cy="381000"/>
          </a:xfrm>
          <a:custGeom>
            <a:avLst/>
            <a:gdLst>
              <a:gd name="T0" fmla="*/ 914400 w 21600"/>
              <a:gd name="T1" fmla="*/ 0 h 21600"/>
              <a:gd name="T2" fmla="*/ 0 w 21600"/>
              <a:gd name="T3" fmla="*/ 190500 h 21600"/>
              <a:gd name="T4" fmla="*/ 914400 w 21600"/>
              <a:gd name="T5" fmla="*/ 381000 h 21600"/>
              <a:gd name="T6" fmla="*/ 1219200 w 21600"/>
              <a:gd name="T7" fmla="*/ 1905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solidFill>
              <a:schemeClr val="tx1"/>
            </a:solidFill>
            <a:miter lim="800000"/>
            <a:headEnd/>
            <a:tailEnd/>
          </a:ln>
        </p:spPr>
        <p:txBody>
          <a:bodyPr wrap="none" anchor="ctr"/>
          <a:lstStyle/>
          <a:p>
            <a:endParaRPr lang="en-US"/>
          </a:p>
        </p:txBody>
      </p:sp>
      <p:sp>
        <p:nvSpPr>
          <p:cNvPr id="32777" name="Text Box 7"/>
          <p:cNvSpPr txBox="1">
            <a:spLocks noChangeArrowheads="1"/>
          </p:cNvSpPr>
          <p:nvPr/>
        </p:nvSpPr>
        <p:spPr bwMode="auto">
          <a:xfrm>
            <a:off x="2270125" y="1484313"/>
            <a:ext cx="692150" cy="366712"/>
          </a:xfrm>
          <a:prstGeom prst="rect">
            <a:avLst/>
          </a:prstGeom>
          <a:noFill/>
          <a:ln w="9525">
            <a:noFill/>
            <a:miter lim="800000"/>
            <a:headEnd/>
            <a:tailEnd/>
          </a:ln>
        </p:spPr>
        <p:txBody>
          <a:bodyPr wrap="none">
            <a:spAutoFit/>
          </a:bodyPr>
          <a:lstStyle/>
          <a:p>
            <a:r>
              <a:rPr lang="en-US"/>
              <a:t>Input</a:t>
            </a:r>
          </a:p>
        </p:txBody>
      </p:sp>
      <p:sp>
        <p:nvSpPr>
          <p:cNvPr id="32778" name="Text Box 8"/>
          <p:cNvSpPr txBox="1">
            <a:spLocks noChangeArrowheads="1"/>
          </p:cNvSpPr>
          <p:nvPr/>
        </p:nvSpPr>
        <p:spPr bwMode="auto">
          <a:xfrm>
            <a:off x="6934200" y="1500188"/>
            <a:ext cx="869950" cy="366712"/>
          </a:xfrm>
          <a:prstGeom prst="rect">
            <a:avLst/>
          </a:prstGeom>
          <a:noFill/>
          <a:ln w="9525">
            <a:noFill/>
            <a:miter lim="800000"/>
            <a:headEnd/>
            <a:tailEnd/>
          </a:ln>
        </p:spPr>
        <p:txBody>
          <a:bodyPr wrap="none">
            <a:spAutoFit/>
          </a:bodyPr>
          <a:lstStyle/>
          <a:p>
            <a:r>
              <a:rPr lang="en-US"/>
              <a:t>Output</a:t>
            </a:r>
          </a:p>
        </p:txBody>
      </p:sp>
      <p:sp>
        <p:nvSpPr>
          <p:cNvPr id="32779" name="Text Box 9"/>
          <p:cNvSpPr txBox="1">
            <a:spLocks noChangeArrowheads="1"/>
          </p:cNvSpPr>
          <p:nvPr/>
        </p:nvSpPr>
        <p:spPr bwMode="auto">
          <a:xfrm>
            <a:off x="381000" y="1219200"/>
            <a:ext cx="1219200" cy="1190625"/>
          </a:xfrm>
          <a:prstGeom prst="rect">
            <a:avLst/>
          </a:prstGeom>
          <a:noFill/>
          <a:ln w="9525">
            <a:noFill/>
            <a:miter lim="800000"/>
            <a:headEnd/>
            <a:tailEnd/>
          </a:ln>
        </p:spPr>
        <p:txBody>
          <a:bodyPr>
            <a:spAutoFit/>
          </a:bodyPr>
          <a:lstStyle/>
          <a:p>
            <a:r>
              <a:rPr lang="en-US" b="1">
                <a:solidFill>
                  <a:srgbClr val="FF0000"/>
                </a:solidFill>
              </a:rPr>
              <a:t>The</a:t>
            </a:r>
          </a:p>
          <a:p>
            <a:r>
              <a:rPr lang="en-US" b="1">
                <a:solidFill>
                  <a:srgbClr val="FF0000"/>
                </a:solidFill>
              </a:rPr>
              <a:t>Simplest (Ideal) System</a:t>
            </a:r>
          </a:p>
        </p:txBody>
      </p:sp>
      <p:sp>
        <p:nvSpPr>
          <p:cNvPr id="32780" name="Text Box 16"/>
          <p:cNvSpPr txBox="1">
            <a:spLocks noChangeArrowheads="1"/>
          </p:cNvSpPr>
          <p:nvPr/>
        </p:nvSpPr>
        <p:spPr bwMode="auto">
          <a:xfrm>
            <a:off x="6559550" y="3251200"/>
            <a:ext cx="1543050" cy="366713"/>
          </a:xfrm>
          <a:prstGeom prst="rect">
            <a:avLst/>
          </a:prstGeom>
          <a:noFill/>
          <a:ln w="9525">
            <a:noFill/>
            <a:miter lim="800000"/>
            <a:headEnd/>
            <a:tailEnd/>
          </a:ln>
        </p:spPr>
        <p:txBody>
          <a:bodyPr wrap="none">
            <a:spAutoFit/>
          </a:bodyPr>
          <a:lstStyle/>
          <a:p>
            <a:r>
              <a:rPr lang="en-US"/>
              <a:t>The Universe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2133600" y="304800"/>
            <a:ext cx="5943600" cy="2667000"/>
          </a:xfrm>
          <a:prstGeom prst="rect">
            <a:avLst/>
          </a:prstGeom>
          <a:solidFill>
            <a:srgbClr val="FFFFCC"/>
          </a:solidFill>
          <a:ln w="19050">
            <a:solidFill>
              <a:schemeClr val="accent2"/>
            </a:solidFill>
            <a:miter lim="800000"/>
            <a:headEnd/>
            <a:tailEnd/>
          </a:ln>
        </p:spPr>
        <p:txBody>
          <a:bodyPr wrap="none" anchor="ctr"/>
          <a:lstStyle/>
          <a:p>
            <a:endParaRPr lang="en-US"/>
          </a:p>
        </p:txBody>
      </p:sp>
      <p:pic>
        <p:nvPicPr>
          <p:cNvPr id="33795" name="Picture 3"/>
          <p:cNvPicPr>
            <a:picLocks noChangeAspect="1" noChangeArrowheads="1"/>
          </p:cNvPicPr>
          <p:nvPr/>
        </p:nvPicPr>
        <p:blipFill>
          <a:blip r:embed="rId3" cstate="print"/>
          <a:srcRect/>
          <a:stretch>
            <a:fillRect/>
          </a:stretch>
        </p:blipFill>
        <p:spPr bwMode="auto">
          <a:xfrm>
            <a:off x="4648200" y="330200"/>
            <a:ext cx="857250" cy="657225"/>
          </a:xfrm>
          <a:prstGeom prst="rect">
            <a:avLst/>
          </a:prstGeom>
          <a:noFill/>
          <a:ln w="9525">
            <a:noFill/>
            <a:miter lim="800000"/>
            <a:headEnd/>
            <a:tailEnd/>
          </a:ln>
        </p:spPr>
      </p:pic>
      <p:sp>
        <p:nvSpPr>
          <p:cNvPr id="33796" name="Text Box 5"/>
          <p:cNvSpPr txBox="1">
            <a:spLocks noChangeArrowheads="1"/>
          </p:cNvSpPr>
          <p:nvPr/>
        </p:nvSpPr>
        <p:spPr bwMode="auto">
          <a:xfrm>
            <a:off x="304800" y="3276600"/>
            <a:ext cx="8610600" cy="2954655"/>
          </a:xfrm>
          <a:prstGeom prst="rect">
            <a:avLst/>
          </a:prstGeom>
          <a:noFill/>
          <a:ln w="9525">
            <a:noFill/>
            <a:miter lim="800000"/>
            <a:headEnd/>
            <a:tailEnd/>
          </a:ln>
        </p:spPr>
        <p:txBody>
          <a:bodyPr>
            <a:spAutoFit/>
          </a:bodyPr>
          <a:lstStyle/>
          <a:p>
            <a:pPr marL="342900" indent="-342900">
              <a:buFontTx/>
              <a:buChar char="•"/>
            </a:pPr>
            <a:r>
              <a:rPr lang="en-US" b="1" dirty="0">
                <a:solidFill>
                  <a:schemeClr val="accent2"/>
                </a:solidFill>
              </a:rPr>
              <a:t> Complex (or ill defined) system and system boundaries</a:t>
            </a:r>
          </a:p>
          <a:p>
            <a:pPr marL="342900" indent="-342900">
              <a:buFontTx/>
              <a:buChar char="•"/>
            </a:pPr>
            <a:r>
              <a:rPr lang="en-US" b="1" dirty="0">
                <a:solidFill>
                  <a:schemeClr val="accent2"/>
                </a:solidFill>
              </a:rPr>
              <a:t> Multiple inputs</a:t>
            </a:r>
          </a:p>
          <a:p>
            <a:pPr marL="342900" indent="-342900">
              <a:buFontTx/>
              <a:buChar char="•"/>
            </a:pPr>
            <a:r>
              <a:rPr lang="en-US" b="1" dirty="0">
                <a:solidFill>
                  <a:schemeClr val="accent2"/>
                </a:solidFill>
              </a:rPr>
              <a:t> Multiple </a:t>
            </a:r>
            <a:r>
              <a:rPr lang="en-US" b="1" dirty="0" smtClean="0">
                <a:solidFill>
                  <a:schemeClr val="accent2"/>
                </a:solidFill>
              </a:rPr>
              <a:t>outputs</a:t>
            </a:r>
            <a:endParaRPr lang="en-US" b="1" dirty="0">
              <a:solidFill>
                <a:schemeClr val="accent2"/>
              </a:solidFill>
            </a:endParaRPr>
          </a:p>
          <a:p>
            <a:pPr marL="342900" indent="-342900">
              <a:buFontTx/>
              <a:buChar char="•"/>
            </a:pPr>
            <a:r>
              <a:rPr lang="en-US" b="1" dirty="0">
                <a:solidFill>
                  <a:schemeClr val="accent2"/>
                </a:solidFill>
              </a:rPr>
              <a:t> Possible complicating interactions:</a:t>
            </a:r>
          </a:p>
          <a:p>
            <a:pPr marL="342900" indent="-342900"/>
            <a:r>
              <a:rPr lang="en-US" b="1" dirty="0">
                <a:solidFill>
                  <a:schemeClr val="accent2"/>
                </a:solidFill>
              </a:rPr>
              <a:t>	 - </a:t>
            </a:r>
            <a:r>
              <a:rPr lang="en-US" sz="1600" b="1" dirty="0">
                <a:solidFill>
                  <a:schemeClr val="hlink"/>
                </a:solidFill>
              </a:rPr>
              <a:t>Between inputs</a:t>
            </a:r>
          </a:p>
          <a:p>
            <a:pPr marL="342900" indent="-342900"/>
            <a:r>
              <a:rPr lang="en-US" sz="1600" b="1" dirty="0">
                <a:solidFill>
                  <a:schemeClr val="hlink"/>
                </a:solidFill>
              </a:rPr>
              <a:t>	 - Between outputs</a:t>
            </a:r>
          </a:p>
          <a:p>
            <a:pPr marL="342900" indent="-342900"/>
            <a:r>
              <a:rPr lang="en-US" sz="1600" b="1" dirty="0">
                <a:solidFill>
                  <a:schemeClr val="hlink"/>
                </a:solidFill>
              </a:rPr>
              <a:t>	 - Between inputs and outputs</a:t>
            </a:r>
          </a:p>
          <a:p>
            <a:pPr marL="342900" indent="-342900"/>
            <a:r>
              <a:rPr lang="en-US" sz="1600" b="1" dirty="0">
                <a:solidFill>
                  <a:schemeClr val="hlink"/>
                </a:solidFill>
              </a:rPr>
              <a:t>	 - Between outputs and inputs</a:t>
            </a:r>
          </a:p>
          <a:p>
            <a:pPr marL="342900" indent="-342900"/>
            <a:r>
              <a:rPr lang="en-US" sz="1600" b="1" dirty="0">
                <a:solidFill>
                  <a:schemeClr val="hlink"/>
                </a:solidFill>
              </a:rPr>
              <a:t>	 - Between outputs and </a:t>
            </a:r>
            <a:r>
              <a:rPr lang="en-US" sz="1600" b="1" dirty="0" smtClean="0">
                <a:solidFill>
                  <a:schemeClr val="hlink"/>
                </a:solidFill>
              </a:rPr>
              <a:t>system</a:t>
            </a:r>
          </a:p>
          <a:p>
            <a:pPr marL="342900" indent="-342900"/>
            <a:r>
              <a:rPr lang="en-US" sz="1600" b="1" dirty="0" smtClean="0">
                <a:solidFill>
                  <a:schemeClr val="hlink"/>
                </a:solidFill>
              </a:rPr>
              <a:t>	 - Between inputs and system</a:t>
            </a:r>
          </a:p>
          <a:p>
            <a:pPr marL="342900" indent="-342900"/>
            <a:r>
              <a:rPr lang="en-US" sz="1600" b="1" dirty="0">
                <a:solidFill>
                  <a:schemeClr val="hlink"/>
                </a:solidFill>
              </a:rPr>
              <a:t>	 - Between observations and system, inputs and outputs</a:t>
            </a:r>
          </a:p>
        </p:txBody>
      </p:sp>
      <p:sp>
        <p:nvSpPr>
          <p:cNvPr id="33797" name="Oval 6"/>
          <p:cNvSpPr>
            <a:spLocks noChangeArrowheads="1"/>
          </p:cNvSpPr>
          <p:nvPr/>
        </p:nvSpPr>
        <p:spPr bwMode="auto">
          <a:xfrm>
            <a:off x="4038600" y="990600"/>
            <a:ext cx="2112963" cy="1136650"/>
          </a:xfrm>
          <a:prstGeom prst="ellipse">
            <a:avLst/>
          </a:prstGeom>
          <a:solidFill>
            <a:srgbClr val="FFCC99"/>
          </a:solidFill>
          <a:ln w="25400">
            <a:solidFill>
              <a:srgbClr val="FF0000"/>
            </a:solidFill>
            <a:prstDash val="sysDot"/>
            <a:round/>
            <a:headEnd/>
            <a:tailEnd/>
          </a:ln>
        </p:spPr>
        <p:txBody>
          <a:bodyPr/>
          <a:lstStyle/>
          <a:p>
            <a:r>
              <a:rPr lang="en-US" sz="2400" b="1">
                <a:solidFill>
                  <a:srgbClr val="FF0000"/>
                </a:solidFill>
              </a:rPr>
              <a:t>SYSTEM</a:t>
            </a:r>
            <a:endParaRPr lang="en-US"/>
          </a:p>
        </p:txBody>
      </p:sp>
      <p:sp>
        <p:nvSpPr>
          <p:cNvPr id="33798" name="AutoShape 7"/>
          <p:cNvSpPr>
            <a:spLocks noChangeArrowheads="1"/>
          </p:cNvSpPr>
          <p:nvPr/>
        </p:nvSpPr>
        <p:spPr bwMode="auto">
          <a:xfrm>
            <a:off x="2667000" y="1371600"/>
            <a:ext cx="1371600" cy="381000"/>
          </a:xfrm>
          <a:custGeom>
            <a:avLst/>
            <a:gdLst>
              <a:gd name="T0" fmla="*/ 1028700 w 21600"/>
              <a:gd name="T1" fmla="*/ 0 h 21600"/>
              <a:gd name="T2" fmla="*/ 0 w 21600"/>
              <a:gd name="T3" fmla="*/ 190500 h 21600"/>
              <a:gd name="T4" fmla="*/ 1028700 w 21600"/>
              <a:gd name="T5" fmla="*/ 381000 h 21600"/>
              <a:gd name="T6" fmla="*/ 1371600 w 21600"/>
              <a:gd name="T7" fmla="*/ 1905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3799" name="AutoShape 8"/>
          <p:cNvSpPr>
            <a:spLocks noChangeArrowheads="1"/>
          </p:cNvSpPr>
          <p:nvPr/>
        </p:nvSpPr>
        <p:spPr bwMode="auto">
          <a:xfrm>
            <a:off x="6248400" y="1371600"/>
            <a:ext cx="1219200" cy="381000"/>
          </a:xfrm>
          <a:custGeom>
            <a:avLst/>
            <a:gdLst>
              <a:gd name="T0" fmla="*/ 914400 w 21600"/>
              <a:gd name="T1" fmla="*/ 0 h 21600"/>
              <a:gd name="T2" fmla="*/ 0 w 21600"/>
              <a:gd name="T3" fmla="*/ 190500 h 21600"/>
              <a:gd name="T4" fmla="*/ 914400 w 21600"/>
              <a:gd name="T5" fmla="*/ 381000 h 21600"/>
              <a:gd name="T6" fmla="*/ 1219200 w 21600"/>
              <a:gd name="T7" fmla="*/ 1905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8000"/>
          </a:solidFill>
          <a:ln w="9525">
            <a:solidFill>
              <a:schemeClr val="tx1"/>
            </a:solidFill>
            <a:miter lim="800000"/>
            <a:headEnd/>
            <a:tailEnd/>
          </a:ln>
        </p:spPr>
        <p:txBody>
          <a:bodyPr wrap="none" anchor="ctr"/>
          <a:lstStyle/>
          <a:p>
            <a:endParaRPr lang="en-US"/>
          </a:p>
        </p:txBody>
      </p:sp>
      <p:sp>
        <p:nvSpPr>
          <p:cNvPr id="33800" name="Text Box 9"/>
          <p:cNvSpPr txBox="1">
            <a:spLocks noChangeArrowheads="1"/>
          </p:cNvSpPr>
          <p:nvPr/>
        </p:nvSpPr>
        <p:spPr bwMode="auto">
          <a:xfrm>
            <a:off x="2270125" y="874713"/>
            <a:ext cx="806450" cy="366712"/>
          </a:xfrm>
          <a:prstGeom prst="rect">
            <a:avLst/>
          </a:prstGeom>
          <a:noFill/>
          <a:ln w="9525">
            <a:noFill/>
            <a:miter lim="800000"/>
            <a:headEnd/>
            <a:tailEnd/>
          </a:ln>
        </p:spPr>
        <p:txBody>
          <a:bodyPr wrap="none">
            <a:spAutoFit/>
          </a:bodyPr>
          <a:lstStyle/>
          <a:p>
            <a:r>
              <a:rPr lang="en-US"/>
              <a:t>Inputs</a:t>
            </a:r>
          </a:p>
        </p:txBody>
      </p:sp>
      <p:sp>
        <p:nvSpPr>
          <p:cNvPr id="33801" name="Text Box 10"/>
          <p:cNvSpPr txBox="1">
            <a:spLocks noChangeArrowheads="1"/>
          </p:cNvSpPr>
          <p:nvPr/>
        </p:nvSpPr>
        <p:spPr bwMode="auto">
          <a:xfrm>
            <a:off x="6934200" y="890588"/>
            <a:ext cx="984250" cy="366712"/>
          </a:xfrm>
          <a:prstGeom prst="rect">
            <a:avLst/>
          </a:prstGeom>
          <a:noFill/>
          <a:ln w="9525">
            <a:noFill/>
            <a:miter lim="800000"/>
            <a:headEnd/>
            <a:tailEnd/>
          </a:ln>
        </p:spPr>
        <p:txBody>
          <a:bodyPr wrap="none">
            <a:spAutoFit/>
          </a:bodyPr>
          <a:lstStyle/>
          <a:p>
            <a:r>
              <a:rPr lang="en-US"/>
              <a:t>Outputs</a:t>
            </a:r>
          </a:p>
        </p:txBody>
      </p:sp>
      <p:sp>
        <p:nvSpPr>
          <p:cNvPr id="33802" name="Text Box 11"/>
          <p:cNvSpPr txBox="1">
            <a:spLocks noChangeArrowheads="1"/>
          </p:cNvSpPr>
          <p:nvPr/>
        </p:nvSpPr>
        <p:spPr bwMode="auto">
          <a:xfrm>
            <a:off x="381000" y="609600"/>
            <a:ext cx="1219200" cy="915988"/>
          </a:xfrm>
          <a:prstGeom prst="rect">
            <a:avLst/>
          </a:prstGeom>
          <a:noFill/>
          <a:ln w="9525">
            <a:noFill/>
            <a:miter lim="800000"/>
            <a:headEnd/>
            <a:tailEnd/>
          </a:ln>
        </p:spPr>
        <p:txBody>
          <a:bodyPr>
            <a:spAutoFit/>
          </a:bodyPr>
          <a:lstStyle/>
          <a:p>
            <a:r>
              <a:rPr lang="en-US" b="1">
                <a:solidFill>
                  <a:srgbClr val="FF0000"/>
                </a:solidFill>
              </a:rPr>
              <a:t>A Complex System</a:t>
            </a:r>
          </a:p>
        </p:txBody>
      </p:sp>
      <p:sp>
        <p:nvSpPr>
          <p:cNvPr id="33803" name="Text Box 12"/>
          <p:cNvSpPr txBox="1">
            <a:spLocks noChangeArrowheads="1"/>
          </p:cNvSpPr>
          <p:nvPr/>
        </p:nvSpPr>
        <p:spPr bwMode="auto">
          <a:xfrm>
            <a:off x="6232525" y="2938463"/>
            <a:ext cx="1543050" cy="366712"/>
          </a:xfrm>
          <a:prstGeom prst="rect">
            <a:avLst/>
          </a:prstGeom>
          <a:noFill/>
          <a:ln w="9525">
            <a:noFill/>
            <a:miter lim="800000"/>
            <a:headEnd/>
            <a:tailEnd/>
          </a:ln>
        </p:spPr>
        <p:txBody>
          <a:bodyPr wrap="none">
            <a:spAutoFit/>
          </a:bodyPr>
          <a:lstStyle/>
          <a:p>
            <a:r>
              <a:rPr lang="en-US"/>
              <a:t>The Universe</a:t>
            </a:r>
          </a:p>
        </p:txBody>
      </p:sp>
      <p:sp>
        <p:nvSpPr>
          <p:cNvPr id="33804" name="AutoShape 15"/>
          <p:cNvSpPr>
            <a:spLocks noChangeArrowheads="1"/>
          </p:cNvSpPr>
          <p:nvPr/>
        </p:nvSpPr>
        <p:spPr bwMode="auto">
          <a:xfrm rot="-1625733">
            <a:off x="2695575" y="2244725"/>
            <a:ext cx="1676400" cy="228600"/>
          </a:xfrm>
          <a:prstGeom prst="rightArrow">
            <a:avLst>
              <a:gd name="adj1" fmla="val 50000"/>
              <a:gd name="adj2" fmla="val 183333"/>
            </a:avLst>
          </a:prstGeom>
          <a:solidFill>
            <a:schemeClr val="accent1"/>
          </a:solidFill>
          <a:ln w="9525">
            <a:solidFill>
              <a:schemeClr val="tx1"/>
            </a:solidFill>
            <a:miter lim="800000"/>
            <a:headEnd/>
            <a:tailEnd/>
          </a:ln>
        </p:spPr>
        <p:txBody>
          <a:bodyPr wrap="none" anchor="ctr"/>
          <a:lstStyle/>
          <a:p>
            <a:endParaRPr lang="en-US"/>
          </a:p>
        </p:txBody>
      </p:sp>
      <p:sp>
        <p:nvSpPr>
          <p:cNvPr id="33805" name="AutoShape 16"/>
          <p:cNvSpPr>
            <a:spLocks noChangeArrowheads="1"/>
          </p:cNvSpPr>
          <p:nvPr/>
        </p:nvSpPr>
        <p:spPr bwMode="auto">
          <a:xfrm rot="-3346122">
            <a:off x="2500313" y="2073275"/>
            <a:ext cx="1295400" cy="304800"/>
          </a:xfrm>
          <a:prstGeom prst="rightArrow">
            <a:avLst>
              <a:gd name="adj1" fmla="val 50000"/>
              <a:gd name="adj2" fmla="val 106250"/>
            </a:avLst>
          </a:prstGeom>
          <a:solidFill>
            <a:schemeClr val="accent1"/>
          </a:solidFill>
          <a:ln w="9525">
            <a:solidFill>
              <a:schemeClr val="tx1"/>
            </a:solidFill>
            <a:miter lim="800000"/>
            <a:headEnd/>
            <a:tailEnd/>
          </a:ln>
        </p:spPr>
        <p:txBody>
          <a:bodyPr wrap="none" anchor="ctr"/>
          <a:lstStyle/>
          <a:p>
            <a:endParaRPr lang="en-US"/>
          </a:p>
        </p:txBody>
      </p:sp>
      <p:sp>
        <p:nvSpPr>
          <p:cNvPr id="33806" name="AutoShape 17"/>
          <p:cNvSpPr>
            <a:spLocks noChangeArrowheads="1"/>
          </p:cNvSpPr>
          <p:nvPr/>
        </p:nvSpPr>
        <p:spPr bwMode="auto">
          <a:xfrm rot="1343343">
            <a:off x="5843588" y="2249488"/>
            <a:ext cx="2209800" cy="228600"/>
          </a:xfrm>
          <a:prstGeom prst="rightArrow">
            <a:avLst>
              <a:gd name="adj1" fmla="val 50000"/>
              <a:gd name="adj2" fmla="val 241667"/>
            </a:avLst>
          </a:prstGeom>
          <a:solidFill>
            <a:srgbClr val="008000"/>
          </a:solidFill>
          <a:ln w="9525">
            <a:solidFill>
              <a:schemeClr val="tx1"/>
            </a:solidFill>
            <a:miter lim="800000"/>
            <a:headEnd/>
            <a:tailEnd/>
          </a:ln>
        </p:spPr>
        <p:txBody>
          <a:bodyPr wrap="none" anchor="ctr"/>
          <a:lstStyle/>
          <a:p>
            <a:endParaRPr lang="en-US"/>
          </a:p>
        </p:txBody>
      </p:sp>
      <p:sp>
        <p:nvSpPr>
          <p:cNvPr id="33807" name="Line 19"/>
          <p:cNvSpPr>
            <a:spLocks noChangeShapeType="1"/>
          </p:cNvSpPr>
          <p:nvPr/>
        </p:nvSpPr>
        <p:spPr bwMode="auto">
          <a:xfrm flipH="1">
            <a:off x="3200400" y="685800"/>
            <a:ext cx="1447800" cy="762000"/>
          </a:xfrm>
          <a:prstGeom prst="line">
            <a:avLst/>
          </a:prstGeom>
          <a:noFill/>
          <a:ln w="25400">
            <a:solidFill>
              <a:srgbClr val="FF6600"/>
            </a:solidFill>
            <a:round/>
            <a:headEnd type="triangle" w="med" len="med"/>
            <a:tailEnd type="triangle" w="med" len="med"/>
          </a:ln>
        </p:spPr>
        <p:txBody>
          <a:bodyPr/>
          <a:lstStyle/>
          <a:p>
            <a:endParaRPr lang="en-US"/>
          </a:p>
        </p:txBody>
      </p:sp>
      <p:sp>
        <p:nvSpPr>
          <p:cNvPr id="33808" name="Line 20"/>
          <p:cNvSpPr>
            <a:spLocks noChangeShapeType="1"/>
          </p:cNvSpPr>
          <p:nvPr/>
        </p:nvSpPr>
        <p:spPr bwMode="auto">
          <a:xfrm flipH="1">
            <a:off x="4876800" y="762000"/>
            <a:ext cx="0" cy="228600"/>
          </a:xfrm>
          <a:prstGeom prst="line">
            <a:avLst/>
          </a:prstGeom>
          <a:noFill/>
          <a:ln w="25400">
            <a:solidFill>
              <a:srgbClr val="FF6600"/>
            </a:solidFill>
            <a:round/>
            <a:headEnd type="triangle" w="med" len="med"/>
            <a:tailEnd type="triangle" w="med" len="med"/>
          </a:ln>
        </p:spPr>
        <p:txBody>
          <a:bodyPr/>
          <a:lstStyle/>
          <a:p>
            <a:endParaRPr lang="en-US"/>
          </a:p>
        </p:txBody>
      </p:sp>
      <p:sp>
        <p:nvSpPr>
          <p:cNvPr id="33809" name="Line 21"/>
          <p:cNvSpPr>
            <a:spLocks noChangeShapeType="1"/>
          </p:cNvSpPr>
          <p:nvPr/>
        </p:nvSpPr>
        <p:spPr bwMode="auto">
          <a:xfrm flipH="1" flipV="1">
            <a:off x="5181600" y="533400"/>
            <a:ext cx="1447800" cy="152400"/>
          </a:xfrm>
          <a:prstGeom prst="line">
            <a:avLst/>
          </a:prstGeom>
          <a:noFill/>
          <a:ln w="25400">
            <a:solidFill>
              <a:srgbClr val="FF6600"/>
            </a:solidFill>
            <a:round/>
            <a:headEnd type="triangle" w="med" len="med"/>
            <a:tailEnd type="triangle" w="med" len="med"/>
          </a:ln>
        </p:spPr>
        <p:txBody>
          <a:bodyPr/>
          <a:lstStyle/>
          <a:p>
            <a:endParaRPr lang="en-US"/>
          </a:p>
        </p:txBody>
      </p:sp>
      <p:sp>
        <p:nvSpPr>
          <p:cNvPr id="33810" name="AutoShape 22"/>
          <p:cNvSpPr>
            <a:spLocks noChangeArrowheads="1"/>
          </p:cNvSpPr>
          <p:nvPr/>
        </p:nvSpPr>
        <p:spPr bwMode="auto">
          <a:xfrm rot="4278385">
            <a:off x="5562600" y="1981200"/>
            <a:ext cx="533400" cy="533400"/>
          </a:xfrm>
          <a:prstGeom prst="curvedLeftArrow">
            <a:avLst>
              <a:gd name="adj1" fmla="val 20000"/>
              <a:gd name="adj2" fmla="val 40000"/>
              <a:gd name="adj3" fmla="val 49403"/>
            </a:avLst>
          </a:prstGeom>
          <a:solidFill>
            <a:srgbClr val="008000"/>
          </a:solidFill>
          <a:ln w="9525">
            <a:solidFill>
              <a:schemeClr val="tx1"/>
            </a:solidFill>
            <a:miter lim="800000"/>
            <a:headEnd/>
            <a:tailEnd/>
          </a:ln>
        </p:spPr>
        <p:txBody>
          <a:bodyPr wrap="none" anchor="ctr"/>
          <a:lstStyle/>
          <a:p>
            <a:endParaRPr lang="en-US"/>
          </a:p>
        </p:txBody>
      </p:sp>
      <p:sp>
        <p:nvSpPr>
          <p:cNvPr id="33811" name="AutoShape 25"/>
          <p:cNvSpPr>
            <a:spLocks noChangeArrowheads="1"/>
          </p:cNvSpPr>
          <p:nvPr/>
        </p:nvSpPr>
        <p:spPr bwMode="auto">
          <a:xfrm rot="20203371" flipV="1">
            <a:off x="5791200" y="685800"/>
            <a:ext cx="1595438" cy="258763"/>
          </a:xfrm>
          <a:prstGeom prst="rightArrow">
            <a:avLst>
              <a:gd name="adj1" fmla="val 50000"/>
              <a:gd name="adj2" fmla="val 154141"/>
            </a:avLst>
          </a:prstGeom>
          <a:solidFill>
            <a:srgbClr val="008000"/>
          </a:solidFill>
          <a:ln w="9525">
            <a:solidFill>
              <a:schemeClr val="tx1"/>
            </a:solidFill>
            <a:miter lim="800000"/>
            <a:headEnd/>
            <a:tailEnd/>
          </a:ln>
        </p:spPr>
        <p:txBody>
          <a:bodyPr wrap="none" anchor="ctr"/>
          <a:lstStyle/>
          <a:p>
            <a:endParaRPr lang="en-US"/>
          </a:p>
        </p:txBody>
      </p:sp>
      <p:sp>
        <p:nvSpPr>
          <p:cNvPr id="33812" name="AutoShape 26"/>
          <p:cNvSpPr>
            <a:spLocks noChangeArrowheads="1"/>
          </p:cNvSpPr>
          <p:nvPr/>
        </p:nvSpPr>
        <p:spPr bwMode="auto">
          <a:xfrm rot="4383208" flipV="1">
            <a:off x="6438107" y="1042194"/>
            <a:ext cx="623887" cy="231775"/>
          </a:xfrm>
          <a:prstGeom prst="rightArrow">
            <a:avLst>
              <a:gd name="adj1" fmla="val 50000"/>
              <a:gd name="adj2" fmla="val 67294"/>
            </a:avLst>
          </a:prstGeom>
          <a:solidFill>
            <a:srgbClr val="008000"/>
          </a:solidFill>
          <a:ln w="9525">
            <a:solidFill>
              <a:schemeClr val="tx1"/>
            </a:solidFill>
            <a:miter lim="800000"/>
            <a:headEnd/>
            <a:tailEnd/>
          </a:ln>
        </p:spPr>
        <p:txBody>
          <a:bodyPr wrap="none" anchor="ctr"/>
          <a:lstStyle/>
          <a:p>
            <a:endParaRPr lang="en-US"/>
          </a:p>
        </p:txBody>
      </p:sp>
      <p:sp>
        <p:nvSpPr>
          <p:cNvPr id="33813" name="AutoShape 27"/>
          <p:cNvSpPr>
            <a:spLocks noChangeArrowheads="1"/>
          </p:cNvSpPr>
          <p:nvPr/>
        </p:nvSpPr>
        <p:spPr bwMode="auto">
          <a:xfrm>
            <a:off x="3073400" y="2578100"/>
            <a:ext cx="4343400" cy="152400"/>
          </a:xfrm>
          <a:prstGeom prst="leftRightArrow">
            <a:avLst>
              <a:gd name="adj1" fmla="val 50000"/>
              <a:gd name="adj2" fmla="val 570000"/>
            </a:avLst>
          </a:prstGeom>
          <a:solidFill>
            <a:srgbClr val="00808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2133600" y="457200"/>
            <a:ext cx="5943600" cy="2667000"/>
          </a:xfrm>
          <a:prstGeom prst="rect">
            <a:avLst/>
          </a:prstGeom>
          <a:solidFill>
            <a:srgbClr val="FFFFCC"/>
          </a:solidFill>
          <a:ln w="19050">
            <a:solidFill>
              <a:schemeClr val="accent2"/>
            </a:solidFill>
            <a:miter lim="800000"/>
            <a:headEnd/>
            <a:tailEnd/>
          </a:ln>
        </p:spPr>
        <p:txBody>
          <a:bodyPr wrap="none" anchor="ctr"/>
          <a:lstStyle/>
          <a:p>
            <a:endParaRPr lang="en-US"/>
          </a:p>
        </p:txBody>
      </p:sp>
      <p:pic>
        <p:nvPicPr>
          <p:cNvPr id="34819" name="Picture 3"/>
          <p:cNvPicPr>
            <a:picLocks noChangeAspect="1" noChangeArrowheads="1"/>
          </p:cNvPicPr>
          <p:nvPr/>
        </p:nvPicPr>
        <p:blipFill>
          <a:blip r:embed="rId3" cstate="print"/>
          <a:srcRect/>
          <a:stretch>
            <a:fillRect/>
          </a:stretch>
        </p:blipFill>
        <p:spPr bwMode="auto">
          <a:xfrm>
            <a:off x="5562600" y="685800"/>
            <a:ext cx="857250" cy="657225"/>
          </a:xfrm>
          <a:prstGeom prst="rect">
            <a:avLst/>
          </a:prstGeom>
          <a:noFill/>
          <a:ln w="9525">
            <a:noFill/>
            <a:miter lim="800000"/>
            <a:headEnd/>
            <a:tailEnd/>
          </a:ln>
        </p:spPr>
      </p:pic>
      <p:sp>
        <p:nvSpPr>
          <p:cNvPr id="34820" name="Text Box 5"/>
          <p:cNvSpPr txBox="1">
            <a:spLocks noChangeArrowheads="1"/>
          </p:cNvSpPr>
          <p:nvPr/>
        </p:nvSpPr>
        <p:spPr bwMode="auto">
          <a:xfrm>
            <a:off x="304800" y="3276600"/>
            <a:ext cx="8610600" cy="2962275"/>
          </a:xfrm>
          <a:prstGeom prst="rect">
            <a:avLst/>
          </a:prstGeom>
          <a:noFill/>
          <a:ln w="9525">
            <a:noFill/>
            <a:miter lim="800000"/>
            <a:headEnd/>
            <a:tailEnd/>
          </a:ln>
        </p:spPr>
        <p:txBody>
          <a:bodyPr>
            <a:spAutoFit/>
          </a:bodyPr>
          <a:lstStyle/>
          <a:p>
            <a:pPr marL="342900" indent="-342900">
              <a:buFontTx/>
              <a:buChar char="•"/>
            </a:pPr>
            <a:r>
              <a:rPr lang="en-US" b="1" dirty="0">
                <a:solidFill>
                  <a:schemeClr val="accent2"/>
                </a:solidFill>
              </a:rPr>
              <a:t> Observations characterize the system to within the uncertainty of the measurements</a:t>
            </a:r>
          </a:p>
          <a:p>
            <a:pPr marL="342900" indent="-342900">
              <a:buFontTx/>
              <a:buChar char="•"/>
            </a:pPr>
            <a:r>
              <a:rPr lang="en-US" b="1" dirty="0">
                <a:solidFill>
                  <a:schemeClr val="accent2"/>
                </a:solidFill>
              </a:rPr>
              <a:t> Uncertainties can arise from:</a:t>
            </a:r>
          </a:p>
          <a:p>
            <a:pPr marL="800100" lvl="1" indent="-342900">
              <a:buClr>
                <a:schemeClr val="hlink"/>
              </a:buClr>
              <a:buFont typeface="Wingdings" pitchFamily="2" charset="2"/>
              <a:buChar char="Ø"/>
            </a:pPr>
            <a:r>
              <a:rPr lang="en-US" b="1" dirty="0">
                <a:solidFill>
                  <a:schemeClr val="hlink"/>
                </a:solidFill>
              </a:rPr>
              <a:t> Limitations of instrumentation or measurement methods</a:t>
            </a:r>
          </a:p>
          <a:p>
            <a:pPr marL="800100" lvl="1" indent="-342900">
              <a:buClr>
                <a:schemeClr val="hlink"/>
              </a:buClr>
              <a:buFont typeface="Wingdings" pitchFamily="2" charset="2"/>
              <a:buChar char="Ø"/>
            </a:pPr>
            <a:r>
              <a:rPr lang="en-US" b="1" dirty="0">
                <a:solidFill>
                  <a:schemeClr val="hlink"/>
                </a:solidFill>
              </a:rPr>
              <a:t> Statistical fluctuations of the system</a:t>
            </a:r>
          </a:p>
          <a:p>
            <a:pPr marL="800100" lvl="1" indent="-342900">
              <a:buClr>
                <a:schemeClr val="hlink"/>
              </a:buClr>
              <a:buFont typeface="Wingdings" pitchFamily="2" charset="2"/>
              <a:buChar char="Ø"/>
            </a:pPr>
            <a:r>
              <a:rPr lang="en-US" b="1" dirty="0">
                <a:solidFill>
                  <a:schemeClr val="hlink"/>
                </a:solidFill>
              </a:rPr>
              <a:t> Inherent uncertainties of the system</a:t>
            </a:r>
          </a:p>
          <a:p>
            <a:pPr marL="800100" lvl="1" indent="-342900"/>
            <a:r>
              <a:rPr lang="en-US" sz="1600" b="1" dirty="0">
                <a:solidFill>
                  <a:srgbClr val="FF7C80"/>
                </a:solidFill>
              </a:rPr>
              <a:t>	</a:t>
            </a:r>
            <a:r>
              <a:rPr lang="en-US" sz="1600" b="1" dirty="0">
                <a:solidFill>
                  <a:srgbClr val="C00000"/>
                </a:solidFill>
              </a:rPr>
              <a:t>- Quantum fluctuations</a:t>
            </a:r>
          </a:p>
          <a:p>
            <a:pPr marL="800100" lvl="1" indent="-342900"/>
            <a:r>
              <a:rPr lang="en-US" sz="1600" b="1" dirty="0">
                <a:solidFill>
                  <a:srgbClr val="C00000"/>
                </a:solidFill>
              </a:rPr>
              <a:t>	- Non-deterministic processes (e.g., chaos):</a:t>
            </a:r>
          </a:p>
          <a:p>
            <a:pPr marL="1257300" lvl="2" indent="-342900"/>
            <a:r>
              <a:rPr lang="en-US" sz="1600" b="1" dirty="0">
                <a:solidFill>
                  <a:srgbClr val="FF7C80"/>
                </a:solidFill>
              </a:rPr>
              <a:t>	</a:t>
            </a:r>
            <a:r>
              <a:rPr lang="en-US" sz="1600" b="1" dirty="0"/>
              <a:t>- There are systems where uncertainties dominate and preclude models 	predicting the outcome </a:t>
            </a:r>
          </a:p>
          <a:p>
            <a:pPr marL="1257300" lvl="2" indent="-342900"/>
            <a:r>
              <a:rPr lang="en-US" sz="1600" b="1" dirty="0"/>
              <a:t>	- We will not (intentionally) </a:t>
            </a:r>
            <a:r>
              <a:rPr lang="en-US" sz="1600" b="1" dirty="0" smtClean="0"/>
              <a:t>deal </a:t>
            </a:r>
            <a:r>
              <a:rPr lang="en-US" sz="1600" b="1" dirty="0"/>
              <a:t>with this type of </a:t>
            </a:r>
            <a:r>
              <a:rPr lang="en-US" sz="1600" b="1" dirty="0" smtClean="0"/>
              <a:t>system this semester.</a:t>
            </a:r>
            <a:endParaRPr lang="en-US" sz="1600" b="1" dirty="0"/>
          </a:p>
        </p:txBody>
      </p:sp>
      <p:sp>
        <p:nvSpPr>
          <p:cNvPr id="34821" name="Oval 6"/>
          <p:cNvSpPr>
            <a:spLocks noChangeArrowheads="1"/>
          </p:cNvSpPr>
          <p:nvPr/>
        </p:nvSpPr>
        <p:spPr bwMode="auto">
          <a:xfrm>
            <a:off x="4038600" y="1143000"/>
            <a:ext cx="2112963" cy="1136650"/>
          </a:xfrm>
          <a:prstGeom prst="ellipse">
            <a:avLst/>
          </a:prstGeom>
          <a:solidFill>
            <a:srgbClr val="FFCC99"/>
          </a:solidFill>
          <a:ln w="25400">
            <a:solidFill>
              <a:srgbClr val="FF0000"/>
            </a:solidFill>
            <a:round/>
            <a:headEnd/>
            <a:tailEnd/>
          </a:ln>
        </p:spPr>
        <p:txBody>
          <a:bodyPr/>
          <a:lstStyle/>
          <a:p>
            <a:r>
              <a:rPr lang="en-US" sz="2400" b="1">
                <a:solidFill>
                  <a:srgbClr val="FF0000"/>
                </a:solidFill>
              </a:rPr>
              <a:t>SYSTEM</a:t>
            </a:r>
            <a:endParaRPr lang="en-US"/>
          </a:p>
        </p:txBody>
      </p:sp>
      <p:sp>
        <p:nvSpPr>
          <p:cNvPr id="34822" name="AutoShape 7"/>
          <p:cNvSpPr>
            <a:spLocks noChangeArrowheads="1"/>
          </p:cNvSpPr>
          <p:nvPr/>
        </p:nvSpPr>
        <p:spPr bwMode="auto">
          <a:xfrm>
            <a:off x="2667000" y="1524000"/>
            <a:ext cx="1219200" cy="381000"/>
          </a:xfrm>
          <a:custGeom>
            <a:avLst/>
            <a:gdLst>
              <a:gd name="T0" fmla="*/ 914400 w 21600"/>
              <a:gd name="T1" fmla="*/ 0 h 21600"/>
              <a:gd name="T2" fmla="*/ 0 w 21600"/>
              <a:gd name="T3" fmla="*/ 190500 h 21600"/>
              <a:gd name="T4" fmla="*/ 914400 w 21600"/>
              <a:gd name="T5" fmla="*/ 381000 h 21600"/>
              <a:gd name="T6" fmla="*/ 1219200 w 21600"/>
              <a:gd name="T7" fmla="*/ 1905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4823" name="AutoShape 8"/>
          <p:cNvSpPr>
            <a:spLocks noChangeArrowheads="1"/>
          </p:cNvSpPr>
          <p:nvPr/>
        </p:nvSpPr>
        <p:spPr bwMode="auto">
          <a:xfrm>
            <a:off x="6248400" y="1524000"/>
            <a:ext cx="1219200" cy="381000"/>
          </a:xfrm>
          <a:custGeom>
            <a:avLst/>
            <a:gdLst>
              <a:gd name="T0" fmla="*/ 914400 w 21600"/>
              <a:gd name="T1" fmla="*/ 0 h 21600"/>
              <a:gd name="T2" fmla="*/ 0 w 21600"/>
              <a:gd name="T3" fmla="*/ 190500 h 21600"/>
              <a:gd name="T4" fmla="*/ 914400 w 21600"/>
              <a:gd name="T5" fmla="*/ 381000 h 21600"/>
              <a:gd name="T6" fmla="*/ 1219200 w 21600"/>
              <a:gd name="T7" fmla="*/ 1905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solidFill>
              <a:schemeClr val="tx1"/>
            </a:solidFill>
            <a:miter lim="800000"/>
            <a:headEnd/>
            <a:tailEnd/>
          </a:ln>
        </p:spPr>
        <p:txBody>
          <a:bodyPr wrap="none" anchor="ctr"/>
          <a:lstStyle/>
          <a:p>
            <a:endParaRPr lang="en-US"/>
          </a:p>
        </p:txBody>
      </p:sp>
      <p:sp>
        <p:nvSpPr>
          <p:cNvPr id="34824" name="Text Box 9"/>
          <p:cNvSpPr txBox="1">
            <a:spLocks noChangeArrowheads="1"/>
          </p:cNvSpPr>
          <p:nvPr/>
        </p:nvSpPr>
        <p:spPr bwMode="auto">
          <a:xfrm>
            <a:off x="2270125" y="1027113"/>
            <a:ext cx="692150" cy="366712"/>
          </a:xfrm>
          <a:prstGeom prst="rect">
            <a:avLst/>
          </a:prstGeom>
          <a:noFill/>
          <a:ln w="9525">
            <a:noFill/>
            <a:miter lim="800000"/>
            <a:headEnd/>
            <a:tailEnd/>
          </a:ln>
        </p:spPr>
        <p:txBody>
          <a:bodyPr wrap="none">
            <a:spAutoFit/>
          </a:bodyPr>
          <a:lstStyle/>
          <a:p>
            <a:r>
              <a:rPr lang="en-US"/>
              <a:t>Input</a:t>
            </a:r>
          </a:p>
        </p:txBody>
      </p:sp>
      <p:sp>
        <p:nvSpPr>
          <p:cNvPr id="34825" name="Text Box 10"/>
          <p:cNvSpPr txBox="1">
            <a:spLocks noChangeArrowheads="1"/>
          </p:cNvSpPr>
          <p:nvPr/>
        </p:nvSpPr>
        <p:spPr bwMode="auto">
          <a:xfrm>
            <a:off x="6934200" y="1042988"/>
            <a:ext cx="869950" cy="366712"/>
          </a:xfrm>
          <a:prstGeom prst="rect">
            <a:avLst/>
          </a:prstGeom>
          <a:noFill/>
          <a:ln w="9525">
            <a:noFill/>
            <a:miter lim="800000"/>
            <a:headEnd/>
            <a:tailEnd/>
          </a:ln>
        </p:spPr>
        <p:txBody>
          <a:bodyPr wrap="none">
            <a:spAutoFit/>
          </a:bodyPr>
          <a:lstStyle/>
          <a:p>
            <a:r>
              <a:rPr lang="en-US"/>
              <a:t>Output</a:t>
            </a:r>
          </a:p>
        </p:txBody>
      </p:sp>
      <p:sp>
        <p:nvSpPr>
          <p:cNvPr id="34826" name="Text Box 11"/>
          <p:cNvSpPr txBox="1">
            <a:spLocks noChangeArrowheads="1"/>
          </p:cNvSpPr>
          <p:nvPr/>
        </p:nvSpPr>
        <p:spPr bwMode="auto">
          <a:xfrm>
            <a:off x="3657600" y="127000"/>
            <a:ext cx="4343400" cy="366713"/>
          </a:xfrm>
          <a:prstGeom prst="rect">
            <a:avLst/>
          </a:prstGeom>
          <a:noFill/>
          <a:ln w="9525">
            <a:noFill/>
            <a:miter lim="800000"/>
            <a:headEnd/>
            <a:tailEnd/>
          </a:ln>
        </p:spPr>
        <p:txBody>
          <a:bodyPr>
            <a:spAutoFit/>
          </a:bodyPr>
          <a:lstStyle/>
          <a:p>
            <a:r>
              <a:rPr lang="en-US" b="1">
                <a:solidFill>
                  <a:srgbClr val="FF0000"/>
                </a:solidFill>
              </a:rPr>
              <a:t>Uncertainties in Observations</a:t>
            </a:r>
          </a:p>
        </p:txBody>
      </p:sp>
      <p:sp>
        <p:nvSpPr>
          <p:cNvPr id="34827" name="Text Box 12"/>
          <p:cNvSpPr txBox="1">
            <a:spLocks noChangeArrowheads="1"/>
          </p:cNvSpPr>
          <p:nvPr/>
        </p:nvSpPr>
        <p:spPr bwMode="auto">
          <a:xfrm>
            <a:off x="6553200" y="2794000"/>
            <a:ext cx="1543050" cy="366713"/>
          </a:xfrm>
          <a:prstGeom prst="rect">
            <a:avLst/>
          </a:prstGeom>
          <a:noFill/>
          <a:ln w="9525">
            <a:noFill/>
            <a:miter lim="800000"/>
            <a:headEnd/>
            <a:tailEnd/>
          </a:ln>
        </p:spPr>
        <p:txBody>
          <a:bodyPr wrap="none">
            <a:spAutoFit/>
          </a:bodyPr>
          <a:lstStyle/>
          <a:p>
            <a:r>
              <a:rPr lang="en-US"/>
              <a:t>The Universe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33400" y="228600"/>
            <a:ext cx="7772400" cy="685800"/>
          </a:xfrm>
        </p:spPr>
        <p:txBody>
          <a:bodyPr/>
          <a:lstStyle/>
          <a:p>
            <a:pPr eaLnBrk="1" hangingPunct="1"/>
            <a:r>
              <a:rPr lang="en-US" sz="4000" smtClean="0">
                <a:solidFill>
                  <a:srgbClr val="000099"/>
                </a:solidFill>
              </a:rPr>
              <a:t>What is Science?</a:t>
            </a:r>
            <a:endParaRPr lang="en-US" sz="4000" smtClean="0"/>
          </a:p>
        </p:txBody>
      </p:sp>
      <p:sp>
        <p:nvSpPr>
          <p:cNvPr id="35843" name="Text Box 3"/>
          <p:cNvSpPr txBox="1">
            <a:spLocks noChangeArrowheads="1"/>
          </p:cNvSpPr>
          <p:nvPr/>
        </p:nvSpPr>
        <p:spPr bwMode="auto">
          <a:xfrm>
            <a:off x="381000" y="1066800"/>
            <a:ext cx="8610600" cy="5447645"/>
          </a:xfrm>
          <a:prstGeom prst="rect">
            <a:avLst/>
          </a:prstGeom>
          <a:noFill/>
          <a:ln w="9525">
            <a:noFill/>
            <a:miter lim="800000"/>
            <a:headEnd/>
            <a:tailEnd/>
          </a:ln>
        </p:spPr>
        <p:txBody>
          <a:bodyPr>
            <a:spAutoFit/>
          </a:bodyPr>
          <a:lstStyle/>
          <a:p>
            <a:pPr marL="342900" indent="-342900"/>
            <a:r>
              <a:rPr lang="en-US" sz="2800" b="1" dirty="0">
                <a:solidFill>
                  <a:schemeClr val="accent1">
                    <a:lumMod val="50000"/>
                  </a:schemeClr>
                </a:solidFill>
              </a:rPr>
              <a:t>The scientific method goes further in:</a:t>
            </a:r>
          </a:p>
          <a:p>
            <a:pPr marL="342900" indent="-342900"/>
            <a:endParaRPr lang="en-US" sz="2000" b="1" dirty="0">
              <a:solidFill>
                <a:schemeClr val="accent2"/>
              </a:solidFill>
            </a:endParaRPr>
          </a:p>
          <a:p>
            <a:pPr marL="342900" indent="-342900">
              <a:buFontTx/>
              <a:buChar char="•"/>
            </a:pPr>
            <a:r>
              <a:rPr lang="en-US" sz="2000" b="1" dirty="0">
                <a:solidFill>
                  <a:schemeClr val="accent2"/>
                </a:solidFill>
              </a:rPr>
              <a:t> Developing a description (model) of the system behavior based on observation</a:t>
            </a:r>
          </a:p>
          <a:p>
            <a:pPr marL="342900" indent="-342900">
              <a:buFontTx/>
              <a:buChar char="•"/>
            </a:pPr>
            <a:endParaRPr lang="en-US" sz="2000" b="1" dirty="0">
              <a:solidFill>
                <a:schemeClr val="accent2"/>
              </a:solidFill>
            </a:endParaRPr>
          </a:p>
          <a:p>
            <a:pPr marL="342900" indent="-342900">
              <a:buFontTx/>
              <a:buChar char="•"/>
            </a:pPr>
            <a:r>
              <a:rPr lang="en-US" sz="2000" b="1" dirty="0">
                <a:solidFill>
                  <a:schemeClr val="accent2"/>
                </a:solidFill>
              </a:rPr>
              <a:t> Generalizing this description (model) to other behavior and other systems</a:t>
            </a:r>
          </a:p>
          <a:p>
            <a:pPr marL="342900" indent="-342900">
              <a:buFontTx/>
              <a:buChar char="•"/>
            </a:pPr>
            <a:endParaRPr lang="en-US" sz="2000" b="1" dirty="0">
              <a:solidFill>
                <a:schemeClr val="accent2"/>
              </a:solidFill>
            </a:endParaRPr>
          </a:p>
          <a:p>
            <a:pPr marL="342900" indent="-342900">
              <a:buFontTx/>
              <a:buChar char="•"/>
            </a:pPr>
            <a:r>
              <a:rPr lang="en-US" sz="2000" b="1" dirty="0">
                <a:solidFill>
                  <a:schemeClr val="accent2"/>
                </a:solidFill>
              </a:rPr>
              <a:t> That is to say, the scientific method is experimentation and modeling intertwined</a:t>
            </a:r>
          </a:p>
          <a:p>
            <a:pPr marL="342900" indent="-342900"/>
            <a:r>
              <a:rPr lang="en-US" sz="2000" b="1" dirty="0">
                <a:solidFill>
                  <a:schemeClr val="accent2"/>
                </a:solidFill>
              </a:rPr>
              <a:t> </a:t>
            </a:r>
          </a:p>
          <a:p>
            <a:pPr marL="342900" indent="-342900">
              <a:buFontTx/>
              <a:buChar char="•"/>
            </a:pPr>
            <a:r>
              <a:rPr lang="en-US" sz="2000" b="1" dirty="0">
                <a:solidFill>
                  <a:schemeClr val="accent2"/>
                </a:solidFill>
              </a:rPr>
              <a:t>It is the </a:t>
            </a:r>
            <a:r>
              <a:rPr lang="en-US" sz="2000" b="1" i="1" dirty="0"/>
              <a:t>scientific method </a:t>
            </a:r>
            <a:r>
              <a:rPr lang="en-US" sz="2000" b="1" dirty="0">
                <a:solidFill>
                  <a:schemeClr val="accent2"/>
                </a:solidFill>
              </a:rPr>
              <a:t>that distinguishes science from other forms of </a:t>
            </a:r>
            <a:r>
              <a:rPr lang="en-US" sz="2000" b="1" dirty="0" smtClean="0">
                <a:solidFill>
                  <a:schemeClr val="accent2"/>
                </a:solidFill>
              </a:rPr>
              <a:t>endeavor</a:t>
            </a:r>
          </a:p>
          <a:p>
            <a:pPr marL="2171700" lvl="4" indent="-342900">
              <a:buFontTx/>
              <a:buChar char="•"/>
            </a:pPr>
            <a:endParaRPr lang="en-US" sz="2000" b="1" dirty="0">
              <a:solidFill>
                <a:schemeClr val="accent2"/>
              </a:solidFill>
            </a:endParaRPr>
          </a:p>
          <a:p>
            <a:pPr marL="0" lvl="4"/>
            <a:r>
              <a:rPr lang="en-US" sz="2000" b="1" dirty="0" smtClean="0">
                <a:solidFill>
                  <a:srgbClr val="C00000"/>
                </a:solidFill>
              </a:rPr>
              <a:t>As </a:t>
            </a:r>
            <a:r>
              <a:rPr lang="en-US" sz="2000" b="1" dirty="0" err="1" smtClean="0">
                <a:solidFill>
                  <a:srgbClr val="C00000"/>
                </a:solidFill>
              </a:rPr>
              <a:t>Neils</a:t>
            </a:r>
            <a:r>
              <a:rPr lang="en-US" sz="2000" b="1" dirty="0" smtClean="0">
                <a:solidFill>
                  <a:srgbClr val="C00000"/>
                </a:solidFill>
              </a:rPr>
              <a:t> Bohr famously said, </a:t>
            </a:r>
          </a:p>
          <a:p>
            <a:pPr marL="0" lvl="4"/>
            <a:r>
              <a:rPr lang="en-US" sz="2000" b="1" dirty="0" smtClean="0">
                <a:solidFill>
                  <a:srgbClr val="C00000"/>
                </a:solidFill>
              </a:rPr>
              <a:t>             “All science is either physics or stamp collecting.”</a:t>
            </a:r>
          </a:p>
          <a:p>
            <a:pPr marL="2171700" lvl="4" indent="-342900">
              <a:buFontTx/>
              <a:buChar char="•"/>
            </a:pPr>
            <a:endParaRPr lang="en-US" sz="2000" b="1" dirty="0">
              <a:solidFill>
                <a:schemeClr val="accent2"/>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33400" y="228600"/>
            <a:ext cx="7772400" cy="685800"/>
          </a:xfrm>
        </p:spPr>
        <p:txBody>
          <a:bodyPr/>
          <a:lstStyle/>
          <a:p>
            <a:pPr eaLnBrk="1" hangingPunct="1"/>
            <a:r>
              <a:rPr lang="en-US" sz="4000" smtClean="0">
                <a:solidFill>
                  <a:srgbClr val="000099"/>
                </a:solidFill>
              </a:rPr>
              <a:t>Objectives of Science?</a:t>
            </a:r>
            <a:endParaRPr lang="en-US" sz="4000" smtClean="0"/>
          </a:p>
        </p:txBody>
      </p:sp>
      <p:sp>
        <p:nvSpPr>
          <p:cNvPr id="36867" name="Text Box 3"/>
          <p:cNvSpPr txBox="1">
            <a:spLocks noChangeArrowheads="1"/>
          </p:cNvSpPr>
          <p:nvPr/>
        </p:nvSpPr>
        <p:spPr bwMode="auto">
          <a:xfrm>
            <a:off x="685800" y="1143000"/>
            <a:ext cx="8153400" cy="4216539"/>
          </a:xfrm>
          <a:prstGeom prst="rect">
            <a:avLst/>
          </a:prstGeom>
          <a:noFill/>
          <a:ln w="9525">
            <a:noFill/>
            <a:miter lim="800000"/>
            <a:headEnd/>
            <a:tailEnd/>
          </a:ln>
        </p:spPr>
        <p:txBody>
          <a:bodyPr wrap="square">
            <a:spAutoFit/>
          </a:bodyPr>
          <a:lstStyle/>
          <a:p>
            <a:pPr marL="342900" indent="-342900"/>
            <a:r>
              <a:rPr lang="en-US" sz="2800" b="1" dirty="0">
                <a:solidFill>
                  <a:schemeClr val="accent1">
                    <a:lumMod val="50000"/>
                  </a:schemeClr>
                </a:solidFill>
              </a:rPr>
              <a:t>Science is:</a:t>
            </a:r>
          </a:p>
          <a:p>
            <a:pPr marL="342900" indent="-342900"/>
            <a:endParaRPr lang="en-US" sz="2000" b="1" dirty="0">
              <a:solidFill>
                <a:schemeClr val="accent2"/>
              </a:solidFill>
            </a:endParaRPr>
          </a:p>
          <a:p>
            <a:pPr marL="342900" indent="-342900">
              <a:buFontTx/>
              <a:buChar char="•"/>
            </a:pPr>
            <a:r>
              <a:rPr lang="en-US" sz="2000" b="1" dirty="0">
                <a:solidFill>
                  <a:schemeClr val="accent2"/>
                </a:solidFill>
              </a:rPr>
              <a:t> Science is the </a:t>
            </a:r>
            <a:r>
              <a:rPr lang="en-US" sz="2000" b="1" dirty="0">
                <a:solidFill>
                  <a:srgbClr val="C00000"/>
                </a:solidFill>
              </a:rPr>
              <a:t>process of modeling </a:t>
            </a:r>
            <a:r>
              <a:rPr lang="en-US" sz="2000" b="1" dirty="0">
                <a:solidFill>
                  <a:schemeClr val="accent2"/>
                </a:solidFill>
              </a:rPr>
              <a:t>the a portion of the physical world and using those models to predict the behavior of a larger portion of the physical world.</a:t>
            </a:r>
          </a:p>
          <a:p>
            <a:pPr marL="342900" indent="-342900">
              <a:buFontTx/>
              <a:buChar char="•"/>
            </a:pPr>
            <a:r>
              <a:rPr lang="en-US" sz="2000" b="1" dirty="0">
                <a:solidFill>
                  <a:schemeClr val="accent2"/>
                </a:solidFill>
              </a:rPr>
              <a:t> Science is by nature an </a:t>
            </a:r>
            <a:r>
              <a:rPr lang="en-US" sz="2000" b="1" dirty="0">
                <a:solidFill>
                  <a:srgbClr val="C00000"/>
                </a:solidFill>
              </a:rPr>
              <a:t>experimental endeavor </a:t>
            </a:r>
            <a:r>
              <a:rPr lang="en-US" sz="2000" b="1" dirty="0">
                <a:solidFill>
                  <a:schemeClr val="accent2"/>
                </a:solidFill>
              </a:rPr>
              <a:t>(based on observation).</a:t>
            </a:r>
          </a:p>
          <a:p>
            <a:pPr marL="342900" indent="-342900">
              <a:buFontTx/>
              <a:buChar char="•"/>
            </a:pPr>
            <a:r>
              <a:rPr lang="en-US" sz="2000" b="1" dirty="0">
                <a:solidFill>
                  <a:schemeClr val="accent2"/>
                </a:solidFill>
              </a:rPr>
              <a:t> </a:t>
            </a:r>
            <a:r>
              <a:rPr lang="en-US" sz="2000" b="1" dirty="0">
                <a:solidFill>
                  <a:srgbClr val="C00000"/>
                </a:solidFill>
              </a:rPr>
              <a:t>Interpretation of observations </a:t>
            </a:r>
            <a:r>
              <a:rPr lang="en-US" sz="2000" b="1" dirty="0">
                <a:solidFill>
                  <a:schemeClr val="accent2"/>
                </a:solidFill>
              </a:rPr>
              <a:t>to produce models (theories).</a:t>
            </a:r>
          </a:p>
          <a:p>
            <a:pPr marL="342900" indent="-342900">
              <a:buFontTx/>
              <a:buChar char="•"/>
            </a:pPr>
            <a:r>
              <a:rPr lang="en-US" sz="2000" b="1" dirty="0">
                <a:solidFill>
                  <a:schemeClr val="accent2"/>
                </a:solidFill>
              </a:rPr>
              <a:t> </a:t>
            </a:r>
            <a:r>
              <a:rPr lang="en-US" sz="2000" b="1" dirty="0">
                <a:solidFill>
                  <a:srgbClr val="C00000"/>
                </a:solidFill>
              </a:rPr>
              <a:t>Interpretation of models </a:t>
            </a:r>
            <a:r>
              <a:rPr lang="en-US" sz="2000" b="1" dirty="0">
                <a:solidFill>
                  <a:schemeClr val="accent2"/>
                </a:solidFill>
              </a:rPr>
              <a:t>(theories) to predict system behavior.</a:t>
            </a:r>
          </a:p>
          <a:p>
            <a:pPr marL="342900" indent="-342900">
              <a:buFontTx/>
              <a:buChar char="•"/>
            </a:pPr>
            <a:r>
              <a:rPr lang="en-US" sz="2000" b="1" dirty="0">
                <a:solidFill>
                  <a:schemeClr val="accent2"/>
                </a:solidFill>
              </a:rPr>
              <a:t> Good science is </a:t>
            </a:r>
            <a:r>
              <a:rPr lang="en-US" sz="2000" b="1" dirty="0">
                <a:solidFill>
                  <a:srgbClr val="C00000"/>
                </a:solidFill>
              </a:rPr>
              <a:t>generalized</a:t>
            </a:r>
            <a:r>
              <a:rPr lang="en-US" sz="2000" b="1" dirty="0">
                <a:solidFill>
                  <a:schemeClr val="accent2"/>
                </a:solidFill>
              </a:rPr>
              <a:t> to other (and often more </a:t>
            </a:r>
            <a:r>
              <a:rPr lang="en-US" sz="2000" b="1" dirty="0" smtClean="0">
                <a:solidFill>
                  <a:schemeClr val="accent2"/>
                </a:solidFill>
              </a:rPr>
              <a:t>complex</a:t>
            </a:r>
            <a:r>
              <a:rPr lang="en-US" sz="2000" b="1" dirty="0">
                <a:solidFill>
                  <a:schemeClr val="accent2"/>
                </a:solidFill>
              </a:rPr>
              <a:t>) systems.</a:t>
            </a:r>
          </a:p>
          <a:p>
            <a:pPr marL="342900" indent="-342900">
              <a:buFontTx/>
              <a:buChar char="•"/>
            </a:pPr>
            <a:r>
              <a:rPr lang="en-US" sz="2000" b="1" dirty="0">
                <a:solidFill>
                  <a:schemeClr val="accent2"/>
                </a:solidFill>
              </a:rPr>
              <a:t> Good science prefers the simplest model (This is referred to as the </a:t>
            </a:r>
            <a:r>
              <a:rPr lang="en-US" sz="2000" b="1" dirty="0">
                <a:solidFill>
                  <a:srgbClr val="FF0000"/>
                </a:solidFill>
              </a:rPr>
              <a:t>Principle of </a:t>
            </a:r>
            <a:r>
              <a:rPr lang="en-US" sz="2000" b="1" dirty="0" smtClean="0">
                <a:solidFill>
                  <a:srgbClr val="C00000"/>
                </a:solidFill>
              </a:rPr>
              <a:t>Occam's </a:t>
            </a:r>
            <a:r>
              <a:rPr lang="en-US" sz="2000" b="1" dirty="0">
                <a:solidFill>
                  <a:srgbClr val="C00000"/>
                </a:solidFill>
              </a:rPr>
              <a:t>Razor</a:t>
            </a:r>
            <a:r>
              <a:rPr lang="en-US" sz="2000" b="1" dirty="0">
                <a:solidFill>
                  <a:schemeClr val="accent2"/>
                </a:solidFill>
              </a:rPr>
              <a:t>).</a:t>
            </a:r>
          </a:p>
        </p:txBody>
      </p:sp>
      <p:sp>
        <p:nvSpPr>
          <p:cNvPr id="4" name="Rectangle 3"/>
          <p:cNvSpPr/>
          <p:nvPr/>
        </p:nvSpPr>
        <p:spPr>
          <a:xfrm>
            <a:off x="990600" y="5449669"/>
            <a:ext cx="7772400" cy="646331"/>
          </a:xfrm>
          <a:prstGeom prst="rect">
            <a:avLst/>
          </a:prstGeom>
        </p:spPr>
        <p:txBody>
          <a:bodyPr wrap="square">
            <a:spAutoFit/>
          </a:bodyPr>
          <a:lstStyle/>
          <a:p>
            <a:r>
              <a:rPr lang="en-US" b="1" dirty="0" smtClean="0">
                <a:solidFill>
                  <a:srgbClr val="FF0000"/>
                </a:solidFill>
              </a:rPr>
              <a:t>Einstein Principle</a:t>
            </a:r>
            <a:r>
              <a:rPr lang="en-US" b="1" dirty="0" smtClean="0"/>
              <a:t>:  A scientific theory should be as simple as possible, but no simpler. – Albert Einstein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ph idx="1"/>
          </p:nvPr>
        </p:nvGraphicFramePr>
        <p:xfrm>
          <a:off x="546100" y="1066800"/>
          <a:ext cx="7608888" cy="4973638"/>
        </p:xfrm>
        <a:graphic>
          <a:graphicData uri="http://schemas.openxmlformats.org/presentationml/2006/ole">
            <p:oleObj spid="_x0000_s12290" name="Document" r:id="rId4" imgW="8350129" imgH="5457839" progId="Word.Document.8">
              <p:embed/>
            </p:oleObj>
          </a:graphicData>
        </a:graphic>
      </p:graphicFrame>
      <p:sp>
        <p:nvSpPr>
          <p:cNvPr id="12291" name="Rectangle 4"/>
          <p:cNvSpPr>
            <a:spLocks noGrp="1" noChangeArrowheads="1"/>
          </p:cNvSpPr>
          <p:nvPr>
            <p:ph type="title"/>
          </p:nvPr>
        </p:nvSpPr>
        <p:spPr>
          <a:xfrm>
            <a:off x="533400" y="228600"/>
            <a:ext cx="7772400" cy="685800"/>
          </a:xfrm>
          <a:noFill/>
        </p:spPr>
        <p:txBody>
          <a:bodyPr/>
          <a:lstStyle/>
          <a:p>
            <a:pPr eaLnBrk="1" hangingPunct="1"/>
            <a:r>
              <a:rPr lang="en-US" sz="3600" dirty="0" smtClean="0"/>
              <a:t>What is a Model?</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ph idx="1"/>
          </p:nvPr>
        </p:nvGraphicFramePr>
        <p:xfrm>
          <a:off x="236538" y="685800"/>
          <a:ext cx="8523287" cy="5662613"/>
        </p:xfrm>
        <a:graphic>
          <a:graphicData uri="http://schemas.openxmlformats.org/presentationml/2006/ole">
            <p:oleObj spid="_x0000_s13314" name="Document" r:id="rId4" imgW="9516739" imgH="6323351" progId="Word.Document.8">
              <p:embed/>
            </p:oleObj>
          </a:graphicData>
        </a:graphic>
      </p:graphicFrame>
      <p:sp>
        <p:nvSpPr>
          <p:cNvPr id="13315" name="Rectangle 3"/>
          <p:cNvSpPr>
            <a:spLocks noGrp="1" noChangeArrowheads="1"/>
          </p:cNvSpPr>
          <p:nvPr>
            <p:ph type="title"/>
          </p:nvPr>
        </p:nvSpPr>
        <p:spPr>
          <a:xfrm>
            <a:off x="533400" y="146712"/>
            <a:ext cx="7772400" cy="381000"/>
          </a:xfrm>
          <a:noFill/>
        </p:spPr>
        <p:txBody>
          <a:bodyPr/>
          <a:lstStyle/>
          <a:p>
            <a:pPr eaLnBrk="1" hangingPunct="1"/>
            <a:r>
              <a:rPr lang="en-US" dirty="0" smtClean="0"/>
              <a:t>What is a Model?</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533400" y="228600"/>
            <a:ext cx="7772400" cy="685800"/>
          </a:xfrm>
        </p:spPr>
        <p:txBody>
          <a:bodyPr/>
          <a:lstStyle/>
          <a:p>
            <a:r>
              <a:rPr lang="en-US" sz="3200" u="sng">
                <a:solidFill>
                  <a:srgbClr val="000099"/>
                </a:solidFill>
              </a:rPr>
              <a:t>What is Science?</a:t>
            </a:r>
            <a:endParaRPr lang="en-US" sz="3200" u="sng"/>
          </a:p>
        </p:txBody>
      </p:sp>
      <p:sp>
        <p:nvSpPr>
          <p:cNvPr id="200707" name="Text Box 3"/>
          <p:cNvSpPr txBox="1">
            <a:spLocks noChangeArrowheads="1"/>
          </p:cNvSpPr>
          <p:nvPr/>
        </p:nvSpPr>
        <p:spPr bwMode="auto">
          <a:xfrm>
            <a:off x="266700" y="1012954"/>
            <a:ext cx="8610600" cy="4832092"/>
          </a:xfrm>
          <a:prstGeom prst="rect">
            <a:avLst/>
          </a:prstGeom>
          <a:noFill/>
          <a:ln w="9525">
            <a:noFill/>
            <a:miter lim="800000"/>
            <a:headEnd/>
            <a:tailEnd/>
          </a:ln>
          <a:effectLst/>
        </p:spPr>
        <p:txBody>
          <a:bodyPr>
            <a:spAutoFit/>
          </a:bodyPr>
          <a:lstStyle/>
          <a:p>
            <a:pPr marL="0" lvl="4"/>
            <a:r>
              <a:rPr lang="en-US" sz="2800" b="1" dirty="0">
                <a:solidFill>
                  <a:schemeClr val="accent1">
                    <a:lumMod val="50000"/>
                  </a:schemeClr>
                </a:solidFill>
              </a:rPr>
              <a:t>The scientific method goes further in:</a:t>
            </a:r>
          </a:p>
          <a:p>
            <a:pPr marL="0" lvl="4"/>
            <a:endParaRPr lang="en-US" sz="2000" b="1" dirty="0">
              <a:solidFill>
                <a:schemeClr val="accent2"/>
              </a:solidFill>
            </a:endParaRPr>
          </a:p>
          <a:p>
            <a:pPr marL="0" lvl="4">
              <a:buFontTx/>
              <a:buChar char="•"/>
            </a:pPr>
            <a:r>
              <a:rPr lang="en-US" b="1" dirty="0">
                <a:solidFill>
                  <a:schemeClr val="accent2"/>
                </a:solidFill>
              </a:rPr>
              <a:t> Developing a description (model) of the system behavior based on observation</a:t>
            </a:r>
          </a:p>
          <a:p>
            <a:pPr marL="0" lvl="4">
              <a:buFontTx/>
              <a:buChar char="•"/>
            </a:pPr>
            <a:endParaRPr lang="en-US" b="1" dirty="0">
              <a:solidFill>
                <a:schemeClr val="accent2"/>
              </a:solidFill>
            </a:endParaRPr>
          </a:p>
          <a:p>
            <a:pPr marL="0" lvl="4">
              <a:buFontTx/>
              <a:buChar char="•"/>
            </a:pPr>
            <a:r>
              <a:rPr lang="en-US" b="1" dirty="0">
                <a:solidFill>
                  <a:schemeClr val="accent2"/>
                </a:solidFill>
              </a:rPr>
              <a:t> Generalizing this description (model) to other behavior and other systems</a:t>
            </a:r>
          </a:p>
          <a:p>
            <a:pPr marL="0" lvl="4">
              <a:buFontTx/>
              <a:buChar char="•"/>
            </a:pPr>
            <a:endParaRPr lang="en-US" b="1" dirty="0">
              <a:solidFill>
                <a:schemeClr val="accent2"/>
              </a:solidFill>
            </a:endParaRPr>
          </a:p>
          <a:p>
            <a:pPr marL="0" lvl="4">
              <a:buFontTx/>
              <a:buChar char="•"/>
            </a:pPr>
            <a:r>
              <a:rPr lang="en-US" b="1" dirty="0">
                <a:solidFill>
                  <a:schemeClr val="accent2"/>
                </a:solidFill>
              </a:rPr>
              <a:t> That is to say, the scientific method is experimentation and modeling intertwined</a:t>
            </a:r>
          </a:p>
          <a:p>
            <a:pPr marL="0" lvl="4"/>
            <a:r>
              <a:rPr lang="en-US" b="1" dirty="0">
                <a:solidFill>
                  <a:schemeClr val="accent2"/>
                </a:solidFill>
              </a:rPr>
              <a:t> </a:t>
            </a:r>
          </a:p>
          <a:p>
            <a:pPr marL="0" lvl="4">
              <a:buFontTx/>
              <a:buChar char="•"/>
            </a:pPr>
            <a:r>
              <a:rPr lang="en-US" b="1" dirty="0" smtClean="0">
                <a:solidFill>
                  <a:schemeClr val="accent2"/>
                </a:solidFill>
              </a:rPr>
              <a:t> It </a:t>
            </a:r>
            <a:r>
              <a:rPr lang="en-US" b="1" dirty="0">
                <a:solidFill>
                  <a:schemeClr val="accent2"/>
                </a:solidFill>
              </a:rPr>
              <a:t>is the scientific method that distinguishes science from other forms of </a:t>
            </a:r>
            <a:r>
              <a:rPr lang="en-US" b="1" dirty="0" smtClean="0">
                <a:solidFill>
                  <a:schemeClr val="accent2"/>
                </a:solidFill>
              </a:rPr>
              <a:t>endeavor</a:t>
            </a:r>
          </a:p>
          <a:p>
            <a:pPr marL="0" lvl="4"/>
            <a:endParaRPr lang="en-US" sz="2000" b="1" dirty="0" smtClean="0">
              <a:solidFill>
                <a:srgbClr val="FF0000"/>
              </a:solidFill>
            </a:endParaRPr>
          </a:p>
          <a:p>
            <a:pPr marL="0" lvl="4"/>
            <a:endParaRPr lang="en-US" sz="2000" b="1" dirty="0" smtClean="0">
              <a:solidFill>
                <a:srgbClr val="C00000"/>
              </a:solidFill>
            </a:endParaRPr>
          </a:p>
          <a:p>
            <a:pPr marL="0" lvl="4"/>
            <a:r>
              <a:rPr lang="en-US" sz="2000" b="1" dirty="0" smtClean="0">
                <a:solidFill>
                  <a:srgbClr val="C00000"/>
                </a:solidFill>
              </a:rPr>
              <a:t>As </a:t>
            </a:r>
            <a:r>
              <a:rPr lang="en-US" sz="2000" b="1" dirty="0" err="1" smtClean="0">
                <a:solidFill>
                  <a:srgbClr val="C00000"/>
                </a:solidFill>
              </a:rPr>
              <a:t>Neils</a:t>
            </a:r>
            <a:r>
              <a:rPr lang="en-US" sz="2000" b="1" dirty="0" smtClean="0">
                <a:solidFill>
                  <a:srgbClr val="C00000"/>
                </a:solidFill>
              </a:rPr>
              <a:t> Bohr famously said, </a:t>
            </a:r>
          </a:p>
          <a:p>
            <a:pPr marL="0" lvl="4"/>
            <a:r>
              <a:rPr lang="en-US" sz="2000" b="1" dirty="0" smtClean="0">
                <a:solidFill>
                  <a:srgbClr val="C00000"/>
                </a:solidFill>
              </a:rPr>
              <a:t>              “All science is either physics or stamp collecting.”</a:t>
            </a:r>
            <a:endParaRPr lang="en-US" sz="2000" b="1" dirty="0">
              <a:solidFill>
                <a:srgbClr val="C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ChangeArrowheads="1"/>
          </p:cNvSpPr>
          <p:nvPr/>
        </p:nvSpPr>
        <p:spPr bwMode="auto">
          <a:xfrm>
            <a:off x="304800" y="0"/>
            <a:ext cx="8610600" cy="1470025"/>
          </a:xfrm>
          <a:prstGeom prst="rect">
            <a:avLst/>
          </a:prstGeom>
          <a:noFill/>
          <a:ln w="9525">
            <a:noFill/>
            <a:miter lim="800000"/>
            <a:headEnd/>
            <a:tailEnd/>
          </a:ln>
        </p:spPr>
        <p:txBody>
          <a:bodyPr anchor="ctr"/>
          <a:lstStyle/>
          <a:p>
            <a:pPr algn="ctr" eaLnBrk="1" hangingPunct="1"/>
            <a:r>
              <a:rPr lang="en-US" sz="4400" b="1" i="1" dirty="0">
                <a:solidFill>
                  <a:schemeClr val="accent2"/>
                </a:solidFill>
              </a:rPr>
              <a:t>Intermediate </a:t>
            </a:r>
            <a:r>
              <a:rPr lang="en-US" sz="4400" b="1" i="1" dirty="0" smtClean="0">
                <a:solidFill>
                  <a:schemeClr val="accent2"/>
                </a:solidFill>
              </a:rPr>
              <a:t>Lab Philosophy </a:t>
            </a:r>
            <a:r>
              <a:rPr lang="en-US" sz="2400" b="1" dirty="0">
                <a:solidFill>
                  <a:schemeClr val="accent2"/>
                </a:solidFill>
              </a:rPr>
              <a:t/>
            </a:r>
            <a:br>
              <a:rPr lang="en-US" sz="2400" b="1" dirty="0">
                <a:solidFill>
                  <a:schemeClr val="accent2"/>
                </a:solidFill>
              </a:rPr>
            </a:br>
            <a:r>
              <a:rPr lang="en-US" sz="2400" b="1" dirty="0">
                <a:solidFill>
                  <a:schemeClr val="hlink"/>
                </a:solidFill>
              </a:rPr>
              <a:t>PHYS 3870</a:t>
            </a:r>
          </a:p>
        </p:txBody>
      </p:sp>
      <p:sp>
        <p:nvSpPr>
          <p:cNvPr id="20483" name="Text Box 8"/>
          <p:cNvSpPr txBox="1">
            <a:spLocks noChangeArrowheads="1"/>
          </p:cNvSpPr>
          <p:nvPr/>
        </p:nvSpPr>
        <p:spPr bwMode="auto">
          <a:xfrm>
            <a:off x="609600" y="1524000"/>
            <a:ext cx="8153400" cy="1661993"/>
          </a:xfrm>
          <a:prstGeom prst="rect">
            <a:avLst/>
          </a:prstGeom>
          <a:noFill/>
          <a:ln w="9525">
            <a:noFill/>
            <a:miter lim="800000"/>
            <a:headEnd/>
            <a:tailEnd/>
          </a:ln>
        </p:spPr>
        <p:txBody>
          <a:bodyPr wrap="square">
            <a:spAutoFit/>
          </a:bodyPr>
          <a:lstStyle/>
          <a:p>
            <a:r>
              <a:rPr lang="en-US" sz="2400" b="1" dirty="0">
                <a:solidFill>
                  <a:srgbClr val="C00000"/>
                </a:solidFill>
              </a:rPr>
              <a:t>It is important that students bring a certain ragamuffin barefoot irreverence to their studies; they are not here to worship what is known, but to question it</a:t>
            </a:r>
            <a:r>
              <a:rPr lang="en-US" sz="2400" b="1" i="1" dirty="0">
                <a:solidFill>
                  <a:srgbClr val="C00000"/>
                </a:solidFill>
              </a:rPr>
              <a:t>.</a:t>
            </a:r>
          </a:p>
          <a:p>
            <a:r>
              <a:rPr lang="en-US" sz="1000" b="1" i="1" dirty="0">
                <a:solidFill>
                  <a:srgbClr val="FF0000"/>
                </a:solidFill>
              </a:rPr>
              <a:t> </a:t>
            </a:r>
          </a:p>
          <a:p>
            <a:r>
              <a:rPr lang="en-US" b="1" i="1" dirty="0">
                <a:solidFill>
                  <a:schemeClr val="accent2"/>
                </a:solidFill>
              </a:rPr>
              <a:t> –Jacob </a:t>
            </a:r>
            <a:r>
              <a:rPr lang="en-US" b="1" i="1" dirty="0" err="1">
                <a:solidFill>
                  <a:schemeClr val="accent2"/>
                </a:solidFill>
              </a:rPr>
              <a:t>Bronowski</a:t>
            </a:r>
            <a:r>
              <a:rPr lang="en-US" b="1" i="1" dirty="0">
                <a:solidFill>
                  <a:schemeClr val="accent2"/>
                </a:solidFill>
              </a:rPr>
              <a:t>, The Ascent of </a:t>
            </a:r>
            <a:r>
              <a:rPr lang="en-US" b="1" i="1" dirty="0" smtClean="0">
                <a:solidFill>
                  <a:schemeClr val="accent2"/>
                </a:solidFill>
              </a:rPr>
              <a:t>Man 1973</a:t>
            </a:r>
            <a:endParaRPr lang="en-US" b="1" i="1" dirty="0">
              <a:solidFill>
                <a:schemeClr val="accent2"/>
              </a:solidFill>
            </a:endParaRPr>
          </a:p>
        </p:txBody>
      </p:sp>
      <p:sp>
        <p:nvSpPr>
          <p:cNvPr id="4" name="Text Box 8"/>
          <p:cNvSpPr txBox="1">
            <a:spLocks noChangeArrowheads="1"/>
          </p:cNvSpPr>
          <p:nvPr/>
        </p:nvSpPr>
        <p:spPr bwMode="auto">
          <a:xfrm>
            <a:off x="609600" y="3429000"/>
            <a:ext cx="7924800" cy="1261884"/>
          </a:xfrm>
          <a:prstGeom prst="rect">
            <a:avLst/>
          </a:prstGeom>
          <a:noFill/>
          <a:ln w="9525">
            <a:noFill/>
            <a:miter lim="800000"/>
            <a:headEnd/>
            <a:tailEnd/>
          </a:ln>
        </p:spPr>
        <p:txBody>
          <a:bodyPr wrap="square">
            <a:spAutoFit/>
          </a:bodyPr>
          <a:lstStyle/>
          <a:p>
            <a:r>
              <a:rPr lang="en-US" sz="2400" b="1" dirty="0" smtClean="0">
                <a:solidFill>
                  <a:srgbClr val="C00000"/>
                </a:solidFill>
              </a:rPr>
              <a:t>If you’re not prepared to be wrong, you’ll never come up with anything original.</a:t>
            </a:r>
            <a:endParaRPr lang="en-US" sz="2400" b="1" i="1" dirty="0">
              <a:solidFill>
                <a:srgbClr val="C00000"/>
              </a:solidFill>
            </a:endParaRPr>
          </a:p>
          <a:p>
            <a:r>
              <a:rPr lang="en-US" sz="1000" b="1" i="1" dirty="0">
                <a:solidFill>
                  <a:srgbClr val="FF0000"/>
                </a:solidFill>
              </a:rPr>
              <a:t> </a:t>
            </a:r>
          </a:p>
          <a:p>
            <a:r>
              <a:rPr lang="en-US" b="1" i="1" dirty="0">
                <a:solidFill>
                  <a:schemeClr val="accent2"/>
                </a:solidFill>
              </a:rPr>
              <a:t> </a:t>
            </a:r>
            <a:r>
              <a:rPr lang="en-US" b="1" i="1" dirty="0" smtClean="0">
                <a:solidFill>
                  <a:schemeClr val="accent2"/>
                </a:solidFill>
              </a:rPr>
              <a:t>–Sir Ken Robertson, TED Talk 2006</a:t>
            </a:r>
            <a:endParaRPr lang="en-US" b="1" i="1" dirty="0">
              <a:solidFill>
                <a:schemeClr val="accent2"/>
              </a:solidFill>
            </a:endParaRPr>
          </a:p>
        </p:txBody>
      </p:sp>
      <p:sp>
        <p:nvSpPr>
          <p:cNvPr id="5" name="Text Box 8"/>
          <p:cNvSpPr txBox="1">
            <a:spLocks noChangeArrowheads="1"/>
          </p:cNvSpPr>
          <p:nvPr/>
        </p:nvSpPr>
        <p:spPr bwMode="auto">
          <a:xfrm>
            <a:off x="609600" y="4953000"/>
            <a:ext cx="7559675" cy="923330"/>
          </a:xfrm>
          <a:prstGeom prst="rect">
            <a:avLst/>
          </a:prstGeom>
          <a:noFill/>
          <a:ln w="9525">
            <a:noFill/>
            <a:miter lim="800000"/>
            <a:headEnd/>
            <a:tailEnd/>
          </a:ln>
        </p:spPr>
        <p:txBody>
          <a:bodyPr>
            <a:spAutoFit/>
          </a:bodyPr>
          <a:lstStyle/>
          <a:p>
            <a:r>
              <a:rPr lang="en-US" sz="2400" b="1" dirty="0" smtClean="0">
                <a:solidFill>
                  <a:srgbClr val="C00000"/>
                </a:solidFill>
              </a:rPr>
              <a:t>Take chances, make mistakes, get messy.</a:t>
            </a:r>
          </a:p>
          <a:p>
            <a:r>
              <a:rPr lang="en-US" sz="1000" b="1" i="1" dirty="0" smtClean="0">
                <a:solidFill>
                  <a:srgbClr val="FF0000"/>
                </a:solidFill>
              </a:rPr>
              <a:t> </a:t>
            </a:r>
            <a:endParaRPr lang="en-US" sz="1000" b="1" i="1" dirty="0">
              <a:solidFill>
                <a:srgbClr val="FF0000"/>
              </a:solidFill>
            </a:endParaRPr>
          </a:p>
          <a:p>
            <a:r>
              <a:rPr lang="en-US" b="1" i="1" dirty="0">
                <a:solidFill>
                  <a:schemeClr val="accent2"/>
                </a:solidFill>
              </a:rPr>
              <a:t> </a:t>
            </a:r>
            <a:r>
              <a:rPr lang="en-US" b="1" i="1" dirty="0" smtClean="0">
                <a:solidFill>
                  <a:schemeClr val="accent2"/>
                </a:solidFill>
              </a:rPr>
              <a:t>–Miss Frizzle, The Magic School Bus 1994</a:t>
            </a:r>
            <a:endParaRPr lang="en-US" sz="2000" b="1" i="1" dirty="0">
              <a:solidFill>
                <a:schemeClr val="accent2"/>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152400"/>
            <a:ext cx="7772400" cy="355600"/>
          </a:xfrm>
        </p:spPr>
        <p:txBody>
          <a:bodyPr/>
          <a:lstStyle/>
          <a:p>
            <a:pPr eaLnBrk="1" hangingPunct="1"/>
            <a:r>
              <a:rPr lang="en-US" smtClean="0">
                <a:solidFill>
                  <a:srgbClr val="000099"/>
                </a:solidFill>
              </a:rPr>
              <a:t>Scientific Method:</a:t>
            </a:r>
            <a:endParaRPr lang="en-US" smtClean="0">
              <a:solidFill>
                <a:srgbClr val="009900"/>
              </a:solidFill>
            </a:endParaRPr>
          </a:p>
        </p:txBody>
      </p:sp>
      <p:sp>
        <p:nvSpPr>
          <p:cNvPr id="145411" name="Rectangle 3"/>
          <p:cNvSpPr>
            <a:spLocks noGrp="1" noChangeArrowheads="1"/>
          </p:cNvSpPr>
          <p:nvPr>
            <p:ph type="body" idx="1"/>
          </p:nvPr>
        </p:nvSpPr>
        <p:spPr>
          <a:xfrm>
            <a:off x="617538" y="922338"/>
            <a:ext cx="8061325" cy="5170487"/>
          </a:xfrm>
        </p:spPr>
        <p:txBody>
          <a:bodyPr/>
          <a:lstStyle/>
          <a:p>
            <a:pPr eaLnBrk="1" hangingPunct="1"/>
            <a:r>
              <a:rPr lang="en-US" sz="2800" dirty="0" smtClean="0"/>
              <a:t>Leads to </a:t>
            </a:r>
            <a:r>
              <a:rPr lang="en-US" sz="2800" b="1" i="1" dirty="0" smtClean="0">
                <a:solidFill>
                  <a:srgbClr val="FF6600"/>
                </a:solidFill>
              </a:rPr>
              <a:t>new discoveries</a:t>
            </a:r>
            <a:r>
              <a:rPr lang="en-US" sz="2800" dirty="0" smtClean="0"/>
              <a:t> → how scientific 						 progress is made!</a:t>
            </a:r>
          </a:p>
          <a:p>
            <a:pPr eaLnBrk="1" hangingPunct="1"/>
            <a:endParaRPr lang="en-US" sz="2800" dirty="0" smtClean="0"/>
          </a:p>
          <a:p>
            <a:pPr eaLnBrk="1" hangingPunct="1"/>
            <a:r>
              <a:rPr lang="en-US" sz="2800" dirty="0" smtClean="0"/>
              <a:t>			</a:t>
            </a:r>
            <a:r>
              <a:rPr lang="en-US" sz="2800" dirty="0" smtClean="0">
                <a:solidFill>
                  <a:srgbClr val="FF0000"/>
                </a:solidFill>
              </a:rPr>
              <a:t>Careful measurements,</a:t>
            </a:r>
            <a:endParaRPr lang="en-US" sz="2800" dirty="0" smtClean="0"/>
          </a:p>
          <a:p>
            <a:pPr eaLnBrk="1" hangingPunct="1"/>
            <a:r>
              <a:rPr lang="en-US" sz="2800" dirty="0" smtClean="0"/>
              <a:t>				</a:t>
            </a:r>
            <a:r>
              <a:rPr lang="en-US" sz="2800" dirty="0" smtClean="0">
                <a:solidFill>
                  <a:srgbClr val="FF0000"/>
                </a:solidFill>
              </a:rPr>
              <a:t>Experiments</a:t>
            </a:r>
            <a:endParaRPr lang="en-US" sz="2800" dirty="0" smtClean="0"/>
          </a:p>
          <a:p>
            <a:pPr eaLnBrk="1" hangingPunct="1"/>
            <a:endParaRPr lang="en-US" sz="2800" dirty="0" smtClean="0"/>
          </a:p>
          <a:p>
            <a:pPr eaLnBrk="1" hangingPunct="1"/>
            <a:endParaRPr lang="en-US" sz="2800" dirty="0" smtClean="0">
              <a:solidFill>
                <a:srgbClr val="009900"/>
              </a:solidFill>
            </a:endParaRPr>
          </a:p>
          <a:p>
            <a:pPr eaLnBrk="1" hangingPunct="1"/>
            <a:r>
              <a:rPr lang="en-US" sz="2800" dirty="0" smtClean="0">
                <a:solidFill>
                  <a:srgbClr val="009900"/>
                </a:solidFill>
              </a:rPr>
              <a:t>Models, Empirical </a:t>
            </a:r>
          </a:p>
          <a:p>
            <a:pPr eaLnBrk="1" hangingPunct="1"/>
            <a:r>
              <a:rPr lang="en-US" sz="2800" dirty="0" smtClean="0">
                <a:solidFill>
                  <a:srgbClr val="009900"/>
                </a:solidFill>
              </a:rPr>
              <a:t>Laws,</a:t>
            </a:r>
            <a:r>
              <a:rPr lang="en-US" sz="2800" dirty="0" smtClean="0"/>
              <a:t> </a:t>
            </a:r>
            <a:r>
              <a:rPr lang="en-US" sz="2800" dirty="0" smtClean="0">
                <a:solidFill>
                  <a:srgbClr val="009900"/>
                </a:solidFill>
              </a:rPr>
              <a:t>Generalization</a:t>
            </a:r>
            <a:r>
              <a:rPr lang="en-US" sz="2800" dirty="0" smtClean="0"/>
              <a:t>				</a:t>
            </a:r>
            <a:r>
              <a:rPr lang="en-US" sz="2800" dirty="0" smtClean="0">
                <a:solidFill>
                  <a:srgbClr val="000099"/>
                </a:solidFill>
              </a:rPr>
              <a:t> </a:t>
            </a:r>
            <a:endParaRPr lang="en-US" sz="2800" dirty="0" smtClean="0"/>
          </a:p>
        </p:txBody>
      </p:sp>
      <p:sp>
        <p:nvSpPr>
          <p:cNvPr id="145412" name="Line 4"/>
          <p:cNvSpPr>
            <a:spLocks noChangeShapeType="1"/>
          </p:cNvSpPr>
          <p:nvPr/>
        </p:nvSpPr>
        <p:spPr bwMode="auto">
          <a:xfrm flipH="1">
            <a:off x="1524000" y="3048000"/>
            <a:ext cx="1371600" cy="1371600"/>
          </a:xfrm>
          <a:prstGeom prst="line">
            <a:avLst/>
          </a:prstGeom>
          <a:noFill/>
          <a:ln w="38100">
            <a:solidFill>
              <a:srgbClr val="FF0000"/>
            </a:solidFill>
            <a:round/>
            <a:headEnd type="triangle"/>
            <a:tailEnd type="triangle" w="med" len="med"/>
          </a:ln>
        </p:spPr>
        <p:txBody>
          <a:bodyPr wrap="none" anchor="ctr"/>
          <a:lstStyle/>
          <a:p>
            <a:endParaRPr lang="en-US"/>
          </a:p>
        </p:txBody>
      </p:sp>
      <p:sp>
        <p:nvSpPr>
          <p:cNvPr id="145413" name="Line 5"/>
          <p:cNvSpPr>
            <a:spLocks noChangeShapeType="1"/>
          </p:cNvSpPr>
          <p:nvPr/>
        </p:nvSpPr>
        <p:spPr bwMode="auto">
          <a:xfrm flipH="1" flipV="1">
            <a:off x="5791200" y="2971800"/>
            <a:ext cx="1600200" cy="1447800"/>
          </a:xfrm>
          <a:prstGeom prst="line">
            <a:avLst/>
          </a:prstGeom>
          <a:noFill/>
          <a:ln w="38100">
            <a:solidFill>
              <a:schemeClr val="accent2"/>
            </a:solidFill>
            <a:round/>
            <a:headEnd type="triangle"/>
            <a:tailEnd type="triangle" w="med" len="med"/>
          </a:ln>
        </p:spPr>
        <p:txBody>
          <a:bodyPr wrap="none" anchor="ctr"/>
          <a:lstStyle/>
          <a:p>
            <a:endParaRPr lang="en-US"/>
          </a:p>
        </p:txBody>
      </p:sp>
      <p:sp>
        <p:nvSpPr>
          <p:cNvPr id="145414" name="Line 6"/>
          <p:cNvSpPr>
            <a:spLocks noChangeShapeType="1"/>
          </p:cNvSpPr>
          <p:nvPr/>
        </p:nvSpPr>
        <p:spPr bwMode="auto">
          <a:xfrm>
            <a:off x="3657600" y="4648200"/>
            <a:ext cx="2286000" cy="0"/>
          </a:xfrm>
          <a:prstGeom prst="line">
            <a:avLst/>
          </a:prstGeom>
          <a:noFill/>
          <a:ln w="38100">
            <a:solidFill>
              <a:srgbClr val="009900"/>
            </a:solidFill>
            <a:round/>
            <a:headEnd type="triangle"/>
            <a:tailEnd type="triangle" w="med" len="med"/>
          </a:ln>
        </p:spPr>
        <p:txBody>
          <a:bodyPr wrap="none" anchor="ctr"/>
          <a:lstStyle/>
          <a:p>
            <a:endParaRPr lang="en-US"/>
          </a:p>
        </p:txBody>
      </p:sp>
      <p:sp>
        <p:nvSpPr>
          <p:cNvPr id="145415" name="Rectangle 7"/>
          <p:cNvSpPr>
            <a:spLocks noChangeArrowheads="1"/>
          </p:cNvSpPr>
          <p:nvPr/>
        </p:nvSpPr>
        <p:spPr bwMode="auto">
          <a:xfrm>
            <a:off x="5105400" y="4267200"/>
            <a:ext cx="3505200" cy="1676400"/>
          </a:xfrm>
          <a:prstGeom prst="rect">
            <a:avLst/>
          </a:prstGeom>
          <a:noFill/>
          <a:ln w="9525">
            <a:noFill/>
            <a:miter lim="800000"/>
            <a:headEnd/>
            <a:tailEnd/>
          </a:ln>
        </p:spPr>
        <p:txBody>
          <a:bodyPr/>
          <a:lstStyle/>
          <a:p>
            <a:pPr marL="342900" indent="-342900" eaLnBrk="1" hangingPunct="1">
              <a:lnSpc>
                <a:spcPct val="125000"/>
              </a:lnSpc>
              <a:spcBef>
                <a:spcPct val="20000"/>
              </a:spcBef>
            </a:pPr>
            <a:r>
              <a:rPr lang="en-US" sz="3200">
                <a:solidFill>
                  <a:srgbClr val="0A52A2"/>
                </a:solidFill>
              </a:rPr>
              <a:t>		</a:t>
            </a:r>
            <a:r>
              <a:rPr lang="en-US" sz="2800">
                <a:solidFill>
                  <a:srgbClr val="000099"/>
                </a:solidFill>
              </a:rPr>
              <a:t>Hypothesis,</a:t>
            </a:r>
            <a:r>
              <a:rPr lang="en-US" sz="2800">
                <a:solidFill>
                  <a:srgbClr val="0A52A2"/>
                </a:solidFill>
              </a:rPr>
              <a:t>	</a:t>
            </a:r>
            <a:r>
              <a:rPr lang="en-US" sz="2800">
                <a:solidFill>
                  <a:srgbClr val="000099"/>
                </a:solidFill>
              </a:rPr>
              <a:t>Theory</a:t>
            </a:r>
            <a:endParaRPr lang="en-US" sz="2800">
              <a:solidFill>
                <a:srgbClr val="0A52A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54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54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54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541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5411">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54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541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5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animBg="1"/>
      <p:bldP spid="145413" grpId="0" animBg="1"/>
      <p:bldP spid="1454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ph idx="1"/>
          </p:nvPr>
        </p:nvGraphicFramePr>
        <p:xfrm>
          <a:off x="309563" y="1147763"/>
          <a:ext cx="7427912" cy="6399212"/>
        </p:xfrm>
        <a:graphic>
          <a:graphicData uri="http://schemas.openxmlformats.org/presentationml/2006/ole">
            <p:oleObj spid="_x0000_s14338" name="Document" r:id="rId4" imgW="8541560" imgH="7359017" progId="Word.Document.8">
              <p:embed/>
            </p:oleObj>
          </a:graphicData>
        </a:graphic>
      </p:graphicFrame>
      <p:sp>
        <p:nvSpPr>
          <p:cNvPr id="14339" name="Rectangle 3"/>
          <p:cNvSpPr>
            <a:spLocks noGrp="1" noChangeArrowheads="1"/>
          </p:cNvSpPr>
          <p:nvPr>
            <p:ph type="title"/>
          </p:nvPr>
        </p:nvSpPr>
        <p:spPr>
          <a:xfrm>
            <a:off x="533400" y="228600"/>
            <a:ext cx="4191000" cy="685800"/>
          </a:xfrm>
          <a:noFill/>
        </p:spPr>
        <p:txBody>
          <a:bodyPr/>
          <a:lstStyle/>
          <a:p>
            <a:pPr eaLnBrk="1" hangingPunct="1"/>
            <a:r>
              <a:rPr lang="en-US" sz="3200" u="sng" dirty="0" smtClean="0"/>
              <a:t>Testing a Model?</a:t>
            </a:r>
          </a:p>
        </p:txBody>
      </p:sp>
      <p:pic>
        <p:nvPicPr>
          <p:cNvPr id="2" name="Picture 3"/>
          <p:cNvPicPr>
            <a:picLocks noChangeAspect="1" noChangeArrowheads="1"/>
          </p:cNvPicPr>
          <p:nvPr/>
        </p:nvPicPr>
        <p:blipFill>
          <a:blip r:embed="rId5" cstate="print"/>
          <a:srcRect/>
          <a:stretch>
            <a:fillRect/>
          </a:stretch>
        </p:blipFill>
        <p:spPr bwMode="auto">
          <a:xfrm>
            <a:off x="5105400" y="381000"/>
            <a:ext cx="3776662" cy="17033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304800" y="0"/>
            <a:ext cx="8610600" cy="1470025"/>
          </a:xfrm>
          <a:prstGeom prst="rect">
            <a:avLst/>
          </a:prstGeom>
          <a:noFill/>
          <a:ln w="9525">
            <a:noFill/>
            <a:miter lim="800000"/>
            <a:headEnd/>
            <a:tailEnd/>
          </a:ln>
        </p:spPr>
        <p:txBody>
          <a:bodyPr anchor="ctr"/>
          <a:lstStyle/>
          <a:p>
            <a:pPr algn="ctr" eaLnBrk="1" hangingPunct="1"/>
            <a:r>
              <a:rPr lang="en-US" sz="4400" b="1" i="1">
                <a:solidFill>
                  <a:schemeClr val="accent2"/>
                </a:solidFill>
              </a:rPr>
              <a:t>Intermediate Lab </a:t>
            </a:r>
            <a:r>
              <a:rPr lang="en-US" sz="2400" b="1">
                <a:solidFill>
                  <a:schemeClr val="accent2"/>
                </a:solidFill>
              </a:rPr>
              <a:t/>
            </a:r>
            <a:br>
              <a:rPr lang="en-US" sz="2400" b="1">
                <a:solidFill>
                  <a:schemeClr val="accent2"/>
                </a:solidFill>
              </a:rPr>
            </a:br>
            <a:r>
              <a:rPr lang="en-US" sz="2400" b="1">
                <a:solidFill>
                  <a:schemeClr val="hlink"/>
                </a:solidFill>
              </a:rPr>
              <a:t>PHYS 3870</a:t>
            </a:r>
          </a:p>
        </p:txBody>
      </p:sp>
      <p:sp>
        <p:nvSpPr>
          <p:cNvPr id="38915" name="Text Box 3"/>
          <p:cNvSpPr txBox="1">
            <a:spLocks noChangeArrowheads="1"/>
          </p:cNvSpPr>
          <p:nvPr/>
        </p:nvSpPr>
        <p:spPr bwMode="auto">
          <a:xfrm>
            <a:off x="533400" y="1752600"/>
            <a:ext cx="8245475" cy="4298950"/>
          </a:xfrm>
          <a:prstGeom prst="rect">
            <a:avLst/>
          </a:prstGeom>
          <a:noFill/>
          <a:ln w="9525">
            <a:noFill/>
            <a:miter lim="800000"/>
            <a:headEnd/>
            <a:tailEnd/>
          </a:ln>
        </p:spPr>
        <p:txBody>
          <a:bodyPr>
            <a:spAutoFit/>
          </a:bodyPr>
          <a:lstStyle/>
          <a:p>
            <a:r>
              <a:rPr lang="en-US" sz="2000" b="1" i="1" dirty="0">
                <a:solidFill>
                  <a:schemeClr val="accent2"/>
                </a:solidFill>
              </a:rPr>
              <a:t>The principle of science, the definition, almost, is the following: The test of all knowledge is experiment. Experiment is the sole judge of scientific "truth." But what is the source of knowledge? Where do the laws that are to be tested come from? Experiment, itself, helps to produce these laws, in the sense that it gives us hints. But also needed is imagination to create from these hints the great generalizations-to guess at the wonderful, simple, but very strange patterns beneath them all. and then to experiment to check again whether we have made the right guess.</a:t>
            </a:r>
            <a:r>
              <a:rPr lang="en-US" sz="2000" dirty="0">
                <a:solidFill>
                  <a:schemeClr val="accent2"/>
                </a:solidFill>
              </a:rPr>
              <a:t> </a:t>
            </a:r>
            <a:endParaRPr lang="en-US" sz="2000" b="1" i="1" dirty="0">
              <a:solidFill>
                <a:schemeClr val="accent2"/>
              </a:solidFill>
            </a:endParaRPr>
          </a:p>
          <a:p>
            <a:r>
              <a:rPr lang="en-US" sz="2000" b="1" i="1" dirty="0">
                <a:solidFill>
                  <a:srgbClr val="FF0000"/>
                </a:solidFill>
              </a:rPr>
              <a:t> </a:t>
            </a:r>
          </a:p>
          <a:p>
            <a:endParaRPr lang="en-US" sz="2000" b="1" i="1" dirty="0">
              <a:solidFill>
                <a:srgbClr val="FF0000"/>
              </a:solidFill>
            </a:endParaRPr>
          </a:p>
          <a:p>
            <a:r>
              <a:rPr lang="en-US" sz="2000" b="1" i="1" dirty="0">
                <a:solidFill>
                  <a:srgbClr val="C00000"/>
                </a:solidFill>
              </a:rPr>
              <a:t> –R. P. Feynman</a:t>
            </a:r>
          </a:p>
          <a:p>
            <a:r>
              <a:rPr lang="en-US" b="1" i="1" dirty="0"/>
              <a:t>The Feynman Lectures on Physics (Addison-Wesley, Read­ing, MA, 1963), Vol.1, Chap. I.</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381000" y="1219200"/>
            <a:ext cx="3825875" cy="1908215"/>
          </a:xfrm>
          <a:prstGeom prst="rect">
            <a:avLst/>
          </a:prstGeom>
          <a:noFill/>
          <a:ln w="9525">
            <a:noFill/>
            <a:miter lim="800000"/>
            <a:headEnd/>
            <a:tailEnd/>
          </a:ln>
        </p:spPr>
        <p:txBody>
          <a:bodyPr>
            <a:spAutoFit/>
          </a:bodyPr>
          <a:lstStyle/>
          <a:p>
            <a:r>
              <a:rPr lang="en-US" sz="2800" u="sng" dirty="0">
                <a:solidFill>
                  <a:srgbClr val="FF0000"/>
                </a:solidFill>
              </a:rPr>
              <a:t>Pendulum Labs </a:t>
            </a:r>
          </a:p>
          <a:p>
            <a:r>
              <a:rPr lang="en-US" dirty="0" smtClean="0"/>
              <a:t>Simple Pendulum (PHYS 2220)</a:t>
            </a:r>
            <a:endParaRPr lang="en-US" dirty="0"/>
          </a:p>
          <a:p>
            <a:r>
              <a:rPr lang="en-US" dirty="0"/>
              <a:t>Physical (</a:t>
            </a:r>
            <a:r>
              <a:rPr lang="en-US" dirty="0" err="1"/>
              <a:t>Kater</a:t>
            </a:r>
            <a:r>
              <a:rPr lang="en-US" dirty="0"/>
              <a:t>) Pendulum</a:t>
            </a:r>
          </a:p>
          <a:p>
            <a:r>
              <a:rPr lang="en-US" dirty="0"/>
              <a:t>Compound (Wilberforce) Pendulum</a:t>
            </a:r>
          </a:p>
          <a:p>
            <a:r>
              <a:rPr lang="en-US" dirty="0"/>
              <a:t>Cavendish </a:t>
            </a:r>
            <a:r>
              <a:rPr lang="en-US" dirty="0" smtClean="0"/>
              <a:t>Balance</a:t>
            </a:r>
          </a:p>
          <a:p>
            <a:r>
              <a:rPr lang="en-US" dirty="0" smtClean="0"/>
              <a:t>Chaotic </a:t>
            </a:r>
            <a:r>
              <a:rPr lang="en-US" dirty="0" err="1" smtClean="0"/>
              <a:t>Pendula</a:t>
            </a:r>
            <a:endParaRPr lang="en-US" dirty="0"/>
          </a:p>
        </p:txBody>
      </p:sp>
      <p:sp>
        <p:nvSpPr>
          <p:cNvPr id="3" name="Rectangle 3"/>
          <p:cNvSpPr txBox="1">
            <a:spLocks noChangeArrowheads="1"/>
          </p:cNvSpPr>
          <p:nvPr/>
        </p:nvSpPr>
        <p:spPr>
          <a:xfrm>
            <a:off x="533400" y="228600"/>
            <a:ext cx="7772400" cy="685800"/>
          </a:xfrm>
          <a:prstGeom prst="rect">
            <a:avLst/>
          </a:prstGeom>
          <a:noFill/>
          <a:ln/>
        </p:spPr>
        <p:txBody>
          <a:bodyPr/>
          <a:lstStyle/>
          <a:p>
            <a:pPr algn="ctr" eaLnBrk="1" hangingPunct="1">
              <a:defRPr/>
            </a:pPr>
            <a:r>
              <a:rPr lang="en-US" sz="2800" b="1" kern="0" dirty="0">
                <a:solidFill>
                  <a:schemeClr val="accent2"/>
                </a:solidFill>
                <a:latin typeface="+mj-lt"/>
                <a:ea typeface="+mj-ea"/>
                <a:cs typeface="+mj-cs"/>
              </a:rPr>
              <a:t>D</a:t>
            </a:r>
            <a:r>
              <a:rPr lang="en-US" sz="2800" b="1" kern="0" dirty="0" err="1">
                <a:solidFill>
                  <a:schemeClr val="accent2"/>
                </a:solidFill>
                <a:latin typeface="+mj-lt"/>
                <a:ea typeface="+mj-ea"/>
                <a:cs typeface="+mj-cs"/>
              </a:rPr>
              <a:t>esign</a:t>
            </a:r>
            <a:r>
              <a:rPr lang="en-US" sz="2800" b="1" kern="0" dirty="0">
                <a:solidFill>
                  <a:schemeClr val="accent2"/>
                </a:solidFill>
                <a:latin typeface="+mj-lt"/>
                <a:ea typeface="+mj-ea"/>
                <a:cs typeface="+mj-cs"/>
              </a:rPr>
              <a:t> of Experiments to Study S</a:t>
            </a:r>
            <a:r>
              <a:rPr lang="en-US" sz="2800" b="1" kern="0" dirty="0" err="1">
                <a:solidFill>
                  <a:schemeClr val="accent2"/>
                </a:solidFill>
                <a:latin typeface="+mj-lt"/>
                <a:ea typeface="+mj-ea"/>
                <a:cs typeface="+mj-cs"/>
              </a:rPr>
              <a:t>pecific</a:t>
            </a:r>
            <a:r>
              <a:rPr lang="en-US" sz="2800" b="1" kern="0" dirty="0">
                <a:solidFill>
                  <a:schemeClr val="accent2"/>
                </a:solidFill>
                <a:latin typeface="+mj-lt"/>
                <a:ea typeface="+mj-ea"/>
                <a:cs typeface="+mj-cs"/>
              </a:rPr>
              <a:t> Aspects of a Problem</a:t>
            </a:r>
          </a:p>
        </p:txBody>
      </p:sp>
      <p:pic>
        <p:nvPicPr>
          <p:cNvPr id="39941" name="Picture 5" descr="eKater-Madras1"/>
          <p:cNvPicPr>
            <a:picLocks noChangeAspect="1" noChangeArrowheads="1"/>
          </p:cNvPicPr>
          <p:nvPr/>
        </p:nvPicPr>
        <p:blipFill>
          <a:blip r:embed="rId3" cstate="print"/>
          <a:srcRect/>
          <a:stretch>
            <a:fillRect/>
          </a:stretch>
        </p:blipFill>
        <p:spPr bwMode="auto">
          <a:xfrm>
            <a:off x="4572000" y="1447799"/>
            <a:ext cx="4343400" cy="3395973"/>
          </a:xfrm>
          <a:prstGeom prst="rect">
            <a:avLst/>
          </a:prstGeom>
          <a:noFill/>
          <a:ln w="9525">
            <a:noFill/>
            <a:miter lim="800000"/>
            <a:headEnd/>
            <a:tailEnd/>
          </a:ln>
        </p:spPr>
      </p:pic>
      <p:sp>
        <p:nvSpPr>
          <p:cNvPr id="6" name="TextBox 5"/>
          <p:cNvSpPr txBox="1"/>
          <p:nvPr/>
        </p:nvSpPr>
        <p:spPr>
          <a:xfrm>
            <a:off x="5638800" y="4953000"/>
            <a:ext cx="2844753" cy="276999"/>
          </a:xfrm>
          <a:prstGeom prst="rect">
            <a:avLst/>
          </a:prstGeom>
          <a:noFill/>
        </p:spPr>
        <p:txBody>
          <a:bodyPr wrap="none" rtlCol="0">
            <a:spAutoFit/>
          </a:bodyPr>
          <a:lstStyle/>
          <a:p>
            <a:r>
              <a:rPr lang="en-GB" sz="1200" b="1" dirty="0" err="1">
                <a:solidFill>
                  <a:srgbClr val="C00000"/>
                </a:solidFill>
              </a:rPr>
              <a:t>Kater</a:t>
            </a:r>
            <a:r>
              <a:rPr lang="en-GB" sz="1200" b="1" dirty="0">
                <a:solidFill>
                  <a:srgbClr val="C00000"/>
                </a:solidFill>
              </a:rPr>
              <a:t>, H., Phil. Trans., </a:t>
            </a:r>
            <a:r>
              <a:rPr lang="en-GB" sz="1200" b="1" u="sng" dirty="0">
                <a:solidFill>
                  <a:srgbClr val="C00000"/>
                </a:solidFill>
              </a:rPr>
              <a:t>108</a:t>
            </a:r>
            <a:r>
              <a:rPr lang="en-GB" sz="1200" b="1" dirty="0">
                <a:solidFill>
                  <a:srgbClr val="C00000"/>
                </a:solidFill>
              </a:rPr>
              <a:t>, 33 (1818).</a:t>
            </a:r>
            <a:endParaRPr lang="en-US" sz="1200" b="1" dirty="0">
              <a:solidFill>
                <a:srgbClr val="C00000"/>
              </a:solidFill>
            </a:endParaRPr>
          </a:p>
        </p:txBody>
      </p:sp>
      <p:sp>
        <p:nvSpPr>
          <p:cNvPr id="7" name="Text Box 2"/>
          <p:cNvSpPr txBox="1">
            <a:spLocks noChangeArrowheads="1"/>
          </p:cNvSpPr>
          <p:nvPr/>
        </p:nvSpPr>
        <p:spPr bwMode="auto">
          <a:xfrm>
            <a:off x="457200" y="3276600"/>
            <a:ext cx="4343400" cy="2462213"/>
          </a:xfrm>
          <a:prstGeom prst="rect">
            <a:avLst/>
          </a:prstGeom>
          <a:noFill/>
          <a:ln w="9525">
            <a:noFill/>
            <a:miter lim="800000"/>
            <a:headEnd/>
            <a:tailEnd/>
          </a:ln>
        </p:spPr>
        <p:txBody>
          <a:bodyPr wrap="square">
            <a:spAutoFit/>
          </a:bodyPr>
          <a:lstStyle/>
          <a:p>
            <a:r>
              <a:rPr lang="en-US" sz="2800" u="sng" dirty="0" smtClean="0">
                <a:solidFill>
                  <a:srgbClr val="FF0000"/>
                </a:solidFill>
              </a:rPr>
              <a:t>Focus of Experiment</a:t>
            </a:r>
            <a:endParaRPr lang="en-US" sz="2800" u="sng" dirty="0">
              <a:solidFill>
                <a:srgbClr val="FF0000"/>
              </a:solidFill>
            </a:endParaRPr>
          </a:p>
          <a:p>
            <a:r>
              <a:rPr lang="en-US" dirty="0" smtClean="0"/>
              <a:t>Length standard</a:t>
            </a:r>
            <a:endParaRPr lang="en-US" dirty="0"/>
          </a:p>
          <a:p>
            <a:r>
              <a:rPr lang="en-US" dirty="0" smtClean="0"/>
              <a:t>Materials properties</a:t>
            </a:r>
          </a:p>
          <a:p>
            <a:r>
              <a:rPr lang="en-US" dirty="0" smtClean="0"/>
              <a:t>Measuring “little g”</a:t>
            </a:r>
          </a:p>
          <a:p>
            <a:r>
              <a:rPr lang="en-US" dirty="0" smtClean="0"/>
              <a:t>Measuring “big G”</a:t>
            </a:r>
          </a:p>
          <a:p>
            <a:r>
              <a:rPr lang="en-US" dirty="0" smtClean="0"/>
              <a:t>Gravitational anomalies (fifth force?)</a:t>
            </a:r>
          </a:p>
          <a:p>
            <a:r>
              <a:rPr lang="en-US" dirty="0" smtClean="0"/>
              <a:t>Shape of orbits or the Earth</a:t>
            </a:r>
          </a:p>
          <a:p>
            <a:r>
              <a:rPr lang="en-US" dirty="0" smtClean="0"/>
              <a:t>Coupling of forces</a:t>
            </a:r>
            <a:endParaRPr lang="en-US" dirty="0"/>
          </a:p>
        </p:txBody>
      </p:sp>
      <p:sp>
        <p:nvSpPr>
          <p:cNvPr id="8" name="TextBox 7"/>
          <p:cNvSpPr txBox="1"/>
          <p:nvPr/>
        </p:nvSpPr>
        <p:spPr>
          <a:xfrm>
            <a:off x="4953000" y="5257800"/>
            <a:ext cx="4097597" cy="646331"/>
          </a:xfrm>
          <a:prstGeom prst="rect">
            <a:avLst/>
          </a:prstGeom>
          <a:noFill/>
        </p:spPr>
        <p:txBody>
          <a:bodyPr wrap="none" rtlCol="0">
            <a:spAutoFit/>
          </a:bodyPr>
          <a:lstStyle/>
          <a:p>
            <a:pPr>
              <a:buFont typeface="Arial" pitchFamily="34" charset="0"/>
              <a:buChar char="•"/>
            </a:pPr>
            <a:r>
              <a:rPr lang="en-GB" sz="1200" b="1" dirty="0" smtClean="0">
                <a:solidFill>
                  <a:srgbClr val="C00000"/>
                </a:solidFill>
              </a:rPr>
              <a:t> Measured “little g” to a few </a:t>
            </a:r>
            <a:r>
              <a:rPr lang="en-GB" sz="1200" b="1" dirty="0" err="1" smtClean="0">
                <a:solidFill>
                  <a:srgbClr val="C00000"/>
                </a:solidFill>
              </a:rPr>
              <a:t>ppm</a:t>
            </a:r>
            <a:r>
              <a:rPr lang="en-GB" sz="1200" b="1" dirty="0" smtClean="0">
                <a:solidFill>
                  <a:srgbClr val="C00000"/>
                </a:solidFill>
              </a:rPr>
              <a:t>.  </a:t>
            </a:r>
          </a:p>
          <a:p>
            <a:pPr>
              <a:buFont typeface="Arial" pitchFamily="34" charset="0"/>
              <a:buChar char="•"/>
            </a:pPr>
            <a:r>
              <a:rPr lang="en-GB" sz="1200" b="1" dirty="0" smtClean="0">
                <a:solidFill>
                  <a:srgbClr val="C00000"/>
                </a:solidFill>
              </a:rPr>
              <a:t> Became the defining standard for the British “yard”.</a:t>
            </a:r>
          </a:p>
          <a:p>
            <a:pPr>
              <a:buFont typeface="Arial" pitchFamily="34" charset="0"/>
              <a:buChar char="•"/>
            </a:pPr>
            <a:r>
              <a:rPr lang="en-GB" sz="1200" b="1" dirty="0" smtClean="0">
                <a:solidFill>
                  <a:srgbClr val="C00000"/>
                </a:solidFill>
              </a:rPr>
              <a:t> Vastly improved geodetic surveying accuracies.</a:t>
            </a:r>
            <a:endParaRPr lang="en-US" sz="1200" b="1" dirty="0">
              <a:solidFill>
                <a:srgbClr val="C0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0" y="228600"/>
            <a:ext cx="5867400" cy="457200"/>
          </a:xfrm>
        </p:spPr>
        <p:txBody>
          <a:bodyPr/>
          <a:lstStyle/>
          <a:p>
            <a:pPr eaLnBrk="1" hangingPunct="1"/>
            <a:r>
              <a:rPr lang="en-US" u="sng" smtClean="0"/>
              <a:t>Historical Perspective on Gravity</a:t>
            </a:r>
          </a:p>
        </p:txBody>
      </p:sp>
      <p:sp>
        <p:nvSpPr>
          <p:cNvPr id="15364" name="Text Box 3"/>
          <p:cNvSpPr txBox="1">
            <a:spLocks noChangeArrowheads="1"/>
          </p:cNvSpPr>
          <p:nvPr/>
        </p:nvSpPr>
        <p:spPr bwMode="auto">
          <a:xfrm>
            <a:off x="974725" y="1512888"/>
            <a:ext cx="184150" cy="366712"/>
          </a:xfrm>
          <a:prstGeom prst="rect">
            <a:avLst/>
          </a:prstGeom>
          <a:noFill/>
          <a:ln w="9525">
            <a:noFill/>
            <a:miter lim="800000"/>
            <a:headEnd/>
            <a:tailEnd/>
          </a:ln>
        </p:spPr>
        <p:txBody>
          <a:bodyPr wrap="none">
            <a:spAutoFit/>
          </a:bodyPr>
          <a:lstStyle/>
          <a:p>
            <a:endParaRPr lang="en-US"/>
          </a:p>
        </p:txBody>
      </p:sp>
      <p:sp>
        <p:nvSpPr>
          <p:cNvPr id="15365" name="Rectangle 4"/>
          <p:cNvSpPr>
            <a:spLocks noChangeArrowheads="1"/>
          </p:cNvSpPr>
          <p:nvPr/>
        </p:nvSpPr>
        <p:spPr bwMode="auto">
          <a:xfrm>
            <a:off x="304800" y="928688"/>
            <a:ext cx="4800600" cy="5091112"/>
          </a:xfrm>
          <a:prstGeom prst="rect">
            <a:avLst/>
          </a:prstGeom>
          <a:noFill/>
          <a:ln w="9525">
            <a:noFill/>
            <a:miter lim="800000"/>
            <a:headEnd/>
            <a:tailEnd/>
          </a:ln>
        </p:spPr>
        <p:txBody>
          <a:bodyPr>
            <a:spAutoFit/>
          </a:bodyPr>
          <a:lstStyle/>
          <a:p>
            <a:r>
              <a:rPr lang="en-US" sz="2400" b="1" u="sng" dirty="0">
                <a:solidFill>
                  <a:schemeClr val="accent2"/>
                </a:solidFill>
              </a:rPr>
              <a:t>Cavendish</a:t>
            </a:r>
            <a:r>
              <a:rPr lang="en-US" sz="2400" b="1" dirty="0">
                <a:solidFill>
                  <a:schemeClr val="accent2"/>
                </a:solidFill>
              </a:rPr>
              <a:t> </a:t>
            </a:r>
          </a:p>
          <a:p>
            <a:endParaRPr lang="en-US" sz="2400" b="1" dirty="0">
              <a:solidFill>
                <a:schemeClr val="hlink"/>
              </a:solidFill>
            </a:endParaRPr>
          </a:p>
          <a:p>
            <a:r>
              <a:rPr lang="en-US" sz="2000" b="1" dirty="0">
                <a:solidFill>
                  <a:schemeClr val="hlink"/>
                </a:solidFill>
              </a:rPr>
              <a:t>Developed a clever way to measure the weak gravitational force between small masses.</a:t>
            </a:r>
          </a:p>
          <a:p>
            <a:endParaRPr lang="en-US" b="1" dirty="0">
              <a:solidFill>
                <a:schemeClr val="hlink"/>
              </a:solidFill>
            </a:endParaRPr>
          </a:p>
          <a:p>
            <a:r>
              <a:rPr lang="en-US" sz="2000" b="1" dirty="0">
                <a:solidFill>
                  <a:srgbClr val="C00000"/>
                </a:solidFill>
              </a:rPr>
              <a:t>Confirmed Newton’s Law of Universal Gravitation (and in essence measured the mass of the Earth in comparison to the kg mass standard).</a:t>
            </a:r>
          </a:p>
          <a:p>
            <a:endParaRPr lang="en-US" b="1" dirty="0">
              <a:solidFill>
                <a:schemeClr val="hlink"/>
              </a:solidFill>
            </a:endParaRPr>
          </a:p>
          <a:p>
            <a:r>
              <a:rPr lang="en-US" b="1" dirty="0">
                <a:solidFill>
                  <a:schemeClr val="hlink"/>
                </a:solidFill>
              </a:rPr>
              <a:t>The effect the 320 kg balls </a:t>
            </a:r>
            <a:r>
              <a:rPr lang="en-US" b="1" dirty="0" smtClean="0">
                <a:solidFill>
                  <a:schemeClr val="hlink"/>
                </a:solidFill>
              </a:rPr>
              <a:t>on </a:t>
            </a:r>
            <a:r>
              <a:rPr lang="en-US" b="1" dirty="0">
                <a:solidFill>
                  <a:schemeClr val="hlink"/>
                </a:solidFill>
              </a:rPr>
              <a:t>the 1.5 kg balls was about that of a grain of sand!  </a:t>
            </a:r>
          </a:p>
          <a:p>
            <a:endParaRPr lang="en-US" b="1" dirty="0">
              <a:solidFill>
                <a:schemeClr val="hlink"/>
              </a:solidFill>
            </a:endParaRPr>
          </a:p>
          <a:p>
            <a:r>
              <a:rPr lang="en-US" b="1" dirty="0">
                <a:solidFill>
                  <a:schemeClr val="hlink"/>
                </a:solidFill>
              </a:rPr>
              <a:t>That’s 20 parts per billion precision!!!</a:t>
            </a:r>
          </a:p>
          <a:p>
            <a:endParaRPr lang="en-US" b="1" dirty="0">
              <a:solidFill>
                <a:schemeClr val="hlink"/>
              </a:solidFill>
            </a:endParaRPr>
          </a:p>
          <a:p>
            <a:r>
              <a:rPr lang="en-US" sz="1400" b="1" dirty="0" err="1"/>
              <a:t>Wikeapedia</a:t>
            </a:r>
            <a:r>
              <a:rPr lang="en-US" sz="1400" b="1" dirty="0"/>
              <a:t> has a nice description of the experiment.</a:t>
            </a:r>
          </a:p>
        </p:txBody>
      </p:sp>
      <p:graphicFrame>
        <p:nvGraphicFramePr>
          <p:cNvPr id="405509" name="Object 2"/>
          <p:cNvGraphicFramePr>
            <a:graphicFrameLocks noChangeAspect="1"/>
          </p:cNvGraphicFramePr>
          <p:nvPr>
            <p:ph sz="half" idx="2"/>
          </p:nvPr>
        </p:nvGraphicFramePr>
        <p:xfrm>
          <a:off x="5105400" y="3581400"/>
          <a:ext cx="1639888" cy="558800"/>
        </p:xfrm>
        <a:graphic>
          <a:graphicData uri="http://schemas.openxmlformats.org/presentationml/2006/ole">
            <p:oleObj spid="_x0000_s15362" name="Equation" r:id="rId4" imgW="1155600" imgH="393480" progId="Equation.3">
              <p:embed/>
            </p:oleObj>
          </a:graphicData>
        </a:graphic>
      </p:graphicFrame>
      <p:pic>
        <p:nvPicPr>
          <p:cNvPr id="15366" name="Picture 6" descr="Cavendish-lab"/>
          <p:cNvPicPr>
            <a:picLocks noChangeAspect="1" noChangeArrowheads="1"/>
          </p:cNvPicPr>
          <p:nvPr/>
        </p:nvPicPr>
        <p:blipFill>
          <a:blip r:embed="rId5" cstate="print"/>
          <a:srcRect/>
          <a:stretch>
            <a:fillRect/>
          </a:stretch>
        </p:blipFill>
        <p:spPr bwMode="auto">
          <a:xfrm>
            <a:off x="6248400" y="304800"/>
            <a:ext cx="2376487" cy="3200400"/>
          </a:xfrm>
          <a:prstGeom prst="rect">
            <a:avLst/>
          </a:prstGeom>
          <a:noFill/>
          <a:ln w="9525">
            <a:noFill/>
            <a:miter lim="800000"/>
            <a:headEnd/>
            <a:tailEnd/>
          </a:ln>
        </p:spPr>
      </p:pic>
      <p:pic>
        <p:nvPicPr>
          <p:cNvPr id="15367" name="Picture 9" descr="548px-Cavendish_Torsion_Balance_Diagram_svg"/>
          <p:cNvPicPr>
            <a:picLocks noChangeAspect="1" noChangeArrowheads="1"/>
          </p:cNvPicPr>
          <p:nvPr/>
        </p:nvPicPr>
        <p:blipFill>
          <a:blip r:embed="rId6" cstate="print"/>
          <a:srcRect/>
          <a:stretch>
            <a:fillRect/>
          </a:stretch>
        </p:blipFill>
        <p:spPr bwMode="auto">
          <a:xfrm>
            <a:off x="6567488" y="3581400"/>
            <a:ext cx="2424112" cy="2654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5509"/>
                                        </p:tgtEl>
                                        <p:attrNameLst>
                                          <p:attrName>style.visibility</p:attrName>
                                        </p:attrNameLst>
                                      </p:cBhvr>
                                      <p:to>
                                        <p:strVal val="visible"/>
                                      </p:to>
                                    </p:set>
                                    <p:animEffect transition="in" filter="fade">
                                      <p:cBhvr>
                                        <p:cTn id="7" dur="1000"/>
                                        <p:tgtEl>
                                          <p:spTgt spid="405509"/>
                                        </p:tgtEl>
                                      </p:cBhvr>
                                    </p:animEffect>
                                    <p:anim calcmode="lin" valueType="num">
                                      <p:cBhvr>
                                        <p:cTn id="8" dur="1000" fill="hold"/>
                                        <p:tgtEl>
                                          <p:spTgt spid="405509"/>
                                        </p:tgtEl>
                                        <p:attrNameLst>
                                          <p:attrName>ppt_x</p:attrName>
                                        </p:attrNameLst>
                                      </p:cBhvr>
                                      <p:tavLst>
                                        <p:tav tm="0">
                                          <p:val>
                                            <p:strVal val="#ppt_x"/>
                                          </p:val>
                                        </p:tav>
                                        <p:tav tm="100000">
                                          <p:val>
                                            <p:strVal val="#ppt_x"/>
                                          </p:val>
                                        </p:tav>
                                      </p:tavLst>
                                    </p:anim>
                                    <p:anim calcmode="lin" valueType="num">
                                      <p:cBhvr>
                                        <p:cTn id="9" dur="1000" fill="hold"/>
                                        <p:tgtEl>
                                          <p:spTgt spid="4055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5715000" y="4038600"/>
            <a:ext cx="1752600" cy="954107"/>
          </a:xfrm>
          <a:prstGeom prst="rect">
            <a:avLst/>
          </a:prstGeom>
          <a:noFill/>
          <a:ln w="9525">
            <a:noFill/>
            <a:miter lim="800000"/>
            <a:headEnd/>
            <a:tailEnd/>
          </a:ln>
        </p:spPr>
        <p:txBody>
          <a:bodyPr wrap="square">
            <a:spAutoFit/>
          </a:bodyPr>
          <a:lstStyle/>
          <a:p>
            <a:r>
              <a:rPr lang="en-US" sz="2800" u="sng" dirty="0" smtClean="0">
                <a:solidFill>
                  <a:srgbClr val="FF0000"/>
                </a:solidFill>
              </a:rPr>
              <a:t>Chaotic </a:t>
            </a:r>
          </a:p>
          <a:p>
            <a:r>
              <a:rPr lang="en-US" sz="2800" u="sng" dirty="0" err="1" smtClean="0">
                <a:solidFill>
                  <a:srgbClr val="FF0000"/>
                </a:solidFill>
              </a:rPr>
              <a:t>Pendula</a:t>
            </a:r>
            <a:endParaRPr lang="en-US" sz="2800" u="sng" dirty="0" smtClean="0">
              <a:solidFill>
                <a:srgbClr val="FF0000"/>
              </a:solidFill>
            </a:endParaRPr>
          </a:p>
        </p:txBody>
      </p:sp>
      <p:sp>
        <p:nvSpPr>
          <p:cNvPr id="3" name="Rectangle 3"/>
          <p:cNvSpPr txBox="1">
            <a:spLocks noChangeArrowheads="1"/>
          </p:cNvSpPr>
          <p:nvPr/>
        </p:nvSpPr>
        <p:spPr>
          <a:xfrm>
            <a:off x="533400" y="228600"/>
            <a:ext cx="7772400" cy="685800"/>
          </a:xfrm>
          <a:prstGeom prst="rect">
            <a:avLst/>
          </a:prstGeom>
          <a:noFill/>
          <a:ln/>
        </p:spPr>
        <p:txBody>
          <a:bodyPr/>
          <a:lstStyle/>
          <a:p>
            <a:pPr algn="ctr" eaLnBrk="1" hangingPunct="1">
              <a:defRPr/>
            </a:pPr>
            <a:r>
              <a:rPr lang="en-US" sz="2800" b="1" kern="0" dirty="0">
                <a:solidFill>
                  <a:schemeClr val="accent2"/>
                </a:solidFill>
                <a:latin typeface="+mj-lt"/>
                <a:ea typeface="+mj-ea"/>
                <a:cs typeface="+mj-cs"/>
              </a:rPr>
              <a:t>D</a:t>
            </a:r>
            <a:r>
              <a:rPr lang="en-US" sz="2800" b="1" kern="0" dirty="0" err="1">
                <a:solidFill>
                  <a:schemeClr val="accent2"/>
                </a:solidFill>
                <a:latin typeface="+mj-lt"/>
                <a:ea typeface="+mj-ea"/>
                <a:cs typeface="+mj-cs"/>
              </a:rPr>
              <a:t>esign</a:t>
            </a:r>
            <a:r>
              <a:rPr lang="en-US" sz="2800" b="1" kern="0" dirty="0">
                <a:solidFill>
                  <a:schemeClr val="accent2"/>
                </a:solidFill>
                <a:latin typeface="+mj-lt"/>
                <a:ea typeface="+mj-ea"/>
                <a:cs typeface="+mj-cs"/>
              </a:rPr>
              <a:t> of Experiments to Study S</a:t>
            </a:r>
            <a:r>
              <a:rPr lang="en-US" sz="2800" b="1" kern="0" dirty="0" err="1">
                <a:solidFill>
                  <a:schemeClr val="accent2"/>
                </a:solidFill>
                <a:latin typeface="+mj-lt"/>
                <a:ea typeface="+mj-ea"/>
                <a:cs typeface="+mj-cs"/>
              </a:rPr>
              <a:t>pecific</a:t>
            </a:r>
            <a:r>
              <a:rPr lang="en-US" sz="2800" b="1" kern="0" dirty="0">
                <a:solidFill>
                  <a:schemeClr val="accent2"/>
                </a:solidFill>
                <a:latin typeface="+mj-lt"/>
                <a:ea typeface="+mj-ea"/>
                <a:cs typeface="+mj-cs"/>
              </a:rPr>
              <a:t> Aspects of a Problem</a:t>
            </a:r>
          </a:p>
        </p:txBody>
      </p:sp>
      <p:sp>
        <p:nvSpPr>
          <p:cNvPr id="7" name="Text Box 2"/>
          <p:cNvSpPr txBox="1">
            <a:spLocks noChangeArrowheads="1"/>
          </p:cNvSpPr>
          <p:nvPr/>
        </p:nvSpPr>
        <p:spPr bwMode="auto">
          <a:xfrm>
            <a:off x="228600" y="3581400"/>
            <a:ext cx="4343400" cy="2646878"/>
          </a:xfrm>
          <a:prstGeom prst="rect">
            <a:avLst/>
          </a:prstGeom>
          <a:noFill/>
          <a:ln w="9525">
            <a:noFill/>
            <a:miter lim="800000"/>
            <a:headEnd/>
            <a:tailEnd/>
          </a:ln>
        </p:spPr>
        <p:txBody>
          <a:bodyPr wrap="square">
            <a:spAutoFit/>
          </a:bodyPr>
          <a:lstStyle/>
          <a:p>
            <a:r>
              <a:rPr lang="en-US" sz="2800" u="sng" dirty="0" smtClean="0">
                <a:solidFill>
                  <a:srgbClr val="FF0000"/>
                </a:solidFill>
              </a:rPr>
              <a:t> </a:t>
            </a:r>
            <a:r>
              <a:rPr lang="en-US" sz="2800" u="sng" dirty="0" err="1" smtClean="0">
                <a:solidFill>
                  <a:srgbClr val="FF0000"/>
                </a:solidFill>
              </a:rPr>
              <a:t>Eötvös</a:t>
            </a:r>
            <a:r>
              <a:rPr lang="en-US" sz="2800" u="sng" dirty="0" smtClean="0">
                <a:solidFill>
                  <a:srgbClr val="FF0000"/>
                </a:solidFill>
              </a:rPr>
              <a:t> </a:t>
            </a:r>
            <a:r>
              <a:rPr lang="en-US" sz="2800" u="sng" dirty="0" smtClean="0">
                <a:solidFill>
                  <a:srgbClr val="FF0000"/>
                </a:solidFill>
              </a:rPr>
              <a:t>and </a:t>
            </a:r>
            <a:r>
              <a:rPr lang="en-US" sz="2800" u="sng" dirty="0" err="1" smtClean="0">
                <a:solidFill>
                  <a:srgbClr val="FF0000"/>
                </a:solidFill>
              </a:rPr>
              <a:t>Fishback</a:t>
            </a:r>
            <a:endParaRPr lang="en-US" sz="2800" u="sng" dirty="0">
              <a:solidFill>
                <a:srgbClr val="FF0000"/>
              </a:solidFill>
            </a:endParaRPr>
          </a:p>
          <a:p>
            <a:r>
              <a:rPr lang="en-US" dirty="0" smtClean="0"/>
              <a:t>Correlation </a:t>
            </a:r>
            <a:r>
              <a:rPr lang="en-US" dirty="0" smtClean="0"/>
              <a:t>between inertial mass and gravitational </a:t>
            </a:r>
            <a:r>
              <a:rPr lang="en-US" dirty="0" smtClean="0"/>
              <a:t>mass</a:t>
            </a:r>
          </a:p>
          <a:p>
            <a:r>
              <a:rPr lang="en-US" dirty="0" smtClean="0"/>
              <a:t>Gravitational </a:t>
            </a:r>
            <a:r>
              <a:rPr lang="en-US" dirty="0" smtClean="0"/>
              <a:t>anomalies (fifth force</a:t>
            </a:r>
            <a:r>
              <a:rPr lang="en-US" dirty="0" smtClean="0"/>
              <a:t>?)</a:t>
            </a:r>
          </a:p>
          <a:p>
            <a:r>
              <a:rPr lang="en-US" sz="1400" dirty="0" smtClean="0">
                <a:solidFill>
                  <a:schemeClr val="accent2"/>
                </a:solidFill>
              </a:rPr>
              <a:t>The </a:t>
            </a:r>
            <a:r>
              <a:rPr lang="en-US" sz="1400" dirty="0" smtClean="0">
                <a:solidFill>
                  <a:schemeClr val="accent2"/>
                </a:solidFill>
              </a:rPr>
              <a:t>original </a:t>
            </a:r>
            <a:r>
              <a:rPr lang="en-US" sz="1400" dirty="0" err="1" smtClean="0">
                <a:solidFill>
                  <a:schemeClr val="accent2"/>
                </a:solidFill>
              </a:rPr>
              <a:t>Eötvös</a:t>
            </a:r>
            <a:r>
              <a:rPr lang="en-US" sz="1400" dirty="0" smtClean="0">
                <a:solidFill>
                  <a:schemeClr val="accent2"/>
                </a:solidFill>
              </a:rPr>
              <a:t> data </a:t>
            </a:r>
            <a:r>
              <a:rPr lang="en-US" sz="1400" dirty="0" smtClean="0">
                <a:solidFill>
                  <a:schemeClr val="accent2"/>
                </a:solidFill>
              </a:rPr>
              <a:t>of these ~1880’s experiments were re-examined , </a:t>
            </a:r>
            <a:r>
              <a:rPr lang="en-US" sz="1400" dirty="0" smtClean="0">
                <a:solidFill>
                  <a:schemeClr val="accent2"/>
                </a:solidFill>
              </a:rPr>
              <a:t>including detailed studies of the local </a:t>
            </a:r>
            <a:r>
              <a:rPr lang="en-US" sz="1400" dirty="0" err="1" smtClean="0">
                <a:solidFill>
                  <a:schemeClr val="accent2"/>
                </a:solidFill>
              </a:rPr>
              <a:t>stratigraphy</a:t>
            </a:r>
            <a:r>
              <a:rPr lang="en-US" sz="1400" dirty="0" smtClean="0">
                <a:solidFill>
                  <a:schemeClr val="accent2"/>
                </a:solidFill>
              </a:rPr>
              <a:t>, the physical layout of the Physics Institute (which </a:t>
            </a:r>
            <a:r>
              <a:rPr lang="en-US" sz="1400" dirty="0" err="1" smtClean="0">
                <a:solidFill>
                  <a:schemeClr val="accent2"/>
                </a:solidFill>
              </a:rPr>
              <a:t>Eötvös</a:t>
            </a:r>
            <a:r>
              <a:rPr lang="en-US" sz="1400" dirty="0" smtClean="0">
                <a:solidFill>
                  <a:schemeClr val="accent2"/>
                </a:solidFill>
              </a:rPr>
              <a:t> had personally designed), and even the weather and other effects. The experiment is therefore well recorded</a:t>
            </a:r>
            <a:r>
              <a:rPr lang="en-US" sz="1400" dirty="0" smtClean="0">
                <a:solidFill>
                  <a:schemeClr val="accent2"/>
                </a:solidFill>
              </a:rPr>
              <a:t>.</a:t>
            </a:r>
            <a:endParaRPr lang="en-US" sz="1400" dirty="0" smtClean="0">
              <a:solidFill>
                <a:schemeClr val="accent2"/>
              </a:solidFill>
            </a:endParaRPr>
          </a:p>
        </p:txBody>
      </p:sp>
      <p:pic>
        <p:nvPicPr>
          <p:cNvPr id="160770" name="Picture 2" descr="https://upload.wikimedia.org/wikipedia/commons/thumb/9/9d/Original_Eotvos_experiment.svg/308px-Original_Eotvos_experiment.svg.png"/>
          <p:cNvPicPr>
            <a:picLocks noChangeAspect="1" noChangeArrowheads="1"/>
          </p:cNvPicPr>
          <p:nvPr/>
        </p:nvPicPr>
        <p:blipFill>
          <a:blip r:embed="rId3" cstate="print"/>
          <a:srcRect/>
          <a:stretch>
            <a:fillRect/>
          </a:stretch>
        </p:blipFill>
        <p:spPr bwMode="auto">
          <a:xfrm>
            <a:off x="762000" y="838200"/>
            <a:ext cx="2292454" cy="2724151"/>
          </a:xfrm>
          <a:prstGeom prst="rect">
            <a:avLst/>
          </a:prstGeom>
          <a:noFill/>
        </p:spPr>
      </p:pic>
      <p:pic>
        <p:nvPicPr>
          <p:cNvPr id="9" name="Picture 8"/>
          <p:cNvPicPr/>
          <p:nvPr/>
        </p:nvPicPr>
        <p:blipFill>
          <a:blip r:embed="rId4"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7315200" y="3657600"/>
            <a:ext cx="1524000" cy="2514600"/>
          </a:xfrm>
          <a:prstGeom prst="rect">
            <a:avLst/>
          </a:prstGeom>
        </p:spPr>
      </p:pic>
      <p:pic>
        <p:nvPicPr>
          <p:cNvPr id="160771" name="Picture 3"/>
          <p:cNvPicPr>
            <a:picLocks noChangeAspect="1" noChangeArrowheads="1"/>
          </p:cNvPicPr>
          <p:nvPr/>
        </p:nvPicPr>
        <p:blipFill>
          <a:blip r:embed="rId5" cstate="print"/>
          <a:srcRect/>
          <a:stretch>
            <a:fillRect/>
          </a:stretch>
        </p:blipFill>
        <p:spPr bwMode="auto">
          <a:xfrm>
            <a:off x="3800475" y="1143000"/>
            <a:ext cx="5343525" cy="25689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ph idx="1"/>
          </p:nvPr>
        </p:nvGraphicFramePr>
        <p:xfrm>
          <a:off x="850900" y="1524000"/>
          <a:ext cx="7735888" cy="4572000"/>
        </p:xfrm>
        <a:graphic>
          <a:graphicData uri="http://schemas.openxmlformats.org/presentationml/2006/ole">
            <p:oleObj spid="_x0000_s1026" name="Document" r:id="rId4" imgW="7883990" imgH="4659984" progId="Word.Document.8">
              <p:embed/>
            </p:oleObj>
          </a:graphicData>
        </a:graphic>
      </p:graphicFrame>
      <p:sp>
        <p:nvSpPr>
          <p:cNvPr id="1027" name="Rectangle 3"/>
          <p:cNvSpPr>
            <a:spLocks noChangeArrowheads="1"/>
          </p:cNvSpPr>
          <p:nvPr/>
        </p:nvSpPr>
        <p:spPr bwMode="auto">
          <a:xfrm>
            <a:off x="304800" y="0"/>
            <a:ext cx="8610600" cy="1470025"/>
          </a:xfrm>
          <a:prstGeom prst="rect">
            <a:avLst/>
          </a:prstGeom>
          <a:noFill/>
          <a:ln w="9525">
            <a:noFill/>
            <a:miter lim="800000"/>
            <a:headEnd/>
            <a:tailEnd/>
          </a:ln>
        </p:spPr>
        <p:txBody>
          <a:bodyPr anchor="ctr"/>
          <a:lstStyle/>
          <a:p>
            <a:pPr algn="ctr" eaLnBrk="1" hangingPunct="1"/>
            <a:r>
              <a:rPr lang="en-US" sz="4400" b="1" i="1">
                <a:solidFill>
                  <a:schemeClr val="accent2"/>
                </a:solidFill>
              </a:rPr>
              <a:t>Intermediate Lab </a:t>
            </a:r>
            <a:r>
              <a:rPr lang="en-US" sz="2400" b="1">
                <a:solidFill>
                  <a:schemeClr val="accent2"/>
                </a:solidFill>
              </a:rPr>
              <a:t/>
            </a:r>
            <a:br>
              <a:rPr lang="en-US" sz="2400" b="1">
                <a:solidFill>
                  <a:schemeClr val="accent2"/>
                </a:solidFill>
              </a:rPr>
            </a:br>
            <a:r>
              <a:rPr lang="en-US" sz="2400" b="1">
                <a:solidFill>
                  <a:schemeClr val="hlink"/>
                </a:solidFill>
              </a:rPr>
              <a:t>PHYS 3870</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ph idx="1"/>
          </p:nvPr>
        </p:nvGraphicFramePr>
        <p:xfrm>
          <a:off x="855663" y="1533525"/>
          <a:ext cx="7712075" cy="4446588"/>
        </p:xfrm>
        <a:graphic>
          <a:graphicData uri="http://schemas.openxmlformats.org/presentationml/2006/ole">
            <p:oleObj spid="_x0000_s2050" name="Document" r:id="rId4" imgW="8050546" imgH="4641609" progId="Word.Document.8">
              <p:embed/>
            </p:oleObj>
          </a:graphicData>
        </a:graphic>
      </p:graphicFrame>
      <p:sp>
        <p:nvSpPr>
          <p:cNvPr id="2051" name="Rectangle 3"/>
          <p:cNvSpPr>
            <a:spLocks noChangeArrowheads="1"/>
          </p:cNvSpPr>
          <p:nvPr/>
        </p:nvSpPr>
        <p:spPr bwMode="auto">
          <a:xfrm>
            <a:off x="304800" y="0"/>
            <a:ext cx="8610600" cy="1470025"/>
          </a:xfrm>
          <a:prstGeom prst="rect">
            <a:avLst/>
          </a:prstGeom>
          <a:noFill/>
          <a:ln w="9525">
            <a:noFill/>
            <a:miter lim="800000"/>
            <a:headEnd/>
            <a:tailEnd/>
          </a:ln>
        </p:spPr>
        <p:txBody>
          <a:bodyPr anchor="ctr"/>
          <a:lstStyle/>
          <a:p>
            <a:pPr algn="ctr" eaLnBrk="1" hangingPunct="1"/>
            <a:r>
              <a:rPr lang="en-US" sz="4400" b="1" i="1">
                <a:solidFill>
                  <a:schemeClr val="accent2"/>
                </a:solidFill>
              </a:rPr>
              <a:t>Intermediate Lab </a:t>
            </a:r>
            <a:r>
              <a:rPr lang="en-US" sz="2400" b="1">
                <a:solidFill>
                  <a:schemeClr val="accent2"/>
                </a:solidFill>
              </a:rPr>
              <a:t/>
            </a:r>
            <a:br>
              <a:rPr lang="en-US" sz="2400" b="1">
                <a:solidFill>
                  <a:schemeClr val="accent2"/>
                </a:solidFill>
              </a:rPr>
            </a:br>
            <a:r>
              <a:rPr lang="en-US" sz="2400" b="1">
                <a:solidFill>
                  <a:schemeClr val="hlink"/>
                </a:solidFill>
              </a:rPr>
              <a:t>PHYS 3870</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ph idx="1"/>
          </p:nvPr>
        </p:nvGraphicFramePr>
        <p:xfrm>
          <a:off x="855663" y="1530350"/>
          <a:ext cx="7372350" cy="4546600"/>
        </p:xfrm>
        <a:graphic>
          <a:graphicData uri="http://schemas.openxmlformats.org/presentationml/2006/ole">
            <p:oleObj spid="_x0000_s3074" name="Document" r:id="rId4" imgW="7913191" imgH="4879391" progId="Word.Document.8">
              <p:embed/>
            </p:oleObj>
          </a:graphicData>
        </a:graphic>
      </p:graphicFrame>
      <p:sp>
        <p:nvSpPr>
          <p:cNvPr id="3075" name="Rectangle 3"/>
          <p:cNvSpPr>
            <a:spLocks noChangeArrowheads="1"/>
          </p:cNvSpPr>
          <p:nvPr/>
        </p:nvSpPr>
        <p:spPr bwMode="auto">
          <a:xfrm>
            <a:off x="304800" y="0"/>
            <a:ext cx="8610600" cy="1470025"/>
          </a:xfrm>
          <a:prstGeom prst="rect">
            <a:avLst/>
          </a:prstGeom>
          <a:noFill/>
          <a:ln w="9525">
            <a:noFill/>
            <a:miter lim="800000"/>
            <a:headEnd/>
            <a:tailEnd/>
          </a:ln>
        </p:spPr>
        <p:txBody>
          <a:bodyPr anchor="ctr"/>
          <a:lstStyle/>
          <a:p>
            <a:pPr algn="ctr" eaLnBrk="1" hangingPunct="1"/>
            <a:r>
              <a:rPr lang="en-US" sz="4400" b="1" i="1">
                <a:solidFill>
                  <a:schemeClr val="accent2"/>
                </a:solidFill>
              </a:rPr>
              <a:t>Intermediate Lab </a:t>
            </a:r>
            <a:r>
              <a:rPr lang="en-US" sz="2400" b="1">
                <a:solidFill>
                  <a:schemeClr val="accent2"/>
                </a:solidFill>
              </a:rPr>
              <a:t/>
            </a:r>
            <a:br>
              <a:rPr lang="en-US" sz="2400" b="1">
                <a:solidFill>
                  <a:schemeClr val="accent2"/>
                </a:solidFill>
              </a:rPr>
            </a:br>
            <a:r>
              <a:rPr lang="en-US" sz="2400" b="1">
                <a:solidFill>
                  <a:schemeClr val="hlink"/>
                </a:solidFill>
              </a:rPr>
              <a:t>PHYS 3870</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381000" y="5562600"/>
            <a:ext cx="8153400" cy="646331"/>
          </a:xfrm>
          <a:prstGeom prst="rect">
            <a:avLst/>
          </a:prstGeom>
          <a:noFill/>
          <a:ln w="9525">
            <a:noFill/>
            <a:miter lim="800000"/>
            <a:headEnd/>
            <a:tailEnd/>
          </a:ln>
        </p:spPr>
        <p:txBody>
          <a:bodyPr>
            <a:spAutoFit/>
          </a:bodyPr>
          <a:lstStyle/>
          <a:p>
            <a:pPr marL="0" lvl="1">
              <a:spcBef>
                <a:spcPts val="0"/>
              </a:spcBef>
            </a:pPr>
            <a:r>
              <a:rPr lang="en-US" b="1" dirty="0" smtClean="0">
                <a:solidFill>
                  <a:srgbClr val="FF00FF"/>
                </a:solidFill>
              </a:rPr>
              <a:t>Class </a:t>
            </a:r>
            <a:r>
              <a:rPr lang="en-US" b="1" dirty="0">
                <a:solidFill>
                  <a:srgbClr val="FF00FF"/>
                </a:solidFill>
              </a:rPr>
              <a:t>Web Site:	</a:t>
            </a:r>
            <a:r>
              <a:rPr lang="en-US" dirty="0"/>
              <a:t> </a:t>
            </a:r>
            <a:r>
              <a:rPr lang="en-US" u="sng" dirty="0">
                <a:solidFill>
                  <a:srgbClr val="0000FF"/>
                </a:solidFill>
                <a:hlinkClick r:id="rId3"/>
              </a:rPr>
              <a:t>http://www.physics.usu.edu</a:t>
            </a:r>
            <a:r>
              <a:rPr lang="en-US" u="sng" dirty="0" smtClean="0">
                <a:solidFill>
                  <a:srgbClr val="0000FF"/>
                </a:solidFill>
                <a:hlinkClick r:id="rId3"/>
              </a:rPr>
              <a:t>/</a:t>
            </a:r>
            <a:endParaRPr lang="en-US" u="sng" dirty="0" smtClean="0">
              <a:solidFill>
                <a:srgbClr val="0000FF"/>
              </a:solidFill>
            </a:endParaRPr>
          </a:p>
          <a:p>
            <a:pPr marL="0" lvl="1">
              <a:spcBef>
                <a:spcPts val="0"/>
              </a:spcBef>
            </a:pPr>
            <a:r>
              <a:rPr lang="en-US" dirty="0">
                <a:solidFill>
                  <a:srgbClr val="0000FF"/>
                </a:solidFill>
              </a:rPr>
              <a:t>	</a:t>
            </a:r>
            <a:r>
              <a:rPr lang="en-US" dirty="0" smtClean="0">
                <a:solidFill>
                  <a:srgbClr val="0000FF"/>
                </a:solidFill>
              </a:rPr>
              <a:t>	</a:t>
            </a:r>
            <a:r>
              <a:rPr lang="en-US" b="1" dirty="0" smtClean="0">
                <a:solidFill>
                  <a:srgbClr val="0000FF"/>
                </a:solidFill>
              </a:rPr>
              <a:t>Go to Classes/Class Websites</a:t>
            </a:r>
            <a:endParaRPr lang="en-US" b="1" dirty="0">
              <a:solidFill>
                <a:srgbClr val="000000"/>
              </a:solidFill>
            </a:endParaRPr>
          </a:p>
        </p:txBody>
      </p:sp>
      <p:sp>
        <p:nvSpPr>
          <p:cNvPr id="19459" name="Rectangle 7"/>
          <p:cNvSpPr>
            <a:spLocks noChangeArrowheads="1"/>
          </p:cNvSpPr>
          <p:nvPr/>
        </p:nvSpPr>
        <p:spPr bwMode="auto">
          <a:xfrm>
            <a:off x="304800" y="381000"/>
            <a:ext cx="8610600" cy="762000"/>
          </a:xfrm>
          <a:prstGeom prst="rect">
            <a:avLst/>
          </a:prstGeom>
          <a:noFill/>
          <a:ln w="9525">
            <a:noFill/>
            <a:miter lim="800000"/>
            <a:headEnd/>
            <a:tailEnd/>
          </a:ln>
        </p:spPr>
        <p:txBody>
          <a:bodyPr anchor="ctr"/>
          <a:lstStyle/>
          <a:p>
            <a:pPr algn="ctr" eaLnBrk="1" hangingPunct="1"/>
            <a:r>
              <a:rPr lang="en-US" sz="4400" b="1" i="1">
                <a:solidFill>
                  <a:schemeClr val="accent2"/>
                </a:solidFill>
              </a:rPr>
              <a:t>Intermediate Lab </a:t>
            </a:r>
            <a:r>
              <a:rPr lang="en-US" sz="2400" b="1">
                <a:solidFill>
                  <a:schemeClr val="accent2"/>
                </a:solidFill>
              </a:rPr>
              <a:t/>
            </a:r>
            <a:br>
              <a:rPr lang="en-US" sz="2400" b="1">
                <a:solidFill>
                  <a:schemeClr val="accent2"/>
                </a:solidFill>
              </a:rPr>
            </a:br>
            <a:r>
              <a:rPr lang="en-US" sz="2400" b="1">
                <a:solidFill>
                  <a:schemeClr val="hlink"/>
                </a:solidFill>
              </a:rPr>
              <a:t>PHYS 3870</a:t>
            </a:r>
          </a:p>
        </p:txBody>
      </p:sp>
      <p:pic>
        <p:nvPicPr>
          <p:cNvPr id="5" name="Picture 4"/>
          <p:cNvPicPr/>
          <p:nvPr/>
        </p:nvPicPr>
        <p:blipFill>
          <a:blip r:embed="rId4" cstate="print"/>
          <a:srcRect/>
          <a:stretch>
            <a:fillRect/>
          </a:stretch>
        </p:blipFill>
        <p:spPr bwMode="auto">
          <a:xfrm>
            <a:off x="457200" y="1371600"/>
            <a:ext cx="84582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ph idx="1"/>
          </p:nvPr>
        </p:nvGraphicFramePr>
        <p:xfrm>
          <a:off x="858838" y="1606550"/>
          <a:ext cx="4065587" cy="3595688"/>
        </p:xfrm>
        <a:graphic>
          <a:graphicData uri="http://schemas.openxmlformats.org/presentationml/2006/ole">
            <p:oleObj spid="_x0000_s4098" name="Document" r:id="rId4" imgW="4600106" imgH="4068917" progId="Word.Document.8">
              <p:embed/>
            </p:oleObj>
          </a:graphicData>
        </a:graphic>
      </p:graphicFrame>
      <p:sp>
        <p:nvSpPr>
          <p:cNvPr id="4099" name="Rectangle 4"/>
          <p:cNvSpPr>
            <a:spLocks noChangeArrowheads="1"/>
          </p:cNvSpPr>
          <p:nvPr/>
        </p:nvSpPr>
        <p:spPr bwMode="auto">
          <a:xfrm>
            <a:off x="304800" y="381000"/>
            <a:ext cx="8610600" cy="762000"/>
          </a:xfrm>
          <a:prstGeom prst="rect">
            <a:avLst/>
          </a:prstGeom>
          <a:noFill/>
          <a:ln w="9525">
            <a:noFill/>
            <a:miter lim="800000"/>
            <a:headEnd/>
            <a:tailEnd/>
          </a:ln>
        </p:spPr>
        <p:txBody>
          <a:bodyPr anchor="ctr"/>
          <a:lstStyle/>
          <a:p>
            <a:pPr algn="ctr" eaLnBrk="1" hangingPunct="1"/>
            <a:r>
              <a:rPr lang="en-US" sz="4400" b="1" i="1">
                <a:solidFill>
                  <a:schemeClr val="accent2"/>
                </a:solidFill>
              </a:rPr>
              <a:t>Intermediate Lab </a:t>
            </a:r>
            <a:r>
              <a:rPr lang="en-US" sz="2400" b="1">
                <a:solidFill>
                  <a:schemeClr val="accent2"/>
                </a:solidFill>
              </a:rPr>
              <a:t/>
            </a:r>
            <a:br>
              <a:rPr lang="en-US" sz="2400" b="1">
                <a:solidFill>
                  <a:schemeClr val="accent2"/>
                </a:solidFill>
              </a:rPr>
            </a:br>
            <a:r>
              <a:rPr lang="en-US" sz="2400" b="1">
                <a:solidFill>
                  <a:schemeClr val="hlink"/>
                </a:solidFill>
              </a:rPr>
              <a:t>PHYS 3870</a:t>
            </a:r>
          </a:p>
        </p:txBody>
      </p:sp>
      <p:graphicFrame>
        <p:nvGraphicFramePr>
          <p:cNvPr id="4100" name="Object 4"/>
          <p:cNvGraphicFramePr>
            <a:graphicFrameLocks noChangeAspect="1"/>
          </p:cNvGraphicFramePr>
          <p:nvPr/>
        </p:nvGraphicFramePr>
        <p:xfrm>
          <a:off x="5334001" y="1371599"/>
          <a:ext cx="3639978" cy="4715761"/>
        </p:xfrm>
        <a:graphic>
          <a:graphicData uri="http://schemas.openxmlformats.org/presentationml/2006/ole">
            <p:oleObj spid="_x0000_s4100" name="Acrobat Document" r:id="rId5" imgW="5829199" imgH="7543800" progId="AcroExch.Document.11">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PHYX 2710 Template">
  <a:themeElements>
    <a:clrScheme name="PHYX 2710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YX 2710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HYX 2710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HYX 2710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HYX 2710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HYX 2710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HYX 2710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HYX 2710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HYX 2710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HYX 2710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HYX 2710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HYX 2710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HYX 2710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HYX 2710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17729</TotalTime>
  <Words>2772</Words>
  <Application>Microsoft Office PowerPoint</Application>
  <PresentationFormat>On-screen Show (4:3)</PresentationFormat>
  <Paragraphs>564</Paragraphs>
  <Slides>45</Slides>
  <Notes>45</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4</vt:i4>
      </vt:variant>
      <vt:variant>
        <vt:lpstr>Slide Titles</vt:lpstr>
      </vt:variant>
      <vt:variant>
        <vt:i4>45</vt:i4>
      </vt:variant>
    </vt:vector>
  </HeadingPairs>
  <TitlesOfParts>
    <vt:vector size="52" baseType="lpstr">
      <vt:lpstr>Arial</vt:lpstr>
      <vt:lpstr>Wingdings</vt:lpstr>
      <vt:lpstr>PHYX 2710 Template</vt:lpstr>
      <vt:lpstr>Document</vt:lpstr>
      <vt:lpstr>Microsoft Word 97 - 2003 Document</vt:lpstr>
      <vt:lpstr>Equation</vt:lpstr>
      <vt:lpstr>Adobe Acrobat Document</vt:lpstr>
      <vt:lpstr>Intermediate Lab  PHYS 3870</vt:lpstr>
      <vt:lpstr>Intermediate Lab  PHYS 3870</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Intermediate Lab  PHYS 3870</vt:lpstr>
      <vt:lpstr>Slide 17</vt:lpstr>
      <vt:lpstr>Slide 18</vt:lpstr>
      <vt:lpstr>What is Physics?</vt:lpstr>
      <vt:lpstr>What are the major subfields in Physics?</vt:lpstr>
      <vt:lpstr>State of Physics cira 1895</vt:lpstr>
      <vt:lpstr>Limits of pre-Modern Physics</vt:lpstr>
      <vt:lpstr>State of Physics cira 1895</vt:lpstr>
      <vt:lpstr>Inconsistencies in Physics cira 1900</vt:lpstr>
      <vt:lpstr>Then All Hell Broke Lose “Thirty Years That Shook Physics”</vt:lpstr>
      <vt:lpstr>Current State of Physics cira 2014</vt:lpstr>
      <vt:lpstr>Current State of Physics cira 2014</vt:lpstr>
      <vt:lpstr>Limits of Current Modern Physics</vt:lpstr>
      <vt:lpstr>Inconsistencies in Physics cira 2009</vt:lpstr>
      <vt:lpstr>I learned my best physics in a shed.</vt:lpstr>
      <vt:lpstr>What is Experimentation?</vt:lpstr>
      <vt:lpstr>Observations of the Physical World</vt:lpstr>
      <vt:lpstr>Slide 33</vt:lpstr>
      <vt:lpstr>Slide 34</vt:lpstr>
      <vt:lpstr>What is Science?</vt:lpstr>
      <vt:lpstr>Objectives of Science?</vt:lpstr>
      <vt:lpstr>What is a Model?</vt:lpstr>
      <vt:lpstr>What is a Model?</vt:lpstr>
      <vt:lpstr>What is Science?</vt:lpstr>
      <vt:lpstr>Scientific Method:</vt:lpstr>
      <vt:lpstr>Testing a Model?</vt:lpstr>
      <vt:lpstr>Slide 42</vt:lpstr>
      <vt:lpstr>Slide 43</vt:lpstr>
      <vt:lpstr>Historical Perspective on Gravity</vt:lpstr>
      <vt:lpstr>Slide 45</vt:lpstr>
    </vt:vector>
  </TitlesOfParts>
  <Company>Physics Department Utah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Modern Physics  PHYX 2710</dc:title>
  <dc:creator>JR Dennison</dc:creator>
  <cp:lastModifiedBy>JR Dennison</cp:lastModifiedBy>
  <cp:revision>49</cp:revision>
  <dcterms:created xsi:type="dcterms:W3CDTF">2004-08-23T18:11:05Z</dcterms:created>
  <dcterms:modified xsi:type="dcterms:W3CDTF">2015-08-30T04:25:03Z</dcterms:modified>
</cp:coreProperties>
</file>